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73" r:id="rId2"/>
    <p:sldId id="333" r:id="rId3"/>
    <p:sldId id="334" r:id="rId4"/>
    <p:sldId id="336" r:id="rId5"/>
    <p:sldId id="337" r:id="rId6"/>
    <p:sldId id="340" r:id="rId7"/>
    <p:sldId id="341" r:id="rId8"/>
    <p:sldId id="342" r:id="rId9"/>
    <p:sldId id="344" r:id="rId10"/>
    <p:sldId id="345" r:id="rId11"/>
    <p:sldId id="343" r:id="rId12"/>
    <p:sldId id="347" r:id="rId13"/>
    <p:sldId id="346" r:id="rId14"/>
    <p:sldId id="349" r:id="rId15"/>
    <p:sldId id="348" r:id="rId16"/>
    <p:sldId id="350" r:id="rId17"/>
    <p:sldId id="351" r:id="rId18"/>
    <p:sldId id="352" r:id="rId19"/>
    <p:sldId id="353" r:id="rId20"/>
    <p:sldId id="354" r:id="rId21"/>
    <p:sldId id="360" r:id="rId22"/>
    <p:sldId id="356" r:id="rId23"/>
    <p:sldId id="357" r:id="rId24"/>
    <p:sldId id="355" r:id="rId25"/>
    <p:sldId id="359" r:id="rId26"/>
    <p:sldId id="358" r:id="rId27"/>
    <p:sldId id="328" r:id="rId28"/>
    <p:sldId id="329" r:id="rId29"/>
    <p:sldId id="330" r:id="rId30"/>
    <p:sldId id="33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79E7CD"/>
    <a:srgbClr val="49DFBB"/>
    <a:srgbClr val="FF0000"/>
    <a:srgbClr val="006600"/>
    <a:srgbClr val="3366FF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2" autoAdjust="0"/>
    <p:restoredTop sz="94664" autoAdjust="0"/>
  </p:normalViewPr>
  <p:slideViewPr>
    <p:cSldViewPr>
      <p:cViewPr varScale="1">
        <p:scale>
          <a:sx n="71" d="100"/>
          <a:sy n="71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1D5E5D-7F4F-4C51-B772-C975AF3FB71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2A2EC3-4090-41D9-BC6A-2E1828321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3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376C4-DD77-455E-99FE-F6E72F7725A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C4AC-6592-4EDF-A963-34DDCD192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C4BD-B3C9-4FA0-BF45-4E6C42F19DFC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9C067-34BD-41C7-9BB2-EDC2BB936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1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40E41-31F2-462A-8259-41956F0D68AF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5BBB4-AEDE-4596-AB4D-AFB1D8DE7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8EC8-9549-48B2-AA67-0E241232CC76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3035-2EB3-4342-A1E5-7C8E98F5D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78CB9-7598-47F5-8624-4E0765E4B6E7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2920D-0087-42A3-A93F-02B4C1BF5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0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770AB-3F15-486E-A8EC-09C8D2AF955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6E2F-50EB-4791-ADBE-BB0D66B41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E180-FC8B-4054-A645-B3C95E23FB09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5C29-2AC8-4B35-9388-2D16B5C39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0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FDE8-652E-44D4-A8F3-DAAFD49E4F23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E1EB-6D26-476D-944F-C37EC3BBD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4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227E-BD91-4102-B573-9AD9CDC72505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6721-A796-495E-87F6-D68904ECA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3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3DDD-CA23-4E52-94A7-CA4E551D90B3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F481-6D12-4950-9DE5-274F58C20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2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A438-45C4-4517-88B6-51B821907794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FA53-063C-41C8-89CC-2E8EEF5A6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5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D712953-5A52-4D0B-8CF4-61CED2EBDA3C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D7D6F8-AE9E-4169-B9F9-95C72E12A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1000125"/>
            <a:ext cx="7921625" cy="1439863"/>
          </a:xfrm>
        </p:spPr>
        <p:txBody>
          <a:bodyPr/>
          <a:lstStyle/>
          <a:p>
            <a:pPr marL="92075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marL="92075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 smtClean="0">
              <a:latin typeface="Times New Roman" pitchFamily="18" charset="0"/>
            </a:endParaRPr>
          </a:p>
          <a:p>
            <a:pPr marL="0" indent="93663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Представление положения об образовательном Форуме  Краснодарского края «Инновационный поиск</a:t>
            </a:r>
            <a:r>
              <a:rPr lang="ru-RU" sz="2800" b="1" dirty="0">
                <a:sym typeface="Symbol"/>
              </a:rPr>
              <a:t></a:t>
            </a:r>
            <a:r>
              <a:rPr lang="ru-RU" sz="2800" b="1" dirty="0"/>
              <a:t>2015»</a:t>
            </a:r>
          </a:p>
        </p:txBody>
      </p:sp>
      <p:sp>
        <p:nvSpPr>
          <p:cNvPr id="205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A571DE-6A52-4446-BF94-432306B7C556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pic>
        <p:nvPicPr>
          <p:cNvPr id="2053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786188"/>
            <a:ext cx="2000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1270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1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2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3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4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5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7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8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9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86000"/>
            <a:ext cx="7786688" cy="2714625"/>
          </a:xfrm>
        </p:spPr>
        <p:txBody>
          <a:bodyPr/>
          <a:lstStyle/>
          <a:p>
            <a:pPr marL="0" indent="449263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CC0000"/>
                </a:solidFill>
              </a:rPr>
              <a:t>Номинации,</a:t>
            </a:r>
            <a:r>
              <a:rPr lang="ru-RU" altLang="ru-RU" sz="2800" smtClean="0"/>
              <a:t> по которым  предоставляются материалы, определяются на основе принадлежности учебного заведения к одной из подсистем.</a:t>
            </a:r>
            <a:endParaRPr lang="ru-RU" altLang="ru-RU" sz="2800" b="1" smtClean="0"/>
          </a:p>
        </p:txBody>
      </p:sp>
      <p:sp>
        <p:nvSpPr>
          <p:cNvPr id="1126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B8C8B9-555E-4FB4-A071-F4D59E5B2D4E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  <p:pic>
        <p:nvPicPr>
          <p:cNvPr id="11269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57188"/>
            <a:ext cx="10715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229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29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29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571500"/>
            <a:ext cx="8072438" cy="1439863"/>
          </a:xfrm>
        </p:spPr>
        <p:txBody>
          <a:bodyPr/>
          <a:lstStyle/>
          <a:p>
            <a:pPr indent="482600" algn="just">
              <a:buFontTx/>
              <a:buNone/>
              <a:tabLst>
                <a:tab pos="915988" algn="l"/>
              </a:tabLst>
            </a:pPr>
            <a:r>
              <a:rPr lang="ru-RU" altLang="ru-RU" sz="2300" b="1" smtClean="0">
                <a:solidFill>
                  <a:srgbClr val="CC0000"/>
                </a:solidFill>
                <a:ea typeface="Sylfaen" pitchFamily="18" charset="0"/>
                <a:cs typeface="Times New Roman" pitchFamily="18" charset="0"/>
              </a:rPr>
              <a:t>Дошкольное образование</a:t>
            </a:r>
            <a:endParaRPr lang="ru-RU" altLang="ru-RU" sz="2300" smtClean="0">
              <a:solidFill>
                <a:srgbClr val="CC0000"/>
              </a:solidFill>
              <a:ea typeface="Sylfaen" pitchFamily="18" charset="0"/>
              <a:cs typeface="Times New Roman" pitchFamily="18" charset="0"/>
            </a:endParaRPr>
          </a:p>
          <a:p>
            <a:pPr indent="482600" algn="just">
              <a:tabLst>
                <a:tab pos="915988" algn="l"/>
              </a:tabLst>
            </a:pPr>
            <a:r>
              <a:rPr lang="ru-RU" altLang="ru-RU" sz="2300" b="1" smtClean="0">
                <a:ea typeface="Sylfaen" pitchFamily="18" charset="0"/>
                <a:cs typeface="Times New Roman" pitchFamily="18" charset="0"/>
              </a:rPr>
              <a:t>Эффективная реализация федерального государственного образовательного стандарта дошкольного образования (модели управления, система оценки качества, формирование предметно-пространственной развивающей образовательной среды).</a:t>
            </a:r>
          </a:p>
          <a:p>
            <a:pPr indent="482600" algn="just">
              <a:tabLst>
                <a:tab pos="915988" algn="l"/>
              </a:tabLst>
            </a:pPr>
            <a:r>
              <a:rPr lang="ru-RU" altLang="ru-RU" sz="2300" b="1" smtClean="0">
                <a:ea typeface="Sylfaen" pitchFamily="18" charset="0"/>
                <a:cs typeface="Times New Roman" pitchFamily="18" charset="0"/>
              </a:rPr>
              <a:t>Развитие частно-государственного партнерства, в системе дошкольного образования.</a:t>
            </a:r>
          </a:p>
          <a:p>
            <a:pPr indent="482600" algn="just">
              <a:tabLst>
                <a:tab pos="915988" algn="l"/>
              </a:tabLst>
            </a:pPr>
            <a:r>
              <a:rPr lang="ru-RU" altLang="ru-RU" sz="2300" b="1" smtClean="0">
                <a:ea typeface="Sylfaen" pitchFamily="18" charset="0"/>
                <a:cs typeface="Times New Roman" pitchFamily="18" charset="0"/>
              </a:rPr>
              <a:t>Современные и эффективные формы работы с родителями воспитанников.</a:t>
            </a:r>
          </a:p>
          <a:p>
            <a:pPr indent="482600" algn="just">
              <a:tabLst>
                <a:tab pos="915988" algn="l"/>
              </a:tabLst>
            </a:pPr>
            <a:r>
              <a:rPr lang="ru-RU" altLang="ru-RU" sz="2300" b="1" smtClean="0">
                <a:ea typeface="Sylfaen" pitchFamily="18" charset="0"/>
                <a:cs typeface="Times New Roman" pitchFamily="18" charset="0"/>
              </a:rPr>
              <a:t>Разработка регионального компонента содержания образования и/или региональных моделей социализации и воспитания в образовательных организациях дошкольного образования.</a:t>
            </a:r>
          </a:p>
        </p:txBody>
      </p:sp>
      <p:sp>
        <p:nvSpPr>
          <p:cNvPr id="1229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48F6D3-BF80-48F8-9BF7-430EAEFA3DDD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  <p:pic>
        <p:nvPicPr>
          <p:cNvPr id="12293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57188"/>
            <a:ext cx="78581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331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1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476250"/>
            <a:ext cx="8328025" cy="1439863"/>
          </a:xfrm>
        </p:spPr>
        <p:txBody>
          <a:bodyPr/>
          <a:lstStyle/>
          <a:p>
            <a:pPr indent="482600" algn="just">
              <a:buFontTx/>
              <a:buNone/>
              <a:tabLst>
                <a:tab pos="915988" algn="l"/>
              </a:tabLst>
            </a:pPr>
            <a:r>
              <a:rPr lang="ru-RU" altLang="ru-RU" sz="2400" b="1" smtClean="0">
                <a:solidFill>
                  <a:srgbClr val="CC0000"/>
                </a:solidFill>
                <a:ea typeface="Sylfaen" pitchFamily="18" charset="0"/>
                <a:cs typeface="Times New Roman" pitchFamily="18" charset="0"/>
              </a:rPr>
              <a:t>Общее образование</a:t>
            </a:r>
          </a:p>
          <a:p>
            <a:pPr indent="482600" algn="just">
              <a:tabLst>
                <a:tab pos="915988" algn="l"/>
              </a:tabLst>
            </a:pPr>
            <a:r>
              <a:rPr lang="ru-RU" altLang="ru-RU" sz="2100" b="1" smtClean="0">
                <a:ea typeface="Sylfaen" pitchFamily="18" charset="0"/>
                <a:cs typeface="Times New Roman" pitchFamily="18" charset="0"/>
              </a:rPr>
              <a:t>Эффективные модели реализации федеральных государственных образовательных стандартов начального, основного общего образования (преемственность, индивидуализация образовательных траекторий, внеурочная деятельность, коррекционная работа).</a:t>
            </a:r>
          </a:p>
          <a:p>
            <a:pPr indent="482600" algn="just">
              <a:tabLst>
                <a:tab pos="915988" algn="l"/>
              </a:tabLst>
            </a:pPr>
            <a:r>
              <a:rPr lang="ru-RU" altLang="ru-RU" sz="2100" b="1" smtClean="0">
                <a:ea typeface="Sylfaen" pitchFamily="18" charset="0"/>
                <a:cs typeface="Times New Roman" pitchFamily="18" charset="0"/>
              </a:rPr>
              <a:t>Институционализация сетевого взаимодействия образовательных организаций и профессиональных сообществ: модели, механизмы, технологии.</a:t>
            </a:r>
          </a:p>
          <a:p>
            <a:pPr indent="482600" algn="just">
              <a:tabLst>
                <a:tab pos="915988" algn="l"/>
              </a:tabLst>
            </a:pPr>
            <a:r>
              <a:rPr lang="ru-RU" altLang="ru-RU" sz="2100" b="1" smtClean="0">
                <a:ea typeface="Sylfaen" pitchFamily="18" charset="0"/>
                <a:cs typeface="Times New Roman" pitchFamily="18" charset="0"/>
              </a:rPr>
              <a:t>Реализация концепции математического образования.</a:t>
            </a:r>
          </a:p>
          <a:p>
            <a:pPr indent="482600" algn="just">
              <a:tabLst>
                <a:tab pos="915988" algn="l"/>
              </a:tabLst>
            </a:pPr>
            <a:r>
              <a:rPr lang="ru-RU" altLang="ru-RU" sz="2100" b="1" smtClean="0">
                <a:ea typeface="Sylfaen" pitchFamily="18" charset="0"/>
                <a:cs typeface="Times New Roman" pitchFamily="18" charset="0"/>
              </a:rPr>
              <a:t>Создание, внедрение и эффективность системы оценки качества и востребованности образовательных услуг.</a:t>
            </a:r>
          </a:p>
          <a:p>
            <a:pPr indent="482600" algn="just">
              <a:tabLst>
                <a:tab pos="915988" algn="l"/>
              </a:tabLst>
            </a:pPr>
            <a:r>
              <a:rPr lang="ru-RU" altLang="ru-RU" sz="2100" b="1" smtClean="0">
                <a:ea typeface="Sylfaen" pitchFamily="18" charset="0"/>
                <a:cs typeface="Times New Roman" pitchFamily="18" charset="0"/>
              </a:rPr>
              <a:t>Внедрение современных и эффективных моделей, обеспечивающих успешную социализацию, личностное и профессиональное самоопределение обучающихся.</a:t>
            </a:r>
          </a:p>
          <a:p>
            <a:pPr indent="482600" algn="just" eaLnBrk="1" hangingPunct="1">
              <a:buFontTx/>
              <a:buNone/>
              <a:tabLst>
                <a:tab pos="915988" algn="l"/>
              </a:tabLst>
            </a:pPr>
            <a:endParaRPr lang="ru-RU" altLang="ru-RU" sz="2200" b="1" smtClean="0">
              <a:ea typeface="Sylfaen" pitchFamily="18" charset="0"/>
              <a:cs typeface="Times New Roman" pitchFamily="18" charset="0"/>
            </a:endParaRPr>
          </a:p>
        </p:txBody>
      </p:sp>
      <p:sp>
        <p:nvSpPr>
          <p:cNvPr id="133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C04630-C302-49DB-93F0-E44D1FC7D621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  <p:pic>
        <p:nvPicPr>
          <p:cNvPr id="13317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3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4342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5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6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7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8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9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0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1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357188"/>
            <a:ext cx="8429625" cy="1439862"/>
          </a:xfrm>
        </p:spPr>
        <p:txBody>
          <a:bodyPr/>
          <a:lstStyle/>
          <a:p>
            <a:pPr indent="482600" algn="just">
              <a:tabLst>
                <a:tab pos="909638" algn="l"/>
              </a:tabLst>
            </a:pPr>
            <a:r>
              <a:rPr lang="ru-RU" altLang="ru-RU" sz="2100" b="1" smtClean="0">
                <a:solidFill>
                  <a:srgbClr val="CC0000"/>
                </a:solidFill>
                <a:ea typeface="Sylfaen" pitchFamily="18" charset="0"/>
                <a:cs typeface="Times New Roman" pitchFamily="18" charset="0"/>
              </a:rPr>
              <a:t>Дополнительное образование детей</a:t>
            </a:r>
          </a:p>
          <a:p>
            <a:pPr indent="482600" algn="just">
              <a:buFontTx/>
              <a:buNone/>
              <a:tabLst>
                <a:tab pos="909638" algn="l"/>
              </a:tabLst>
            </a:pPr>
            <a:r>
              <a:rPr lang="ru-RU" altLang="ru-RU" sz="2100" b="1" smtClean="0">
                <a:ea typeface="Sylfaen" pitchFamily="18" charset="0"/>
                <a:cs typeface="Times New Roman" pitchFamily="18" charset="0"/>
              </a:rPr>
              <a:t>Реализация актуальных направлений развития организаций дополнительного образования детей (техническое, естественнонаучное, математическое, туристско-краеведческое, спортивно-оздоровительное) в работе с одаренными детьми или/и с детьми с ограниченными возможностями здоровья.</a:t>
            </a:r>
          </a:p>
          <a:p>
            <a:pPr indent="482600" algn="just">
              <a:buFontTx/>
              <a:buNone/>
              <a:tabLst>
                <a:tab pos="909638" algn="l"/>
              </a:tabLst>
            </a:pPr>
            <a:r>
              <a:rPr lang="ru-RU" altLang="ru-RU" sz="2100" b="1" smtClean="0">
                <a:ea typeface="Sylfaen" pitchFamily="18" charset="0"/>
                <a:cs typeface="Times New Roman" pitchFamily="18" charset="0"/>
              </a:rPr>
              <a:t>Современные и эффективные модели управление образовательными организациями дополнительного образования детей (нормативное и подушевое финансирование, сетевое взаимодействие).</a:t>
            </a:r>
          </a:p>
          <a:p>
            <a:pPr indent="482600" algn="just">
              <a:buFontTx/>
              <a:buNone/>
              <a:tabLst>
                <a:tab pos="909638" algn="l"/>
              </a:tabLst>
            </a:pPr>
            <a:r>
              <a:rPr lang="ru-RU" altLang="ru-RU" sz="2100" b="1" smtClean="0">
                <a:ea typeface="Sylfaen" pitchFamily="18" charset="0"/>
                <a:cs typeface="Times New Roman" pitchFamily="18" charset="0"/>
              </a:rPr>
              <a:t>Разработка учебно-методических комплексов, направленных на развитие творческого мышления учащихся и детской одарённости в разных сферах деятельности.</a:t>
            </a:r>
          </a:p>
          <a:p>
            <a:pPr indent="482600" algn="just">
              <a:buFontTx/>
              <a:buNone/>
              <a:tabLst>
                <a:tab pos="909638" algn="l"/>
              </a:tabLst>
            </a:pPr>
            <a:r>
              <a:rPr lang="ru-RU" altLang="ru-RU" sz="2100" b="1" smtClean="0">
                <a:ea typeface="Sylfaen" pitchFamily="18" charset="0"/>
                <a:cs typeface="Times New Roman" pitchFamily="18" charset="0"/>
              </a:rPr>
              <a:t>Реализация регионального компонента содержания образования и /или региональных моделей социализации и воспитания учащихся.</a:t>
            </a:r>
          </a:p>
        </p:txBody>
      </p:sp>
      <p:sp>
        <p:nvSpPr>
          <p:cNvPr id="1434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C6FE09-752C-4016-BD37-7ACAF868CC2A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pic>
        <p:nvPicPr>
          <p:cNvPr id="14341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857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67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68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69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0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1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2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3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4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5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500063"/>
            <a:ext cx="7715250" cy="1439862"/>
          </a:xfrm>
        </p:spPr>
        <p:txBody>
          <a:bodyPr/>
          <a:lstStyle/>
          <a:p>
            <a:pPr indent="457200" algn="just">
              <a:buFontTx/>
              <a:buNone/>
              <a:tabLst>
                <a:tab pos="909638" algn="l"/>
              </a:tabLst>
            </a:pPr>
            <a:r>
              <a:rPr lang="ru-RU" altLang="ru-RU" sz="2400" b="1" smtClean="0">
                <a:solidFill>
                  <a:srgbClr val="C00000"/>
                </a:solidFill>
                <a:ea typeface="Sylfaen" pitchFamily="18" charset="0"/>
                <a:cs typeface="Times New Roman" pitchFamily="18" charset="0"/>
              </a:rPr>
              <a:t>Коррекционное и инклюзивное образование</a:t>
            </a:r>
            <a:endParaRPr lang="ru-RU" altLang="ru-RU" sz="2400" smtClean="0">
              <a:solidFill>
                <a:srgbClr val="C00000"/>
              </a:solidFill>
              <a:ea typeface="Sylfaen" pitchFamily="18" charset="0"/>
              <a:cs typeface="Times New Roman" pitchFamily="18" charset="0"/>
            </a:endParaRPr>
          </a:p>
          <a:p>
            <a:pPr indent="457200" algn="just">
              <a:tabLst>
                <a:tab pos="909638" algn="l"/>
              </a:tabLst>
            </a:pPr>
            <a:r>
              <a:rPr lang="ru-RU" altLang="ru-RU" sz="2200" b="1" smtClean="0">
                <a:ea typeface="Sylfaen" pitchFamily="18" charset="0"/>
                <a:cs typeface="Times New Roman" pitchFamily="18" charset="0"/>
              </a:rPr>
              <a:t>Формирование моделей успешной социализации обучающихся и выпускников коррекционных образовательных учреждений.</a:t>
            </a:r>
          </a:p>
          <a:p>
            <a:pPr indent="457200" algn="just">
              <a:tabLst>
                <a:tab pos="909638" algn="l"/>
              </a:tabLst>
            </a:pPr>
            <a:r>
              <a:rPr lang="ru-RU" altLang="ru-RU" sz="2200" b="1" smtClean="0">
                <a:ea typeface="Sylfaen" pitchFamily="18" charset="0"/>
                <a:cs typeface="Times New Roman" pitchFamily="18" charset="0"/>
              </a:rPr>
              <a:t>Инновационные модели обучения, воспитания и развития личности учащихся с ограниченными возможностями здоровья.</a:t>
            </a:r>
          </a:p>
          <a:p>
            <a:pPr indent="457200" algn="just">
              <a:tabLst>
                <a:tab pos="909638" algn="l"/>
              </a:tabLst>
            </a:pPr>
            <a:r>
              <a:rPr lang="ru-RU" altLang="ru-RU" sz="2200" b="1" smtClean="0">
                <a:ea typeface="Sylfaen" pitchFamily="18" charset="0"/>
                <a:cs typeface="Times New Roman" pitchFamily="18" charset="0"/>
              </a:rPr>
              <a:t>Инновационные модели психолого-медико-педагогического сопровождения обучающихся с ограниченными возможностями здоровья.</a:t>
            </a:r>
          </a:p>
          <a:p>
            <a:pPr indent="457200" algn="just">
              <a:tabLst>
                <a:tab pos="909638" algn="l"/>
              </a:tabLst>
            </a:pPr>
            <a:r>
              <a:rPr lang="ru-RU" altLang="ru-RU" sz="2200" b="1" smtClean="0">
                <a:ea typeface="Sylfaen" pitchFamily="18" charset="0"/>
                <a:cs typeface="Times New Roman" pitchFamily="18" charset="0"/>
              </a:rPr>
              <a:t>Современные и эффективные модели управления специальным коррекционным учреждением (система оценки качества, формирование развивающей среды).</a:t>
            </a:r>
          </a:p>
        </p:txBody>
      </p:sp>
      <p:sp>
        <p:nvSpPr>
          <p:cNvPr id="153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477AAE-3603-4187-BDE9-F367D549DB4A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pic>
        <p:nvPicPr>
          <p:cNvPr id="15365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9286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6390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3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4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5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6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7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8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9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428625"/>
            <a:ext cx="8001000" cy="1439863"/>
          </a:xfrm>
        </p:spPr>
        <p:txBody>
          <a:bodyPr/>
          <a:lstStyle/>
          <a:p>
            <a:pPr indent="457200" algn="just">
              <a:buFontTx/>
              <a:buNone/>
              <a:tabLst>
                <a:tab pos="909638" algn="l"/>
              </a:tabLst>
            </a:pPr>
            <a:r>
              <a:rPr lang="ru-RU" altLang="ru-RU" sz="2300" b="1" smtClean="0">
                <a:solidFill>
                  <a:srgbClr val="CC0000"/>
                </a:solidFill>
                <a:ea typeface="Sylfaen" pitchFamily="18" charset="0"/>
                <a:cs typeface="Times New Roman" pitchFamily="18" charset="0"/>
              </a:rPr>
              <a:t>Среднее профессиональное образование</a:t>
            </a:r>
            <a:endParaRPr lang="ru-RU" altLang="ru-RU" sz="2300" smtClean="0">
              <a:solidFill>
                <a:srgbClr val="CC0000"/>
              </a:solidFill>
              <a:ea typeface="Sylfaen" pitchFamily="18" charset="0"/>
              <a:cs typeface="Times New Roman" pitchFamily="18" charset="0"/>
            </a:endParaRPr>
          </a:p>
          <a:p>
            <a:pPr indent="457200" algn="just">
              <a:tabLst>
                <a:tab pos="909638" algn="l"/>
              </a:tabLst>
            </a:pPr>
            <a:r>
              <a:rPr lang="ru-RU" altLang="ru-RU" sz="2300" b="1" smtClean="0">
                <a:ea typeface="Sylfaen" pitchFamily="18" charset="0"/>
                <a:cs typeface="Times New Roman" pitchFamily="18" charset="0"/>
              </a:rPr>
              <a:t>Инновационные подходы в развитии государственно-частного партнерства в системе среднего профессионального образования.</a:t>
            </a:r>
          </a:p>
          <a:p>
            <a:pPr indent="457200" algn="just">
              <a:tabLst>
                <a:tab pos="909638" algn="l"/>
              </a:tabLst>
            </a:pPr>
            <a:r>
              <a:rPr lang="ru-RU" altLang="ru-RU" sz="2300" b="1" smtClean="0">
                <a:ea typeface="Sylfaen" pitchFamily="18" charset="0"/>
                <a:cs typeface="Times New Roman" pitchFamily="18" charset="0"/>
              </a:rPr>
              <a:t>Современные модели формирования предпринимательских компетенций выпускников профессиональной школы.</a:t>
            </a:r>
          </a:p>
          <a:p>
            <a:pPr indent="457200" algn="just">
              <a:tabLst>
                <a:tab pos="909638" algn="l"/>
              </a:tabLst>
            </a:pPr>
            <a:r>
              <a:rPr lang="ru-RU" altLang="ru-RU" sz="2300" b="1" smtClean="0">
                <a:ea typeface="Sylfaen" pitchFamily="18" charset="0"/>
                <a:cs typeface="Times New Roman" pitchFamily="18" charset="0"/>
              </a:rPr>
              <a:t>Повышение качества педагогического образования и привлекательности профессии педагога в условиях сетевого взаимодействия (детский сад-школа-колледж, вуз).</a:t>
            </a:r>
          </a:p>
          <a:p>
            <a:pPr indent="457200" algn="just">
              <a:tabLst>
                <a:tab pos="909638" algn="l"/>
              </a:tabLst>
            </a:pPr>
            <a:r>
              <a:rPr lang="ru-RU" altLang="ru-RU" sz="2300" b="1" smtClean="0">
                <a:ea typeface="Sylfaen" pitchFamily="18" charset="0"/>
                <a:cs typeface="Times New Roman" pitchFamily="18" charset="0"/>
              </a:rPr>
              <a:t>Воспитательная система профессионального образовательного учреждения как фактор развития нравственного потенциала человека труда.</a:t>
            </a:r>
          </a:p>
          <a:p>
            <a:pPr indent="457200" algn="just">
              <a:tabLst>
                <a:tab pos="909638" algn="l"/>
              </a:tabLst>
            </a:pPr>
            <a:r>
              <a:rPr lang="ru-RU" altLang="ru-RU" sz="2300" b="1" smtClean="0">
                <a:ea typeface="Sylfaen" pitchFamily="18" charset="0"/>
                <a:cs typeface="Times New Roman" pitchFamily="18" charset="0"/>
              </a:rPr>
              <a:t>Профессиональное становление и сопровождение молодежи: методика и практика</a:t>
            </a:r>
            <a:r>
              <a:rPr lang="ru-RU" altLang="ru-RU" sz="2300" smtClean="0">
                <a:ea typeface="Sylfae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D94D9C-6A63-4953-8DDA-ADE8EF3A03CB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pic>
        <p:nvPicPr>
          <p:cNvPr id="16389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858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2500313"/>
            <a:ext cx="8001000" cy="1439862"/>
          </a:xfrm>
        </p:spPr>
        <p:txBody>
          <a:bodyPr/>
          <a:lstStyle/>
          <a:p>
            <a:pPr indent="457200" algn="just">
              <a:tabLst>
                <a:tab pos="909638" algn="l"/>
              </a:tabLst>
            </a:pPr>
            <a:r>
              <a:rPr lang="ru-RU" altLang="ru-RU" sz="2800" smtClean="0"/>
              <a:t>Претендовать на получение статуса Краевой инновационной площадки могут лишь организации, </a:t>
            </a:r>
            <a:r>
              <a:rPr lang="ru-RU" altLang="ru-RU" sz="2800" b="1" smtClean="0"/>
              <a:t>занявших 1 и 2 места в номинациях и подсистемах и получившие не менее 80% от наибольшего балла.</a:t>
            </a:r>
            <a:endParaRPr lang="ru-RU" altLang="ru-RU" sz="2800" smtClean="0">
              <a:ea typeface="Sylfae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3E85B-797B-4EC6-9BA7-8C89CE3AC81C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pic>
        <p:nvPicPr>
          <p:cNvPr id="17413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843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3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357313"/>
            <a:ext cx="8001000" cy="1439862"/>
          </a:xfrm>
        </p:spPr>
        <p:txBody>
          <a:bodyPr/>
          <a:lstStyle/>
          <a:p>
            <a:pPr algn="just" eaLnBrk="1" hangingPunct="1"/>
            <a:r>
              <a:rPr lang="ru-RU" altLang="ru-RU" sz="2400" b="1" smtClean="0"/>
              <a:t>На первом этапе конкурса (заочном) работы проходят техническую экспертизу, оценивается качество заполнения заявки и паспорта инновационного продукта.</a:t>
            </a:r>
          </a:p>
          <a:p>
            <a:pPr algn="just" eaLnBrk="1" hangingPunct="1"/>
            <a:r>
              <a:rPr lang="ru-RU" altLang="ru-RU" sz="2400" b="1" smtClean="0"/>
              <a:t>На втором этапе конкурса (заочном) оценивается качество инновационного продукта по представленным материалам.</a:t>
            </a:r>
          </a:p>
          <a:p>
            <a:pPr algn="just" eaLnBrk="1" hangingPunct="1"/>
            <a:r>
              <a:rPr lang="ru-RU" altLang="ru-RU" sz="2400" b="1" smtClean="0"/>
              <a:t>На третьем этапе конкурса (очном) инновационный продукт презентуется авторами. </a:t>
            </a:r>
          </a:p>
        </p:txBody>
      </p:sp>
      <p:sp>
        <p:nvSpPr>
          <p:cNvPr id="1843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2EBDA3-D9D3-4C08-AB3A-44398065842E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pic>
        <p:nvPicPr>
          <p:cNvPr id="18437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3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4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5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6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7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8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9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70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71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357313"/>
            <a:ext cx="8001000" cy="1439862"/>
          </a:xfrm>
        </p:spPr>
        <p:txBody>
          <a:bodyPr/>
          <a:lstStyle/>
          <a:p>
            <a:pPr indent="14288" algn="just" eaLnBrk="1" hangingPunct="1">
              <a:buFontTx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</a:rPr>
              <a:t>1 этап - организационный (заочный): </a:t>
            </a:r>
          </a:p>
          <a:p>
            <a:pPr indent="14288" algn="just" eaLnBrk="1" hangingPunct="1"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с 15.04.15 по 1.06.15 года</a:t>
            </a:r>
          </a:p>
          <a:p>
            <a:pPr indent="14288" algn="just" eaLnBrk="1" hangingPunct="1">
              <a:buFontTx/>
              <a:buNone/>
            </a:pPr>
            <a:r>
              <a:rPr lang="ru-RU" altLang="ru-RU" sz="2800" b="1" smtClean="0">
                <a:solidFill>
                  <a:srgbClr val="990000"/>
                </a:solidFill>
                <a:latin typeface="Times New Roman" pitchFamily="18" charset="0"/>
              </a:rPr>
              <a:t>II этап - экспертиза инновационных продуктов (заочный): </a:t>
            </a:r>
          </a:p>
          <a:p>
            <a:pPr indent="14288" algn="just" eaLnBrk="1" hangingPunct="1"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с 10.06.2015 по 30.06.2015 года</a:t>
            </a:r>
          </a:p>
          <a:p>
            <a:pPr indent="14288" algn="just">
              <a:buFontTx/>
              <a:buNone/>
            </a:pPr>
            <a:r>
              <a:rPr lang="ru-RU" altLang="ru-RU" sz="2800" b="1" smtClean="0">
                <a:solidFill>
                  <a:srgbClr val="C00000"/>
                </a:solidFill>
                <a:cs typeface="Times New Roman" pitchFamily="18" charset="0"/>
              </a:rPr>
              <a:t>III </a:t>
            </a:r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- защита инновационных продуктов (очный):</a:t>
            </a:r>
          </a:p>
          <a:p>
            <a:pPr indent="14288" algn="just">
              <a:buFontTx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 с 12.10.2015  по 12.11.2015 года</a:t>
            </a:r>
            <a:endParaRPr lang="ru-RU" altLang="ru-RU" sz="2800" b="1" smtClean="0">
              <a:latin typeface="Times New Roman" pitchFamily="18" charset="0"/>
            </a:endParaRPr>
          </a:p>
          <a:p>
            <a:pPr indent="14288" algn="just" eaLnBrk="1" hangingPunct="1">
              <a:buFontTx/>
              <a:buNone/>
            </a:pPr>
            <a:endParaRPr lang="ru-RU" altLang="ru-RU" sz="2800" b="1" smtClean="0">
              <a:latin typeface="Times New Roman" pitchFamily="18" charset="0"/>
            </a:endParaRPr>
          </a:p>
          <a:p>
            <a:pPr indent="14288" eaLnBrk="1" hangingPunct="1"/>
            <a:endParaRPr lang="ru-RU" altLang="ru-RU" sz="2400" smtClean="0"/>
          </a:p>
        </p:txBody>
      </p:sp>
      <p:sp>
        <p:nvSpPr>
          <p:cNvPr id="1946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13A3FB-A8A3-4853-8E03-2D692D093F55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pic>
        <p:nvPicPr>
          <p:cNvPr id="19461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28625"/>
            <a:ext cx="10001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88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89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0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1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2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3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4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5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2143125"/>
            <a:ext cx="8001000" cy="1439863"/>
          </a:xfrm>
        </p:spPr>
        <p:txBody>
          <a:bodyPr/>
          <a:lstStyle/>
          <a:p>
            <a:pPr marL="0" indent="542925" algn="just">
              <a:buFontTx/>
              <a:buNone/>
              <a:tabLst>
                <a:tab pos="606425" algn="l"/>
              </a:tabLst>
            </a:pPr>
            <a:r>
              <a:rPr lang="ru-RU" altLang="ru-RU" sz="2800" b="1" smtClean="0">
                <a:cs typeface="Times New Roman" pitchFamily="18" charset="0"/>
              </a:rPr>
              <a:t>Все допущенные к </a:t>
            </a:r>
            <a:r>
              <a:rPr lang="en-US" altLang="ru-RU" sz="2800" b="1" smtClean="0">
                <a:cs typeface="Times New Roman" pitchFamily="18" charset="0"/>
              </a:rPr>
              <a:t>III</a:t>
            </a:r>
            <a:r>
              <a:rPr lang="ru-RU" altLang="ru-RU" sz="2800" b="1" smtClean="0">
                <a:cs typeface="Times New Roman" pitchFamily="18" charset="0"/>
              </a:rPr>
              <a:t>-му этапу участники находятся в равных стартовых условиях.</a:t>
            </a:r>
            <a:endParaRPr lang="ru-RU" altLang="ru-RU" sz="2800" b="1" smtClean="0"/>
          </a:p>
        </p:txBody>
      </p:sp>
      <p:sp>
        <p:nvSpPr>
          <p:cNvPr id="2048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09A19F-1DAE-4A26-93AA-038CE4E1DD6A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pic>
        <p:nvPicPr>
          <p:cNvPr id="20485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57188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307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1500188"/>
            <a:ext cx="7921625" cy="1439862"/>
          </a:xfrm>
        </p:spPr>
        <p:txBody>
          <a:bodyPr/>
          <a:lstStyle/>
          <a:p>
            <a:pPr marL="92075" indent="0" algn="ctr" eaLnBrk="1" hangingPunct="1">
              <a:lnSpc>
                <a:spcPct val="90000"/>
              </a:lnSpc>
              <a:buFontTx/>
              <a:buNone/>
            </a:pPr>
            <a:endParaRPr lang="ru-RU" altLang="ru-RU" sz="2400" b="1" smtClean="0">
              <a:latin typeface="Times New Roman" pitchFamily="18" charset="0"/>
            </a:endParaRPr>
          </a:p>
          <a:p>
            <a:pPr marL="92075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b="1" smtClean="0"/>
              <a:t>Изменения и дополнения, внесенные в Положение   об образовательном Форуме Краснодарского края</a:t>
            </a:r>
            <a:br>
              <a:rPr lang="ru-RU" altLang="ru-RU" sz="2800" b="1" smtClean="0"/>
            </a:br>
            <a:r>
              <a:rPr lang="ru-RU" altLang="ru-RU" sz="2800" b="1" smtClean="0"/>
              <a:t>«Инновационный поиск - 2015»</a:t>
            </a:r>
            <a:endParaRPr lang="ru-RU" altLang="ru-RU" sz="2800" b="1" i="1" smtClean="0">
              <a:latin typeface="Times New Roman" pitchFamily="18" charset="0"/>
            </a:endParaRPr>
          </a:p>
        </p:txBody>
      </p:sp>
      <p:sp>
        <p:nvSpPr>
          <p:cNvPr id="307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3FEB7-717D-4FD9-BD25-1F5FF8ECA0A3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  <p:pic>
        <p:nvPicPr>
          <p:cNvPr id="3077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000500"/>
            <a:ext cx="15001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152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2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2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2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2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2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3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3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3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3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052513"/>
            <a:ext cx="8001000" cy="7858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000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Критерии экспертизы инновационных продуктов</a:t>
            </a:r>
          </a:p>
          <a:p>
            <a:pPr algn="ctr">
              <a:buFontTx/>
              <a:buNone/>
            </a:pPr>
            <a:endParaRPr lang="ru-RU" altLang="ru-RU" sz="300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D085A0-BCCE-4AFB-B0F4-BCA5C2920170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graphicFrame>
        <p:nvGraphicFramePr>
          <p:cNvPr id="23637" name="Group 85"/>
          <p:cNvGraphicFramePr>
            <a:graphicFrameLocks noGrp="1"/>
          </p:cNvGraphicFramePr>
          <p:nvPr/>
        </p:nvGraphicFramePr>
        <p:xfrm>
          <a:off x="179388" y="2349500"/>
          <a:ext cx="8715375" cy="1682750"/>
        </p:xfrm>
        <a:graphic>
          <a:graphicData uri="http://schemas.openxmlformats.org/drawingml/2006/table">
            <a:tbl>
              <a:tblPr/>
              <a:tblGrid>
                <a:gridCol w="2089150"/>
                <a:gridCol w="2303462"/>
                <a:gridCol w="2376488"/>
                <a:gridCol w="1946275"/>
              </a:tblGrid>
              <a:tr h="4206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экспертизы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Уровни оценивания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Низкий уровень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(0-4 баллов)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Достаточный уровень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(5-8 баллов)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Высокий уровень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(9-10 баллов)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3" name="Рисунок 15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715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3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3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4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4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4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4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14313"/>
            <a:ext cx="7458075" cy="235108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Критерии экспертизы инновационных продуктов</a:t>
            </a:r>
          </a:p>
          <a:p>
            <a:pPr marL="0" indent="0" algn="ctr">
              <a:lnSpc>
                <a:spcPct val="95000"/>
              </a:lnSpc>
              <a:buFontTx/>
              <a:buNone/>
            </a:pPr>
            <a:endParaRPr lang="ru-RU" altLang="ru-RU" b="1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alt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 разработанного инновационного продукта.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alt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Инновационность (новизна продукта).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alt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значимость (возможность использования продукта в массовой практике).</a:t>
            </a:r>
            <a:endParaRPr lang="ru-RU" altLang="ru-RU" sz="26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alt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Полнота  и согласованность описания структурных</a:t>
            </a:r>
            <a:r>
              <a:rPr lang="ru-RU" altLang="ru-RU" sz="26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компонентов представленного инновационного продукта.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alt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Логика изложения представленного материала.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alt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Степень реализации разработанного инновационного продукта.</a:t>
            </a:r>
            <a:endParaRPr lang="ru-RU" altLang="ru-RU" sz="26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alt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и экономическая эффективность.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alt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трансляции опыта</a:t>
            </a:r>
            <a:endParaRPr lang="ru-RU" altLang="ru-RU" sz="26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</a:pPr>
            <a:endParaRPr lang="ru-RU" altLang="ru-RU" sz="26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endParaRPr lang="ru-RU" altLang="ru-RU" sz="200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2" name="Номер слайда 6"/>
          <p:cNvSpPr txBox="1">
            <a:spLocks noGrp="1"/>
          </p:cNvSpPr>
          <p:nvPr/>
        </p:nvSpPr>
        <p:spPr bwMode="auto">
          <a:xfrm>
            <a:off x="0" y="6429375"/>
            <a:ext cx="357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26AE537-697F-4620-9988-D5C9BB6F7DBD}" type="slidenum">
              <a:rPr lang="ru-RU" altLang="ru-RU" sz="1400"/>
              <a:pPr algn="r" eaLnBrk="1" hangingPunct="1"/>
              <a:t>21</a:t>
            </a:fld>
            <a:endParaRPr lang="ru-RU" altLang="ru-RU" sz="1400"/>
          </a:p>
        </p:txBody>
      </p:sp>
      <p:pic>
        <p:nvPicPr>
          <p:cNvPr id="22533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355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5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355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833699-F328-446A-B450-362B20F1B705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3" y="285750"/>
            <a:ext cx="8215312" cy="5738813"/>
          </a:xfrm>
          <a:prstGeom prst="rect">
            <a:avLst/>
          </a:prstGeom>
        </p:spPr>
        <p:txBody>
          <a:bodyPr>
            <a:spAutoFit/>
          </a:bodyPr>
          <a:lstStyle>
            <a:lvl1pPr indent="936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7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80000"/>
              </a:lnSpc>
            </a:pPr>
            <a:endParaRPr lang="ru-RU" altLang="ru-RU" sz="2000" b="1">
              <a:solidFill>
                <a:srgbClr val="C00000"/>
              </a:solidFill>
            </a:endParaRPr>
          </a:p>
          <a:p>
            <a:pPr lvl="1"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C00000"/>
                </a:solidFill>
              </a:rPr>
              <a:t>Общие недостатки представленных на форум</a:t>
            </a:r>
          </a:p>
          <a:p>
            <a:pPr lvl="1"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C00000"/>
                </a:solidFill>
              </a:rPr>
              <a:t> «Инновационный поиск - 2014» работ</a:t>
            </a:r>
          </a:p>
          <a:p>
            <a:pPr lvl="1" algn="just" eaLnBrk="1" hangingPunct="1">
              <a:lnSpc>
                <a:spcPct val="80000"/>
              </a:lnSpc>
            </a:pPr>
            <a:endParaRPr lang="ru-RU" altLang="ru-RU" sz="2000" b="1"/>
          </a:p>
          <a:p>
            <a:pPr lvl="1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altLang="ru-RU" sz="2000" b="1"/>
              <a:t>Название инновационного проекта не во всем совпадает с представленным содержанием;</a:t>
            </a:r>
          </a:p>
          <a:p>
            <a:pPr lvl="1" algn="just" eaLnBrk="1" hangingPunct="1">
              <a:lnSpc>
                <a:spcPct val="80000"/>
              </a:lnSpc>
              <a:buFont typeface="Arial" charset="0"/>
              <a:buChar char="•"/>
            </a:pPr>
            <a:endParaRPr lang="ru-RU" altLang="ru-RU" sz="2000" b="1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endParaRPr lang="ru-RU" altLang="ru-RU" sz="2000" b="1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altLang="ru-RU" sz="2000" b="1"/>
              <a:t>отсутствует или нарушена логика изложения материала, часто описывается работа ОО, а не сама инновация;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endParaRPr lang="ru-RU" altLang="ru-RU" sz="2000" b="1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altLang="ru-RU" sz="2000" b="1"/>
              <a:t>присутствуют громоздкие описания актуальности темы, не во всех работах указаны цели разработки инновационной идеи и не изложена сама инновационная деятельность,  процесс получения инновационного продукта;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endParaRPr lang="ru-RU" altLang="ru-RU" sz="2000" b="1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altLang="ru-RU" sz="2000" b="1"/>
              <a:t>не прописывается логическая цепочка получения инновационного продукта от идеи до результата;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endParaRPr lang="ru-RU" altLang="ru-RU" sz="2000" b="1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altLang="ru-RU" sz="2000" b="1"/>
              <a:t>отсутствуют предложения по практическому применению полученного результата и возможности его широкого распространения (трансляции) в образовательном пространстве края.</a:t>
            </a:r>
            <a:r>
              <a:rPr lang="ru-RU" altLang="ru-RU" sz="2200" b="1"/>
              <a:t> </a:t>
            </a:r>
          </a:p>
        </p:txBody>
      </p:sp>
      <p:pic>
        <p:nvPicPr>
          <p:cNvPr id="23557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14313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4583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4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5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6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7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8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9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90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91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92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0"/>
            <a:ext cx="8353425" cy="10715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3366FF"/>
                </a:solidFill>
              </a:rPr>
              <a:t/>
            </a:r>
            <a:br>
              <a:rPr lang="ru-RU" altLang="ru-RU" sz="2000" b="1" smtClean="0">
                <a:solidFill>
                  <a:srgbClr val="3366FF"/>
                </a:solidFill>
              </a:rPr>
            </a:br>
            <a:r>
              <a:rPr lang="ru-RU" altLang="ru-RU" sz="2400" b="1" smtClean="0">
                <a:solidFill>
                  <a:srgbClr val="3366FF"/>
                </a:solidFill>
              </a:rPr>
              <a:t>Структура  представляемого инновационного</a:t>
            </a:r>
            <a:br>
              <a:rPr lang="ru-RU" altLang="ru-RU" sz="2400" b="1" smtClean="0">
                <a:solidFill>
                  <a:srgbClr val="3366FF"/>
                </a:solidFill>
              </a:rPr>
            </a:br>
            <a:r>
              <a:rPr lang="ru-RU" altLang="ru-RU" sz="2400" b="1" smtClean="0">
                <a:solidFill>
                  <a:srgbClr val="3366FF"/>
                </a:solidFill>
              </a:rPr>
              <a:t> Учебно-методического комплекса</a:t>
            </a:r>
            <a:endParaRPr lang="ru-RU" altLang="ru-RU" sz="2400" b="1" smtClean="0">
              <a:solidFill>
                <a:srgbClr val="3366FF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6771F-A72B-4885-8AC1-730967DDEE28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24581" name="Прямоугольник 15"/>
          <p:cNvSpPr>
            <a:spLocks noChangeArrowheads="1"/>
          </p:cNvSpPr>
          <p:nvPr/>
        </p:nvSpPr>
        <p:spPr bwMode="auto">
          <a:xfrm>
            <a:off x="357188" y="1571625"/>
            <a:ext cx="8358187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1. Название (наименование) УМК.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2. Обоснование разработки УМК.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2.1 Актуальность.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2.2 Нормативно-правовое обеспечение инновационного продукта.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2.3 Обоснование его значимости для развития образовательной организации (противоречие; проблема, доказанная диагностическими исследованиями; наименование УМК).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2.4 </a:t>
            </a:r>
            <a:r>
              <a:rPr lang="ru-RU" altLang="ru-RU" sz="2100" b="1"/>
              <a:t>Обоснование значимости использования УМК для развития системы образования Краснодарского края.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3.  Цель.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4.  Задачи.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7. Методологическая основа УМК (научно-педагогические принципы, подходы, концепции, положенные в основу УМК).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8. Основная идея (идеи) предлагаемого инновационного продукта.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9. Краткое описание структуры и содержания УМК.</a:t>
            </a:r>
          </a:p>
        </p:txBody>
      </p:sp>
      <p:pic>
        <p:nvPicPr>
          <p:cNvPr id="24582" name="Рисунок 15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7858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9"/>
          <p:cNvGrpSpPr>
            <a:grpSpLocks/>
          </p:cNvGrpSpPr>
          <p:nvPr/>
        </p:nvGrpSpPr>
        <p:grpSpPr bwMode="auto">
          <a:xfrm>
            <a:off x="214313" y="785813"/>
            <a:ext cx="9144000" cy="5041900"/>
            <a:chOff x="0" y="754"/>
            <a:chExt cx="5760" cy="3176"/>
          </a:xfrm>
        </p:grpSpPr>
        <p:sp>
          <p:nvSpPr>
            <p:cNvPr id="25606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07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08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09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0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1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2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3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4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5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60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46C30B-647A-497B-88B8-BB2F22B35CDB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25604" name="Прямоугольник 15"/>
          <p:cNvSpPr>
            <a:spLocks noChangeArrowheads="1"/>
          </p:cNvSpPr>
          <p:nvPr/>
        </p:nvSpPr>
        <p:spPr bwMode="auto">
          <a:xfrm>
            <a:off x="928688" y="1571625"/>
            <a:ext cx="74295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10. Этапы разработки и внедрения УМК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11. Объем выполненного (%).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12. Целевые критерии и показатели (индикаторы)  эффективности УМК.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13. Используемые диагностические методы и методики, позволяющие оценить эффективность УМК.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14.Оценка социально-экономической эффективности реализации УМК, доказанная диагностическими исследованиями.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15. Перспективы развития инновации (УМК).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16. Новизна (инновационность).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17. Практическая значимость.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18. Возможность трансляции опыта.</a:t>
            </a:r>
          </a:p>
        </p:txBody>
      </p:sp>
      <p:pic>
        <p:nvPicPr>
          <p:cNvPr id="25605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85750"/>
            <a:ext cx="10715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422098-7B3B-4085-B185-2102C3823A00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  <p:sp>
        <p:nvSpPr>
          <p:cNvPr id="26627" name="Прямоугольник 14"/>
          <p:cNvSpPr>
            <a:spLocks noChangeArrowheads="1"/>
          </p:cNvSpPr>
          <p:nvPr/>
        </p:nvSpPr>
        <p:spPr bwMode="auto">
          <a:xfrm>
            <a:off x="971550" y="188913"/>
            <a:ext cx="7715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FF0000"/>
                </a:solidFill>
              </a:rPr>
              <a:t>Краткое описание структуры и содержания УМК</a:t>
            </a:r>
          </a:p>
        </p:txBody>
      </p:sp>
      <p:graphicFrame>
        <p:nvGraphicFramePr>
          <p:cNvPr id="27709" name="Group 61"/>
          <p:cNvGraphicFramePr>
            <a:graphicFrameLocks noGrp="1"/>
          </p:cNvGraphicFramePr>
          <p:nvPr/>
        </p:nvGraphicFramePr>
        <p:xfrm>
          <a:off x="179388" y="1143000"/>
          <a:ext cx="8847137" cy="5822950"/>
        </p:xfrm>
        <a:graphic>
          <a:graphicData uri="http://schemas.openxmlformats.org/drawingml/2006/table">
            <a:tbl>
              <a:tblPr/>
              <a:tblGrid>
                <a:gridCol w="322262"/>
                <a:gridCol w="3597275"/>
                <a:gridCol w="4927600"/>
              </a:tblGrid>
              <a:tr h="76354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Стуктурный компонент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УМК (пример)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Краткое содержание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Программа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дисциплины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Учебник (учебное пособие)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Наименование, содержание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Рабочая тетрадь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Наименование, структура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Методические рекомендации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Наименование, структура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20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Контрольно-измерительные  материалы (тесты, контрольные вопросы, творческие задания и др.)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Наименование, объём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15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Комплект  разработанных флипчартов для работы с интерактивной доской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Темы (наименование, количество)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0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Комплект разработанных слайдовых презентаций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Темы (наименование, количество)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9"/>
          <p:cNvGrpSpPr>
            <a:grpSpLocks/>
          </p:cNvGrpSpPr>
          <p:nvPr/>
        </p:nvGrpSpPr>
        <p:grpSpPr bwMode="auto">
          <a:xfrm>
            <a:off x="214313" y="785813"/>
            <a:ext cx="8929687" cy="5041900"/>
            <a:chOff x="0" y="754"/>
            <a:chExt cx="5760" cy="3176"/>
          </a:xfrm>
        </p:grpSpPr>
        <p:sp>
          <p:nvSpPr>
            <p:cNvPr id="27687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88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89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90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91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92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93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94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95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96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765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D18C65-1D05-47D7-A17A-8C0299602A06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  <p:sp>
        <p:nvSpPr>
          <p:cNvPr id="27652" name="Прямоугольник 15"/>
          <p:cNvSpPr>
            <a:spLocks noChangeArrowheads="1"/>
          </p:cNvSpPr>
          <p:nvPr/>
        </p:nvSpPr>
        <p:spPr bwMode="auto">
          <a:xfrm>
            <a:off x="928688" y="1571625"/>
            <a:ext cx="742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/>
          </a:p>
        </p:txBody>
      </p:sp>
      <p:sp>
        <p:nvSpPr>
          <p:cNvPr id="27653" name="Rectangle 16"/>
          <p:cNvSpPr>
            <a:spLocks noChangeArrowheads="1"/>
          </p:cNvSpPr>
          <p:nvPr/>
        </p:nvSpPr>
        <p:spPr bwMode="auto">
          <a:xfrm>
            <a:off x="2268538" y="549275"/>
            <a:ext cx="66055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C0000"/>
                </a:solidFill>
              </a:rPr>
              <a:t/>
            </a:r>
            <a:br>
              <a:rPr lang="ru-RU" altLang="ru-RU" b="1">
                <a:solidFill>
                  <a:srgbClr val="CC0000"/>
                </a:solidFill>
              </a:rPr>
            </a:br>
            <a:r>
              <a:rPr lang="ru-RU" altLang="ru-RU" sz="2800" b="1">
                <a:solidFill>
                  <a:srgbClr val="CC0000"/>
                </a:solidFill>
              </a:rPr>
              <a:t>Этапы разработки и внедрения УМК</a:t>
            </a:r>
          </a:p>
        </p:txBody>
      </p:sp>
      <p:graphicFrame>
        <p:nvGraphicFramePr>
          <p:cNvPr id="28722" name="Group 50"/>
          <p:cNvGraphicFramePr>
            <a:graphicFrameLocks noGrp="1"/>
          </p:cNvGraphicFramePr>
          <p:nvPr/>
        </p:nvGraphicFramePr>
        <p:xfrm>
          <a:off x="1258888" y="2205038"/>
          <a:ext cx="7777162" cy="2774950"/>
        </p:xfrm>
        <a:graphic>
          <a:graphicData uri="http://schemas.openxmlformats.org/drawingml/2006/table">
            <a:tbl>
              <a:tblPr/>
              <a:tblGrid>
                <a:gridCol w="688975"/>
                <a:gridCol w="2035175"/>
                <a:gridCol w="1239837"/>
                <a:gridCol w="3813175"/>
              </a:tblGrid>
              <a:tr h="7008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этапа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2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4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18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686" name="Рисунок 16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4213" y="188913"/>
            <a:ext cx="8064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CC0000"/>
                </a:solidFill>
              </a:rPr>
              <a:t>Структура программы </a:t>
            </a:r>
            <a:r>
              <a:rPr lang="ru-RU" altLang="ru-RU" sz="2400" b="1" i="1"/>
              <a:t>дисциплины школьного </a:t>
            </a:r>
          </a:p>
          <a:p>
            <a:pPr eaLnBrk="1" hangingPunct="1"/>
            <a:r>
              <a:rPr lang="ru-RU" altLang="ru-RU" sz="2400" b="1" i="1"/>
              <a:t>компонента аналогична структуре</a:t>
            </a:r>
          </a:p>
          <a:p>
            <a:pPr eaLnBrk="1" hangingPunct="1"/>
            <a:r>
              <a:rPr lang="ru-RU" altLang="ru-RU" sz="2400" b="1" i="1"/>
              <a:t> учебной программы дисциплины обязательной</a:t>
            </a:r>
          </a:p>
          <a:p>
            <a:pPr eaLnBrk="1" hangingPunct="1"/>
            <a:r>
              <a:rPr lang="ru-RU" altLang="ru-RU" sz="2400" b="1" i="1"/>
              <a:t> части основной образовательной программы.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9750" y="1844675"/>
            <a:ext cx="799306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CC0000"/>
                </a:solidFill>
              </a:rPr>
              <a:t>Программа состоит из </a:t>
            </a:r>
          </a:p>
          <a:p>
            <a:pPr eaLnBrk="1" hangingPunct="1">
              <a:buFontTx/>
              <a:buChar char="-"/>
            </a:pPr>
            <a:r>
              <a:rPr lang="ru-RU" altLang="ru-RU" sz="2200" b="1"/>
              <a:t> пояснительной записки;</a:t>
            </a:r>
          </a:p>
          <a:p>
            <a:pPr eaLnBrk="1" hangingPunct="1">
              <a:buFontTx/>
              <a:buChar char="-"/>
            </a:pPr>
            <a:r>
              <a:rPr lang="ru-RU" altLang="ru-RU" sz="2200" b="1"/>
              <a:t> содержания обучения (перечень разделов и тем, краткое содержание тем); </a:t>
            </a:r>
          </a:p>
          <a:p>
            <a:pPr eaLnBrk="1" hangingPunct="1">
              <a:buFontTx/>
              <a:buChar char="-"/>
            </a:pPr>
            <a:r>
              <a:rPr lang="ru-RU" altLang="ru-RU" sz="2200" b="1"/>
              <a:t> требований к подготовке по предмету;</a:t>
            </a:r>
          </a:p>
          <a:p>
            <a:pPr eaLnBrk="1" hangingPunct="1">
              <a:buFontTx/>
              <a:buChar char="-"/>
            </a:pPr>
            <a:r>
              <a:rPr lang="ru-RU" altLang="ru-RU" sz="2200" b="1"/>
              <a:t> планируемых результатов обучения; </a:t>
            </a:r>
          </a:p>
          <a:p>
            <a:pPr eaLnBrk="1" hangingPunct="1">
              <a:buFontTx/>
              <a:buChar char="-"/>
            </a:pPr>
            <a:r>
              <a:rPr lang="ru-RU" altLang="ru-RU" sz="2200" b="1"/>
              <a:t> способов и форм оценки достижения этих результатов, форм занятий, приемов и методов преподавания; </a:t>
            </a:r>
          </a:p>
          <a:p>
            <a:pPr eaLnBrk="1" hangingPunct="1">
              <a:buFontTx/>
              <a:buChar char="-"/>
            </a:pPr>
            <a:r>
              <a:rPr lang="ru-RU" altLang="ru-RU" sz="2200" b="1"/>
              <a:t> видов деятельности учащихся;</a:t>
            </a:r>
          </a:p>
          <a:p>
            <a:pPr eaLnBrk="1" hangingPunct="1">
              <a:buFontTx/>
              <a:buChar char="-"/>
            </a:pPr>
            <a:r>
              <a:rPr lang="ru-RU" altLang="ru-RU" sz="2200" b="1"/>
              <a:t> перечня учебно-методического обеспечения образовательного процесса;</a:t>
            </a:r>
          </a:p>
          <a:p>
            <a:pPr eaLnBrk="1" hangingPunct="1">
              <a:buFontTx/>
              <a:buChar char="-"/>
            </a:pPr>
            <a:r>
              <a:rPr lang="ru-RU" altLang="ru-RU" sz="2200" b="1"/>
              <a:t> списка используемой учебно-методической литературы.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354013" algn="just" eaLnBrk="1" hangingPunct="1">
              <a:lnSpc>
                <a:spcPct val="90000"/>
              </a:lnSpc>
            </a:pPr>
            <a:r>
              <a:rPr lang="ru-RU" altLang="ru-RU" sz="2600" smtClean="0">
                <a:solidFill>
                  <a:schemeClr val="accent2"/>
                </a:solidFill>
              </a:rPr>
              <a:t>Разработанный учебник</a:t>
            </a:r>
            <a:r>
              <a:rPr lang="ru-RU" altLang="ru-RU" sz="2600" smtClean="0"/>
              <a:t> (учебное пособие) должно соответствовать всем требованиям, предъявляемым к учебному пособию.</a:t>
            </a:r>
          </a:p>
          <a:p>
            <a:pPr marL="0" indent="354013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smtClean="0"/>
          </a:p>
          <a:p>
            <a:pPr marL="0" indent="354013" algn="just" eaLnBrk="1" hangingPunct="1">
              <a:lnSpc>
                <a:spcPct val="90000"/>
              </a:lnSpc>
            </a:pPr>
            <a:r>
              <a:rPr lang="ru-RU" altLang="ru-RU" sz="2600" smtClean="0"/>
              <a:t> </a:t>
            </a:r>
            <a:r>
              <a:rPr lang="ru-RU" altLang="ru-RU" sz="2600" smtClean="0">
                <a:solidFill>
                  <a:schemeClr val="accent2"/>
                </a:solidFill>
              </a:rPr>
              <a:t>Методические рекомендации</a:t>
            </a:r>
            <a:r>
              <a:rPr lang="ru-RU" altLang="ru-RU" sz="2600" b="1" smtClean="0"/>
              <a:t> - </a:t>
            </a:r>
            <a:r>
              <a:rPr lang="ru-RU" altLang="ru-RU" sz="2600" smtClean="0"/>
              <a:t>методическое издание, содержащее комплекс     кратких и четко сформулированных предложений и  указаний, способствующих    внедрению   в практику наиболее эффективных методов   и форм</a:t>
            </a:r>
            <a:r>
              <a:rPr lang="ru-RU" altLang="ru-RU" sz="2600" b="1" smtClean="0"/>
              <a:t> </a:t>
            </a:r>
            <a:r>
              <a:rPr lang="ru-RU" altLang="ru-RU" sz="2600" smtClean="0"/>
              <a:t>обучения и воспитания.</a:t>
            </a:r>
          </a:p>
        </p:txBody>
      </p:sp>
      <p:pic>
        <p:nvPicPr>
          <p:cNvPr id="29699" name="Рисунок 2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57188"/>
            <a:ext cx="1143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265113" algn="just" eaLnBrk="1" hangingPunct="1">
              <a:buFont typeface="Wingdings" pitchFamily="2" charset="2"/>
              <a:buNone/>
            </a:pPr>
            <a:r>
              <a:rPr lang="ru-RU" altLang="ru-RU" smtClean="0"/>
              <a:t> </a:t>
            </a:r>
            <a:r>
              <a:rPr lang="ru-RU" altLang="ru-RU" smtClean="0">
                <a:solidFill>
                  <a:schemeClr val="accent2"/>
                </a:solidFill>
              </a:rPr>
              <a:t>Флипчарты</a:t>
            </a:r>
            <a:r>
              <a:rPr lang="ru-RU" altLang="ru-RU" smtClean="0"/>
              <a:t> - это заготовленные страницы для работы с использованием интерактивной доски. </a:t>
            </a:r>
          </a:p>
          <a:p>
            <a:pPr marL="0" indent="265113" algn="just" eaLnBrk="1" hangingPunct="1">
              <a:buFont typeface="Wingdings" pitchFamily="2" charset="2"/>
              <a:buNone/>
            </a:pPr>
            <a:r>
              <a:rPr lang="ru-RU" altLang="ru-RU" smtClean="0"/>
              <a:t>Если педагог использует на уроках интерактивное оборудование, то разработанные флипчарты станут надёжным подспорьем для учителя.</a:t>
            </a:r>
          </a:p>
          <a:p>
            <a:pPr marL="0" indent="265113"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30723" name="Рисунок 2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5718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3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4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5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6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7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8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9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0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1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7921625" cy="1439862"/>
          </a:xfrm>
        </p:spPr>
        <p:txBody>
          <a:bodyPr/>
          <a:lstStyle/>
          <a:p>
            <a:pPr marL="0" indent="265113" algn="ctr" eaLnBrk="1" hangingPunct="1">
              <a:lnSpc>
                <a:spcPct val="90000"/>
              </a:lnSpc>
              <a:buFontTx/>
              <a:buNone/>
              <a:tabLst>
                <a:tab pos="265113" algn="l"/>
              </a:tabLst>
            </a:pPr>
            <a:endParaRPr lang="ru-RU" altLang="ru-RU" sz="2400" b="1" smtClean="0">
              <a:latin typeface="Times New Roman" pitchFamily="18" charset="0"/>
            </a:endParaRPr>
          </a:p>
          <a:p>
            <a:pPr marL="444500" lvl="1" indent="987425" algn="just">
              <a:buClr>
                <a:srgbClr val="000000"/>
              </a:buClr>
              <a:buFontTx/>
              <a:buNone/>
              <a:tabLst>
                <a:tab pos="265113" algn="l"/>
              </a:tabLst>
            </a:pPr>
            <a:r>
              <a:rPr lang="ru-RU" altLang="ru-RU" b="1" smtClean="0">
                <a:cs typeface="Times New Roman" pitchFamily="18" charset="0"/>
              </a:rPr>
              <a:t>Краевой образовательный Форум Краснодарского края «Инновационный поиск» - </a:t>
            </a:r>
            <a:r>
              <a:rPr lang="ru-RU" altLang="ru-RU" b="1" i="1" smtClean="0">
                <a:cs typeface="Times New Roman" pitchFamily="18" charset="0"/>
              </a:rPr>
              <a:t>это образовательный проект, который проходит в течение всего года и включает в себя систему конкурсов, семинаров, фестивалей, круглых столов, конференций, направленных на выявление инновационного потенциала образовательных организаций края.</a:t>
            </a:r>
            <a:endParaRPr lang="ru-RU" altLang="ru-RU" b="1" i="1" smtClean="0"/>
          </a:p>
        </p:txBody>
      </p:sp>
      <p:sp>
        <p:nvSpPr>
          <p:cNvPr id="410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1CC2C-96C6-44DB-B76E-D5B19E51A237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  <p:pic>
        <p:nvPicPr>
          <p:cNvPr id="4101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57188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568325"/>
            <a:ext cx="88582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       Перспективы развития инновации</a:t>
            </a:r>
            <a:r>
              <a:rPr lang="ru-RU" altLang="ru-RU" sz="2800" b="1"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altLang="ru-RU" sz="2800"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altLang="ru-RU" sz="20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400"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900">
              <a:ea typeface="Calibri" pitchFamily="34" charset="0"/>
              <a:cs typeface="Times New Roman" pitchFamily="18" charset="0"/>
            </a:endParaRPr>
          </a:p>
          <a:p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7" name="Прямоугольник 8"/>
          <p:cNvSpPr>
            <a:spLocks noChangeArrowheads="1"/>
          </p:cNvSpPr>
          <p:nvPr/>
        </p:nvSpPr>
        <p:spPr bwMode="auto">
          <a:xfrm>
            <a:off x="214313" y="3429000"/>
            <a:ext cx="84296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chemeClr val="bg1"/>
              </a:solidFill>
            </a:endParaRPr>
          </a:p>
          <a:p>
            <a:pPr algn="ctr"/>
            <a:r>
              <a:rPr lang="ru-RU" altLang="ru-RU" sz="2800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Описание трансляции опыта</a:t>
            </a:r>
          </a:p>
        </p:txBody>
      </p:sp>
      <p:graphicFrame>
        <p:nvGraphicFramePr>
          <p:cNvPr id="89121" name="Group 33"/>
          <p:cNvGraphicFramePr>
            <a:graphicFrameLocks noGrp="1"/>
          </p:cNvGraphicFramePr>
          <p:nvPr/>
        </p:nvGraphicFramePr>
        <p:xfrm>
          <a:off x="285750" y="1785938"/>
          <a:ext cx="8501063" cy="946150"/>
        </p:xfrm>
        <a:graphic>
          <a:graphicData uri="http://schemas.openxmlformats.org/drawingml/2006/table">
            <a:tbl>
              <a:tblPr/>
              <a:tblGrid>
                <a:gridCol w="508000"/>
                <a:gridCol w="2532063"/>
                <a:gridCol w="2406650"/>
                <a:gridCol w="1614487"/>
                <a:gridCol w="1439863"/>
              </a:tblGrid>
              <a:tr h="946150">
                <a:tc>
                  <a:txBody>
                    <a:bodyPr/>
                    <a:lstStyle/>
                    <a:p>
                      <a:pPr marL="45720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развития инновации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Субъекты деятельности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деятельности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572000"/>
          <a:ext cx="8464550" cy="1428750"/>
        </p:xfrm>
        <a:graphic>
          <a:graphicData uri="http://schemas.openxmlformats.org/drawingml/2006/table">
            <a:tbl>
              <a:tblPr/>
              <a:tblGrid>
                <a:gridCol w="506413"/>
                <a:gridCol w="2752725"/>
                <a:gridCol w="1949450"/>
                <a:gridCol w="1809750"/>
                <a:gridCol w="1446212"/>
              </a:tblGrid>
              <a:tr h="1428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опыта (что транслируется)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Кому транслируется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Способ трансляции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7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ea typeface="Calibri" pitchFamily="34" charset="0"/>
                <a:cs typeface="Times New Roman" pitchFamily="18" charset="0"/>
              </a:rPr>
              <a:t>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5125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6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7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8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9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0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1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2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3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4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333375"/>
            <a:ext cx="7632700" cy="1439863"/>
          </a:xfrm>
        </p:spPr>
        <p:txBody>
          <a:bodyPr/>
          <a:lstStyle/>
          <a:p>
            <a:pPr indent="200025" algn="just" eaLnBrk="1" hangingPunct="1">
              <a:buFontTx/>
              <a:buNone/>
            </a:pPr>
            <a:r>
              <a:rPr lang="ru-RU" altLang="ru-RU" sz="2400" b="1" smtClean="0">
                <a:solidFill>
                  <a:srgbClr val="CC0000"/>
                </a:solidFill>
              </a:rPr>
              <a:t>Цель конкурса</a:t>
            </a:r>
            <a:r>
              <a:rPr lang="ru-RU" altLang="ru-RU" sz="2400" b="1" smtClean="0"/>
              <a:t> - пропаганды инновационного опыта, инновационных продуктов (новшеств). </a:t>
            </a:r>
          </a:p>
          <a:p>
            <a:pPr marL="942975" lvl="1" indent="-220663" algn="just">
              <a:buClr>
                <a:srgbClr val="000000"/>
              </a:buClr>
              <a:buFontTx/>
              <a:buNone/>
            </a:pPr>
            <a:endParaRPr lang="ru-RU" altLang="ru-RU" sz="2000" b="1" smtClean="0">
              <a:solidFill>
                <a:srgbClr val="FF0000"/>
              </a:solidFill>
              <a:cs typeface="Times New Roman" pitchFamily="18" charset="0"/>
            </a:endParaRPr>
          </a:p>
          <a:p>
            <a:pPr marL="942975" lvl="1" indent="-220663" algn="just">
              <a:buClr>
                <a:srgbClr val="000000"/>
              </a:buClr>
              <a:buFontTx/>
              <a:buNone/>
            </a:pPr>
            <a:r>
              <a:rPr lang="ru-RU" altLang="ru-RU" sz="2400" b="1" smtClean="0">
                <a:solidFill>
                  <a:srgbClr val="CC0000"/>
                </a:solidFill>
                <a:cs typeface="Times New Roman" pitchFamily="18" charset="0"/>
              </a:rPr>
              <a:t>Задачами Конкурса являются:</a:t>
            </a:r>
            <a:endParaRPr lang="ru-RU" altLang="ru-RU" sz="2400" b="1" smtClean="0">
              <a:solidFill>
                <a:srgbClr val="CC0000"/>
              </a:solidFill>
            </a:endParaRPr>
          </a:p>
          <a:p>
            <a:pPr indent="200025" algn="just"/>
            <a:r>
              <a:rPr lang="ru-RU" altLang="ru-RU" sz="2400" b="1" smtClean="0">
                <a:cs typeface="Times New Roman" pitchFamily="18" charset="0"/>
              </a:rPr>
              <a:t>повышение мотивации и стимулирование педагогических работников, способных разрабатывать инновации в образовательной практике, способствующие развитию системы образования Краснодарского края;</a:t>
            </a:r>
            <a:endParaRPr lang="ru-RU" altLang="ru-RU" sz="2400" b="1" smtClean="0"/>
          </a:p>
          <a:p>
            <a:pPr indent="200025" algn="just"/>
            <a:r>
              <a:rPr lang="ru-RU" altLang="ru-RU" sz="2400" b="1" smtClean="0">
                <a:cs typeface="Times New Roman" pitchFamily="18" charset="0"/>
              </a:rPr>
              <a:t>выявление продуктов инновационной деятельности образовательных организаций Краснодарского края;</a:t>
            </a:r>
            <a:endParaRPr lang="ru-RU" altLang="ru-RU" sz="2400" b="1" smtClean="0"/>
          </a:p>
          <a:p>
            <a:pPr indent="200025" algn="just"/>
            <a:r>
              <a:rPr lang="ru-RU" altLang="ru-RU" sz="2400" b="1" smtClean="0">
                <a:cs typeface="Times New Roman" pitchFamily="18" charset="0"/>
              </a:rPr>
              <a:t>распространение передового педагогического опыта учителей Краснодарского края.</a:t>
            </a:r>
            <a:endParaRPr lang="ru-RU" altLang="ru-RU" sz="2400" b="1" smtClean="0"/>
          </a:p>
          <a:p>
            <a:pPr indent="200025" algn="just" eaLnBrk="1" hangingPunct="1">
              <a:buFontTx/>
              <a:buNone/>
            </a:pPr>
            <a:endParaRPr lang="ru-RU" altLang="ru-RU" sz="2400" smtClean="0"/>
          </a:p>
        </p:txBody>
      </p:sp>
      <p:sp>
        <p:nvSpPr>
          <p:cNvPr id="51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8FA5A-865E-4DFE-B6D4-F2F787005D13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3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4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5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6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7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8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9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484313"/>
            <a:ext cx="8393113" cy="1439862"/>
          </a:xfrm>
        </p:spPr>
        <p:txBody>
          <a:bodyPr/>
          <a:lstStyle/>
          <a:p>
            <a:pPr marL="92075" indent="0" algn="ctr" eaLnBrk="1" hangingPunct="1">
              <a:lnSpc>
                <a:spcPct val="90000"/>
              </a:lnSpc>
              <a:buFontTx/>
              <a:buNone/>
            </a:pPr>
            <a:endParaRPr lang="ru-RU" altLang="ru-RU" sz="2400" b="1" smtClean="0">
              <a:latin typeface="Times New Roman" pitchFamily="18" charset="0"/>
            </a:endParaRPr>
          </a:p>
          <a:p>
            <a:pPr marL="450850" lvl="1" indent="530225" algn="just">
              <a:buClr>
                <a:srgbClr val="000000"/>
              </a:buClr>
              <a:buFontTx/>
              <a:buNone/>
            </a:pPr>
            <a:r>
              <a:rPr lang="ru-RU" altLang="ru-RU" b="1" smtClean="0">
                <a:solidFill>
                  <a:srgbClr val="CC0000"/>
                </a:solidFill>
                <a:cs typeface="Times New Roman" pitchFamily="18" charset="0"/>
              </a:rPr>
              <a:t>Учредитель - </a:t>
            </a:r>
            <a:r>
              <a:rPr lang="ru-RU" altLang="ru-RU" b="1" smtClean="0">
                <a:cs typeface="Times New Roman" pitchFamily="18" charset="0"/>
              </a:rPr>
              <a:t>министерство образования и науки Краснодарского края.</a:t>
            </a:r>
            <a:endParaRPr lang="ru-RU" altLang="ru-RU" b="1" smtClean="0"/>
          </a:p>
          <a:p>
            <a:pPr marL="450850" lvl="1" indent="530225" algn="just">
              <a:buClr>
                <a:srgbClr val="000000"/>
              </a:buClr>
              <a:buFontTx/>
              <a:buNone/>
            </a:pPr>
            <a:r>
              <a:rPr lang="ru-RU" altLang="ru-RU" b="1" smtClean="0">
                <a:solidFill>
                  <a:srgbClr val="CC0000"/>
                </a:solidFill>
                <a:cs typeface="Times New Roman" pitchFamily="18" charset="0"/>
              </a:rPr>
              <a:t>Организатор</a:t>
            </a:r>
            <a:r>
              <a:rPr lang="ru-RU" altLang="ru-RU" b="1" smtClean="0">
                <a:solidFill>
                  <a:srgbClr val="006600"/>
                </a:solidFill>
                <a:cs typeface="Times New Roman" pitchFamily="18" charset="0"/>
              </a:rPr>
              <a:t> - государственное бюджетное образовательное учреждение дополнительного профессионального образования Краснодарского края «Краснодарский краевой институт дополнительного профессионального педагогического образования».</a:t>
            </a:r>
            <a:endParaRPr lang="ru-RU" altLang="ru-RU" b="1" smtClean="0">
              <a:solidFill>
                <a:srgbClr val="006600"/>
              </a:solidFill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B1E4AF-5885-40D1-AA3A-F921C473B61F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pic>
        <p:nvPicPr>
          <p:cNvPr id="6149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28625"/>
            <a:ext cx="128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717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7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7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7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7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143000"/>
            <a:ext cx="8245475" cy="1439863"/>
          </a:xfrm>
        </p:spPr>
        <p:txBody>
          <a:bodyPr/>
          <a:lstStyle/>
          <a:p>
            <a:pPr indent="530225" algn="just" eaLnBrk="1" hangingPunct="1"/>
            <a:r>
              <a:rPr lang="ru-RU" altLang="ru-RU" sz="2800" b="1" smtClean="0"/>
              <a:t>В  конкурсе принимают участие государственные (муниципальные) и частные образовательные организации, подведомственные министерству образования и науки Краснодарского края и органам местного самоуправления, осуществляющим управление в сфере образования. </a:t>
            </a:r>
          </a:p>
          <a:p>
            <a:pPr indent="530225" algn="just" eaLnBrk="1" hangingPunct="1"/>
            <a:r>
              <a:rPr lang="ru-RU" altLang="ru-RU" sz="2800" b="1" smtClean="0">
                <a:solidFill>
                  <a:srgbClr val="CC0000"/>
                </a:solidFill>
              </a:rPr>
              <a:t>Индивидуальное участие к конкурсе  не допускаются.</a:t>
            </a:r>
          </a:p>
        </p:txBody>
      </p:sp>
      <p:sp>
        <p:nvSpPr>
          <p:cNvPr id="717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C2BF58-8E1F-4C49-A461-AD02033FF520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  <p:pic>
        <p:nvPicPr>
          <p:cNvPr id="7173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819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0" y="2428875"/>
            <a:ext cx="7358063" cy="1439863"/>
          </a:xfrm>
        </p:spPr>
        <p:txBody>
          <a:bodyPr/>
          <a:lstStyle/>
          <a:p>
            <a:pPr indent="530225" algn="just" eaLnBrk="1" hangingPunct="1"/>
            <a:r>
              <a:rPr lang="ru-RU" altLang="ru-RU" sz="2800" b="1" smtClean="0">
                <a:solidFill>
                  <a:srgbClr val="CC0000"/>
                </a:solidFill>
              </a:rPr>
              <a:t>Представленный инновационный продукт должен быть частично или полностью  апробирован на уровне муниципалитета.</a:t>
            </a:r>
          </a:p>
        </p:txBody>
      </p:sp>
      <p:sp>
        <p:nvSpPr>
          <p:cNvPr id="819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9C40F1-C345-4113-933F-43E7C39D862E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  <p:pic>
        <p:nvPicPr>
          <p:cNvPr id="8197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85750"/>
            <a:ext cx="12144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3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4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6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7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8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9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30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31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25" y="1143000"/>
            <a:ext cx="7358063" cy="143986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800" smtClean="0"/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CC0000"/>
                </a:solidFill>
              </a:rPr>
              <a:t>На Форум может быть представлен один из </a:t>
            </a:r>
            <a:r>
              <a:rPr lang="ru-RU" altLang="ru-RU" sz="2800" b="1" i="1" smtClean="0">
                <a:solidFill>
                  <a:srgbClr val="CC0000"/>
                </a:solidFill>
              </a:rPr>
              <a:t>видов</a:t>
            </a:r>
            <a:r>
              <a:rPr lang="ru-RU" altLang="ru-RU" sz="2800" b="1" smtClean="0">
                <a:solidFill>
                  <a:srgbClr val="CC0000"/>
                </a:solidFill>
              </a:rPr>
              <a:t> инновационного продукта: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800" b="1" smtClean="0">
              <a:solidFill>
                <a:srgbClr val="CC0000"/>
              </a:solidFill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ru-RU" altLang="ru-RU" sz="2800" b="1" smtClean="0"/>
              <a:t>инновационный проект;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 altLang="ru-RU" sz="2800" b="1" smtClean="0"/>
              <a:t>инновационная программа;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 altLang="ru-RU" sz="2800" b="1" smtClean="0"/>
              <a:t>инновационный учебно-методический комплекс</a:t>
            </a:r>
            <a:r>
              <a:rPr lang="ru-RU" altLang="ru-RU" sz="2800" smtClean="0">
                <a:solidFill>
                  <a:srgbClr val="FFFF00"/>
                </a:solidFill>
              </a:rPr>
              <a:t>;</a:t>
            </a:r>
          </a:p>
        </p:txBody>
      </p:sp>
      <p:sp>
        <p:nvSpPr>
          <p:cNvPr id="922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943B4F-A49A-490A-AD11-DD2730122B05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  <p:pic>
        <p:nvPicPr>
          <p:cNvPr id="9221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14313"/>
            <a:ext cx="12858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0246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49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0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1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2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3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4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5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143000"/>
            <a:ext cx="7813675" cy="1439863"/>
          </a:xfrm>
        </p:spPr>
        <p:txBody>
          <a:bodyPr/>
          <a:lstStyle/>
          <a:p>
            <a:pPr marL="0" indent="5429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>
                <a:solidFill>
                  <a:srgbClr val="CC0000"/>
                </a:solidFill>
              </a:rPr>
              <a:t>Все участники Форума </a:t>
            </a:r>
            <a:r>
              <a:rPr lang="ru-RU" altLang="ru-RU" sz="2600" b="1" smtClean="0">
                <a:solidFill>
                  <a:srgbClr val="CC0000"/>
                </a:solidFill>
              </a:rPr>
              <a:t>распределяются по группам на основе принадлежности учебного заведения к одной из подсистем: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altLang="ru-RU" sz="2600" b="1" smtClean="0"/>
              <a:t>дошкольные образовательные организации (ДОО);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altLang="ru-RU" sz="2600" b="1" smtClean="0"/>
              <a:t>общеобразовательные организации (ОО);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altLang="ru-RU" sz="2600" b="1" smtClean="0"/>
              <a:t>коррекционные образовательные организации (КОО);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altLang="ru-RU" sz="2600" b="1" smtClean="0"/>
              <a:t>образовательные организации дополнительного образования детей (ООДОД);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altLang="ru-RU" sz="2600" b="1" smtClean="0"/>
              <a:t>образовательная организация профессионального образования (ООПО).</a:t>
            </a:r>
          </a:p>
        </p:txBody>
      </p:sp>
      <p:sp>
        <p:nvSpPr>
          <p:cNvPr id="1024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D8348F-BBD7-4C7D-B24C-B18C4133939D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  <p:pic>
        <p:nvPicPr>
          <p:cNvPr id="10245" name="Рисунок 14" descr="Logo-innovacionnyi-po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57188"/>
            <a:ext cx="9286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1434</Words>
  <Application>Microsoft Office PowerPoint</Application>
  <PresentationFormat>Экран (4:3)</PresentationFormat>
  <Paragraphs>228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Symbol</vt:lpstr>
      <vt:lpstr>Wingdings</vt:lpstr>
      <vt:lpstr>Sylfaen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70</cp:revision>
  <dcterms:created xsi:type="dcterms:W3CDTF">2009-11-16T08:17:18Z</dcterms:created>
  <dcterms:modified xsi:type="dcterms:W3CDTF">2015-03-22T18:45:16Z</dcterms:modified>
</cp:coreProperties>
</file>