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2"/>
  </p:notesMasterIdLst>
  <p:sldIdLst>
    <p:sldId id="256" r:id="rId2"/>
    <p:sldId id="257" r:id="rId3"/>
    <p:sldId id="275" r:id="rId4"/>
    <p:sldId id="258" r:id="rId5"/>
    <p:sldId id="276" r:id="rId6"/>
    <p:sldId id="277" r:id="rId7"/>
    <p:sldId id="269" r:id="rId8"/>
    <p:sldId id="266" r:id="rId9"/>
    <p:sldId id="293" r:id="rId10"/>
    <p:sldId id="267" r:id="rId11"/>
    <p:sldId id="268" r:id="rId12"/>
    <p:sldId id="261" r:id="rId13"/>
    <p:sldId id="280" r:id="rId14"/>
    <p:sldId id="270" r:id="rId15"/>
    <p:sldId id="279" r:id="rId16"/>
    <p:sldId id="288" r:id="rId17"/>
    <p:sldId id="284" r:id="rId18"/>
    <p:sldId id="282" r:id="rId19"/>
    <p:sldId id="283" r:id="rId20"/>
    <p:sldId id="285" r:id="rId21"/>
    <p:sldId id="286" r:id="rId22"/>
    <p:sldId id="263" r:id="rId23"/>
    <p:sldId id="271" r:id="rId24"/>
    <p:sldId id="272" r:id="rId25"/>
    <p:sldId id="290" r:id="rId26"/>
    <p:sldId id="291" r:id="rId27"/>
    <p:sldId id="273" r:id="rId28"/>
    <p:sldId id="274" r:id="rId29"/>
    <p:sldId id="259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3C9CD-F16C-490E-BAC6-88525F45C57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2022A-E072-48C0-B940-B496AB710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2022A-E072-48C0-B940-B496AB710E7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73D-0FB9-4E0B-BEB8-BD942A76F89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91-5C39-4B18-B895-F08A65C8C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ooksiti.net.ru/books/1154825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ikols3.at.ua/index/metodologija_issledovatelskoj_i_proektnoj_dejatelnosti_shkolnikov/0-43" TargetMode="External"/><Relationship Id="rId2" Type="http://schemas.openxmlformats.org/officeDocument/2006/relationships/hyperlink" Target="http://www.moluch.ru/conf/ped/archive/20/139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msu.ru/publications/researchac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abirint.ru/books/23165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86322"/>
            <a:ext cx="7406640" cy="178595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Сергеева Л.А. МОУ  СОШ № 38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Матвеева Н.В.МОУ СОШ № 53 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Узунян</a:t>
            </a:r>
            <a:r>
              <a:rPr lang="ru-RU" sz="2000" dirty="0" smtClean="0">
                <a:solidFill>
                  <a:schemeClr val="tx1"/>
                </a:solidFill>
              </a:rPr>
              <a:t>  В.  А.   МОУ СОШ № 29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Келеменян</a:t>
            </a:r>
            <a:r>
              <a:rPr lang="ru-RU" sz="2000" dirty="0" smtClean="0">
                <a:solidFill>
                  <a:schemeClr val="tx1"/>
                </a:solidFill>
              </a:rPr>
              <a:t> М.М. МОУ СОШ № 77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14344" y="655905"/>
            <a:ext cx="785817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Проектная деятельность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один из способов формирования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УУД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Администратор\Desktop\14EME0CAWQ9CD6CAWO740QCARY9YXOCA8H50TMCADKO9HBCAEGCSB8CAHMXBCFCA5SCM6RCANILW1KCAO0VCRACATNAY07CAG1J14HCAIOAYIFCAFW7MHQCANWK23TCADN1J1GCALPO3W1CANIIDD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0"/>
            <a:ext cx="2571736" cy="397740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686800" cy="44116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Овладение составляющими                      исследовательской и проектной                    деятельности, включая умения видеть                        проблему, ставить вопросы, выдвигать                      гипотезы, давать определения понятиям, классифицировать, наблюдать, проводить эксперименты, делать выводы и                              заключения, структурировать материал,                    объяснять, доказывать, защищать свои                            идеи;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Умение работать с разными источниками биологической информации: находить биологическую информацию в различных источниках, анализировать и оценивать информацию, преобразовывать информацию из одной формы в другую;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04173" y="0"/>
            <a:ext cx="76765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Метапредметные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результаты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700" dirty="0" smtClean="0"/>
              <a:t>Способность выбирать целевые и смысловые установки в своих действиях и поступках по отношению к живой природе, здоровью своему и окружающих;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ru-RU" sz="2700" dirty="0" smtClean="0"/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ru-RU" sz="2700" dirty="0" smtClean="0"/>
              <a:t> Умение адекватно использовать речевые средства для дискуссии и аргументации своей позиции, сравнивать разные точки зрения, аргументировать свою точку зрения, отстаивать свою позицию.</a:t>
            </a:r>
            <a:endParaRPr lang="ru-RU" sz="2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52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0"/>
            <a:ext cx="2643174" cy="384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5900750" cy="64294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/>
              <a:t>Слово « </a:t>
            </a:r>
            <a:r>
              <a:rPr lang="ru-RU" sz="2800" dirty="0" err="1" smtClean="0"/>
              <a:t>project</a:t>
            </a:r>
            <a:r>
              <a:rPr lang="ru-RU" sz="2800" dirty="0" smtClean="0"/>
              <a:t> » (лат.) буквально переводится как «брошенный вперед»; то есть проект является прототипом, прообразом некоего объекта или вида деятельности, а проектирование превращается в  процесс создания проекта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Проектная деятельность – это  учебно-познавательная, творческая или игровая деятельность, имеющая общую цель, согласованные методы, способы деятельности, направленные на достижение общего результата деятельности. </a:t>
            </a:r>
          </a:p>
          <a:p>
            <a:pPr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700" dirty="0" smtClean="0"/>
          </a:p>
          <a:p>
            <a:r>
              <a:rPr lang="ru-RU" sz="2700" dirty="0" smtClean="0"/>
              <a:t>Проектная деятельность – ведущая деятельность подросткового возраста.</a:t>
            </a:r>
          </a:p>
          <a:p>
            <a:pPr>
              <a:buFont typeface="Wingdings" pitchFamily="2" charset="2"/>
              <a:buNone/>
            </a:pPr>
            <a:endParaRPr lang="ru-RU" sz="2700" dirty="0" smtClean="0"/>
          </a:p>
          <a:p>
            <a:r>
              <a:rPr lang="ru-RU" sz="2700" dirty="0" smtClean="0"/>
              <a:t>Проектная деятельность как особая форма учебной работы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?id=3368001-46-72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contrast="42000"/>
          </a:blip>
          <a:srcRect/>
          <a:stretch>
            <a:fillRect/>
          </a:stretch>
        </p:blipFill>
        <p:spPr bwMode="auto">
          <a:xfrm>
            <a:off x="6643702" y="0"/>
            <a:ext cx="2500298" cy="359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785794"/>
            <a:ext cx="6572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/>
              <a:t>Отличия проектной деятельности от других видов деятельности: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/>
              <a:t>направленность на достижение                   </a:t>
            </a:r>
          </a:p>
          <a:p>
            <a:pPr lvl="0"/>
            <a:r>
              <a:rPr lang="ru-RU" sz="2700" dirty="0" smtClean="0"/>
              <a:t>  конкретных целей,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/>
              <a:t>координированное выполнение  </a:t>
            </a:r>
          </a:p>
          <a:p>
            <a:pPr lvl="0"/>
            <a:r>
              <a:rPr lang="ru-RU" sz="2700" dirty="0" smtClean="0"/>
              <a:t>  взаимосвязанных действий,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/>
              <a:t>ограниченная протяженность во времени </a:t>
            </a:r>
          </a:p>
          <a:p>
            <a:pPr lvl="0"/>
            <a:r>
              <a:rPr lang="ru-RU" sz="2700" dirty="0" smtClean="0"/>
              <a:t>  с определенным началом и концом, 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/>
              <a:t>в определенной степени неповторимость </a:t>
            </a:r>
          </a:p>
          <a:p>
            <a:pPr lvl="0"/>
            <a:r>
              <a:rPr lang="ru-RU" sz="2700" dirty="0" smtClean="0"/>
              <a:t>  и уникальность.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7729566" cy="5214974"/>
          </a:xfrm>
        </p:spPr>
        <p:txBody>
          <a:bodyPr>
            <a:normAutofit fontScale="92500" lnSpcReduction="10000"/>
          </a:bodyPr>
          <a:lstStyle/>
          <a:p>
            <a:pPr marL="144000" lvl="8" indent="0">
              <a:spcBef>
                <a:spcPts val="0"/>
              </a:spcBef>
            </a:pPr>
            <a:r>
              <a:rPr lang="ru-RU" sz="2700" dirty="0" smtClean="0"/>
              <a:t>   </a:t>
            </a:r>
            <a:r>
              <a:rPr lang="ru-RU" sz="2900" dirty="0" smtClean="0"/>
              <a:t>Учитель – демократичные руководитель,   </a:t>
            </a:r>
          </a:p>
          <a:p>
            <a:pPr marL="144000" lvl="8" indent="0">
              <a:spcBef>
                <a:spcPts val="0"/>
              </a:spcBef>
              <a:buNone/>
            </a:pPr>
            <a:r>
              <a:rPr lang="ru-RU" sz="2900" dirty="0" smtClean="0"/>
              <a:t>    консультант, помощник</a:t>
            </a:r>
          </a:p>
          <a:p>
            <a:pPr marL="144000" lvl="8" indent="0">
              <a:spcBef>
                <a:spcPts val="0"/>
              </a:spcBef>
              <a:buNone/>
            </a:pPr>
            <a:endParaRPr lang="ru-RU" sz="2900" dirty="0" smtClean="0"/>
          </a:p>
          <a:p>
            <a:pPr marL="144000" indent="0">
              <a:spcBef>
                <a:spcPts val="0"/>
              </a:spcBef>
            </a:pPr>
            <a:r>
              <a:rPr lang="ru-RU" sz="2900" dirty="0" smtClean="0"/>
              <a:t>   Ученик – активный участник процесса </a:t>
            </a:r>
          </a:p>
          <a:p>
            <a:pPr marL="144000" indent="0">
              <a:spcBef>
                <a:spcPts val="0"/>
              </a:spcBef>
              <a:buNone/>
            </a:pPr>
            <a:r>
              <a:rPr lang="ru-RU" sz="2900" dirty="0" smtClean="0"/>
              <a:t>     проектирования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dirty="0" smtClean="0"/>
              <a:t>В определенном смысле учитель перестает быть только «чистым предметником» – он становится педагогом широкого профиля, педагогом, помогающим ученику увидеть мир во всем его единстве, красоте, многообразии.</a:t>
            </a:r>
          </a:p>
          <a:p>
            <a:pPr algn="ctr">
              <a:buNone/>
            </a:pPr>
            <a:r>
              <a:rPr lang="ru-RU" sz="2900" dirty="0" smtClean="0"/>
              <a:t> </a:t>
            </a:r>
            <a:r>
              <a:rPr lang="ru-RU" sz="2900" b="1" dirty="0" smtClean="0"/>
              <a:t>Это оказывается еще и вызовом самому себе</a:t>
            </a:r>
            <a:r>
              <a:rPr lang="ru-RU" sz="2900" dirty="0" smtClean="0"/>
              <a:t>.</a:t>
            </a:r>
            <a:br>
              <a:rPr lang="ru-RU" sz="2900" dirty="0" smtClean="0"/>
            </a:br>
            <a:endParaRPr lang="ru-RU" sz="2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0083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0800" b="1" dirty="0" smtClean="0"/>
              <a:t>Перечень ролей, которые предстоит «прожить» учителю в ходе руководства проектом:</a:t>
            </a:r>
            <a:r>
              <a:rPr lang="ru-RU" sz="10800" dirty="0" smtClean="0"/>
              <a:t> </a:t>
            </a:r>
          </a:p>
          <a:p>
            <a:pPr lvl="0"/>
            <a:r>
              <a:rPr lang="ru-RU" sz="10800" b="1" dirty="0" smtClean="0"/>
              <a:t>Энтузиаст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повышает мотивацию учащихся, поддерживая, поощряя и направляя их в направлении достижения цели</a:t>
            </a:r>
            <a:r>
              <a:rPr lang="ru-RU" sz="10800" dirty="0" smtClean="0"/>
              <a:t>.</a:t>
            </a:r>
          </a:p>
          <a:p>
            <a:pPr lvl="0"/>
            <a:r>
              <a:rPr lang="ru-RU" sz="10800" b="1" dirty="0" smtClean="0"/>
              <a:t>Специалист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компетентен в нескольких (не во всех!) областях.</a:t>
            </a:r>
          </a:p>
          <a:p>
            <a:pPr lvl="0"/>
            <a:r>
              <a:rPr lang="ru-RU" sz="10800" b="1" dirty="0" smtClean="0"/>
              <a:t>Консультант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может организовать доступ к ресурсам, в том числе к другим специалистам.</a:t>
            </a:r>
          </a:p>
          <a:p>
            <a:pPr lvl="0"/>
            <a:r>
              <a:rPr lang="ru-RU" sz="10800" b="1" dirty="0" smtClean="0"/>
              <a:t>Руководитель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может четко спланировать и реализовать проект.</a:t>
            </a:r>
          </a:p>
          <a:p>
            <a:pPr lvl="0"/>
            <a:r>
              <a:rPr lang="ru-RU" sz="10800" b="1" dirty="0" smtClean="0"/>
              <a:t>«Человек, который задает вопросы»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организует обсуждение способов преодоления возникающих трудностей путем косвенных, наводящих вопросов, обнаруживает ошибки и поддерживает обратную связь</a:t>
            </a:r>
            <a:r>
              <a:rPr lang="ru-RU" sz="10800" dirty="0" smtClean="0"/>
              <a:t>.</a:t>
            </a:r>
          </a:p>
          <a:p>
            <a:pPr lvl="0"/>
            <a:r>
              <a:rPr lang="ru-RU" sz="10800" b="1" dirty="0" smtClean="0"/>
              <a:t>Координатор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поддерживает групповой процесс решения проблем.</a:t>
            </a:r>
          </a:p>
          <a:p>
            <a:r>
              <a:rPr lang="ru-RU" sz="10800" b="1" dirty="0" smtClean="0"/>
              <a:t>Эксперт</a:t>
            </a:r>
            <a:r>
              <a:rPr lang="ru-RU" sz="10800" dirty="0" smtClean="0"/>
              <a:t>, </a:t>
            </a:r>
            <a:r>
              <a:rPr lang="ru-RU" sz="10000" dirty="0" smtClean="0"/>
              <a:t>который дает четкий анализ результатов как выполненного проекта в целом, так и отдельных его этапов</a:t>
            </a:r>
          </a:p>
          <a:p>
            <a:pPr lvl="8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 descr="C:\Users\Администратор\Desktop\zhivotnye-zimoi-999[1].jpg"/>
          <p:cNvPicPr>
            <a:picLocks noChangeAspect="1" noChangeArrowheads="1"/>
          </p:cNvPicPr>
          <p:nvPr/>
        </p:nvPicPr>
        <p:blipFill>
          <a:blip r:embed="rId2" cstate="email">
            <a:lum contrast="4000"/>
          </a:blip>
          <a:srcRect/>
          <a:stretch>
            <a:fillRect/>
          </a:stretch>
        </p:blipFill>
        <p:spPr bwMode="auto">
          <a:xfrm>
            <a:off x="4696595" y="1"/>
            <a:ext cx="4447403" cy="364331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6986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700" b="1" dirty="0" smtClean="0"/>
              <a:t>           Классификация </a:t>
            </a:r>
          </a:p>
          <a:p>
            <a:pPr>
              <a:buNone/>
            </a:pPr>
            <a:r>
              <a:rPr lang="ru-RU" sz="2700" b="1" dirty="0" smtClean="0"/>
              <a:t>                  проектов </a:t>
            </a:r>
            <a:endParaRPr lang="ru-RU" sz="2700" dirty="0" smtClean="0"/>
          </a:p>
          <a:p>
            <a:pPr lvl="0"/>
            <a:r>
              <a:rPr lang="ru-RU" sz="2700" dirty="0" smtClean="0"/>
              <a:t>по доминирующей </a:t>
            </a:r>
          </a:p>
          <a:p>
            <a:pPr lvl="0">
              <a:buNone/>
            </a:pPr>
            <a:r>
              <a:rPr lang="ru-RU" sz="2700" dirty="0" smtClean="0"/>
              <a:t>     деятельности учащихся –</a:t>
            </a:r>
          </a:p>
          <a:p>
            <a:pPr lvl="0">
              <a:buNone/>
            </a:pPr>
            <a:r>
              <a:rPr lang="ru-RU" sz="2700" dirty="0" smtClean="0"/>
              <a:t>     практико-ориентированные, </a:t>
            </a:r>
          </a:p>
          <a:p>
            <a:pPr lvl="0">
              <a:buNone/>
            </a:pPr>
            <a:r>
              <a:rPr lang="ru-RU" sz="2700" dirty="0" smtClean="0"/>
              <a:t>     исследовательские, </a:t>
            </a:r>
          </a:p>
          <a:p>
            <a:pPr lvl="0">
              <a:buNone/>
            </a:pPr>
            <a:r>
              <a:rPr lang="ru-RU" sz="2700" dirty="0" smtClean="0"/>
              <a:t>     информационные, творческие, </a:t>
            </a:r>
          </a:p>
          <a:p>
            <a:pPr lvl="0">
              <a:buNone/>
            </a:pPr>
            <a:r>
              <a:rPr lang="ru-RU" sz="2700" dirty="0" smtClean="0"/>
              <a:t>     ролевые; </a:t>
            </a:r>
          </a:p>
          <a:p>
            <a:pPr lvl="0"/>
            <a:r>
              <a:rPr lang="ru-RU" sz="2700" dirty="0" smtClean="0"/>
              <a:t>по продолжительности – мини-проекты, краткосрочные, годичные;</a:t>
            </a:r>
          </a:p>
          <a:p>
            <a:pPr lvl="0"/>
            <a:r>
              <a:rPr lang="ru-RU" sz="2700" dirty="0" smtClean="0"/>
              <a:t>по количеству участников – индивидуальные и групповые;</a:t>
            </a:r>
          </a:p>
          <a:p>
            <a:pPr lvl="0"/>
            <a:r>
              <a:rPr lang="ru-RU" sz="2700" dirty="0" smtClean="0"/>
              <a:t>по форме продукта – газета, буклет, журнал, словарь, сборник сочинений, спектакль, </a:t>
            </a:r>
            <a:r>
              <a:rPr lang="ru-RU" sz="2700" dirty="0" err="1" smtClean="0"/>
              <a:t>мультимедийный</a:t>
            </a:r>
            <a:r>
              <a:rPr lang="ru-RU" sz="2700" dirty="0" smtClean="0"/>
              <a:t> продукт и т.д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Требуют: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продуманной структуры обозначенных целей, актуальности предмета исследования для всех участников, социальной значимости;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соответствующих методов, в том числе экспериментальных и опытных работ, методов обработки результатов.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Подчинены логике исследования и имеют структуру, приближенную или полностью совпадающую с подлинным научным исследованием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Исследовательские  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700" dirty="0" smtClean="0"/>
              <a:t>Предполагают соответствующее оформление результатов.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 Не имеют детально проработанной структуры совместной деятельности участников (намечается, а затем развивается, подчиняясь жанру конечного результата, логике совместной деятельности, интересам участников проекта). 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Следует договориться о планируемых результатах и форме их представления (совместной газете, сочинении, видеофильме, драматизации, спортивной игре, празднике, экспедиции и т.п.).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Оформление результатов проекта требует четко продуманной структуры в виде сценария видеофильма, драматизации, программы праздника, плана сочинения, статьи, репортажа и так далее, дизайна и рубрик газеты, альманаха, альбома и </a:t>
            </a:r>
            <a:r>
              <a:rPr lang="ru-RU" sz="2700" dirty="0" err="1" smtClean="0"/>
              <a:t>пр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42852"/>
            <a:ext cx="6665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Творческие проекты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700" dirty="0" smtClean="0"/>
              <a:t>Структура только намечается и остается открытой до завершения работы.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Участники принимают на себя определенные роли, обусловленные характером и содержанием проекта (литературные персонажи или выдуманные герои, имитирующие социальные или деловые отношения в определенных ситуациях). 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Результаты этих проектов могут намечаться в начале их выполнения или определяться лишь в самом конце.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Степень творчества очень высокая, но доминирующим видом деятельности являются ролевая и игровая деятельность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87868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ролевых, игровых проектах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5072098" cy="2786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«Скажи </a:t>
            </a:r>
            <a:r>
              <a:rPr lang="ru-RU" sz="3100" dirty="0"/>
              <a:t>мне - и я забуду,</a:t>
            </a:r>
            <a:br>
              <a:rPr lang="ru-RU" sz="3100" dirty="0"/>
            </a:br>
            <a:r>
              <a:rPr lang="ru-RU" sz="3100" dirty="0" smtClean="0"/>
              <a:t> Покажи </a:t>
            </a:r>
            <a:r>
              <a:rPr lang="ru-RU" sz="3100" dirty="0"/>
              <a:t>мне - и </a:t>
            </a:r>
            <a:r>
              <a:rPr lang="ru-RU" sz="3100" dirty="0" smtClean="0"/>
              <a:t>я  запомню</a:t>
            </a:r>
            <a:r>
              <a:rPr lang="ru-RU" sz="3100" dirty="0"/>
              <a:t>,   </a:t>
            </a:r>
            <a:br>
              <a:rPr lang="ru-RU" sz="3100" dirty="0"/>
            </a:br>
            <a:r>
              <a:rPr lang="ru-RU" sz="3100" dirty="0"/>
              <a:t> Вовлеки меня – и я </a:t>
            </a:r>
            <a:r>
              <a:rPr lang="ru-RU" sz="3100" dirty="0" smtClean="0"/>
              <a:t>научусь</a:t>
            </a:r>
            <a:r>
              <a:rPr lang="ru-RU" sz="3100" dirty="0"/>
              <a:t>»</a:t>
            </a:r>
            <a:r>
              <a:rPr lang="ru-RU" sz="3600" dirty="0"/>
              <a:t>  </a:t>
            </a:r>
            <a:r>
              <a:rPr lang="ru-RU" sz="3600" dirty="0" smtClean="0"/>
              <a:t>    </a:t>
            </a:r>
            <a:br>
              <a:rPr lang="ru-RU" sz="3600" dirty="0" smtClean="0"/>
            </a:br>
            <a:r>
              <a:rPr lang="ru-RU" sz="3600" dirty="0" smtClean="0"/>
              <a:t>                           </a:t>
            </a:r>
            <a:r>
              <a:rPr lang="ru-RU" sz="2000" dirty="0" smtClean="0"/>
              <a:t>(</a:t>
            </a:r>
            <a:r>
              <a:rPr lang="ru-RU" sz="2000" dirty="0"/>
              <a:t>китайская пословица)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22529" name="Picture 1" descr="C:\Users\Администратор\Desktop\3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0826" y="0"/>
            <a:ext cx="3813174" cy="285988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928934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проекта: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рассмотреть важность проектной деятельности учащихся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биологии в процессе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формирования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ууд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ru-RU" sz="4300" dirty="0" smtClean="0"/>
              <a:t>направлены на сбор информации о каком-то объекте, явлении; </a:t>
            </a:r>
          </a:p>
          <a:p>
            <a:pPr>
              <a:lnSpc>
                <a:spcPct val="80000"/>
              </a:lnSpc>
              <a:buNone/>
            </a:pPr>
            <a:endParaRPr lang="ru-RU" sz="4300" dirty="0" smtClean="0"/>
          </a:p>
          <a:p>
            <a:pPr>
              <a:lnSpc>
                <a:spcPct val="80000"/>
              </a:lnSpc>
            </a:pPr>
            <a:r>
              <a:rPr lang="ru-RU" sz="4300" dirty="0" smtClean="0"/>
              <a:t>предполагается ознакомление участников проекта с этой информацией, ее анализ и обобщение фактов, предназначенных для широкой аудитории. </a:t>
            </a:r>
          </a:p>
          <a:p>
            <a:pPr>
              <a:lnSpc>
                <a:spcPct val="80000"/>
              </a:lnSpc>
              <a:buNone/>
            </a:pPr>
            <a:endParaRPr lang="ru-RU" sz="4300" dirty="0" smtClean="0"/>
          </a:p>
          <a:p>
            <a:pPr>
              <a:lnSpc>
                <a:spcPct val="80000"/>
              </a:lnSpc>
            </a:pPr>
            <a:r>
              <a:rPr lang="ru-RU" sz="4300" dirty="0" smtClean="0"/>
              <a:t>требуют хорошо продуманной структуры и возможности систематической коррекции по ходу работы. </a:t>
            </a:r>
          </a:p>
          <a:p>
            <a:pPr>
              <a:lnSpc>
                <a:spcPct val="80000"/>
              </a:lnSpc>
              <a:buNone/>
            </a:pPr>
            <a:endParaRPr lang="ru-RU" sz="4300" dirty="0" smtClean="0"/>
          </a:p>
          <a:p>
            <a:pPr>
              <a:lnSpc>
                <a:spcPct val="80000"/>
              </a:lnSpc>
            </a:pPr>
            <a:r>
              <a:rPr lang="ru-RU" sz="4300" dirty="0" smtClean="0"/>
              <a:t>Структура подобного проекта включает: цель, актуальность, источники информации (литературные, средства СМИ, базы данных, интервью, анкетирование), обработку информации (анализ, обобщение, сопоставление с известными фактами, аргументированные выводы), результат (статья, реферат, доклад, видео) или презентацию (публикацию в сети, обсуждение в телеконференции).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7154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Ознакомительно-ориентировочные (информационные) проекты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ru-RU" sz="10000" dirty="0" smtClean="0"/>
              <a:t>отличает четко обозначенный результат деятельности, ориентированный на социальные интересы самих участников </a:t>
            </a:r>
            <a:r>
              <a:rPr lang="ru-RU" sz="10000" i="1" dirty="0" smtClean="0"/>
              <a:t>(документ, созданный на основе полученных результатов исследования; программа действий; рекомендации, направленные на ликвидацию выявленных несоответствий в природе; проект закона; справочный материал или словарь; аргументированное объяснение какого-то явления; проект зимнего сада школы и т.д.)</a:t>
            </a:r>
            <a:r>
              <a:rPr lang="ru-RU" sz="10000" b="1" i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требует тщательно продуманной структуры (сценария) всей деятельности его участников 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определение функций каждого, 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четких выводов (оформления результатов проектной деятельности) 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 участия каждого в оформлении конечного</a:t>
            </a:r>
            <a:r>
              <a:rPr lang="ru-RU" sz="10000" b="1" dirty="0" smtClean="0"/>
              <a:t> </a:t>
            </a:r>
            <a:r>
              <a:rPr lang="ru-RU" sz="10000" dirty="0" smtClean="0"/>
              <a:t>продукта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 хорошая организация координационной работы в плане поэтапных обсуждений, 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корректировки совместных и индивидуальных усилий, в организации презентации полученных результатов и возможных способов их внедрения в практику </a:t>
            </a:r>
          </a:p>
          <a:p>
            <a:pPr>
              <a:lnSpc>
                <a:spcPct val="80000"/>
              </a:lnSpc>
            </a:pPr>
            <a:r>
              <a:rPr lang="ru-RU" sz="10000" dirty="0" smtClean="0"/>
              <a:t>систематической внешней оценки проекта</a:t>
            </a:r>
            <a:r>
              <a:rPr lang="ru-RU" sz="10800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Практико-ориентированные (прикладные) проекты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Администратор\Desktop\1102_5584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3142" y="0"/>
            <a:ext cx="5150858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857232"/>
            <a:ext cx="4214842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  <a:cs typeface="Times New Roman" pitchFamily="18" charset="0"/>
              </a:rPr>
              <a:t>Преимущества групповых проектов:</a:t>
            </a:r>
            <a:r>
              <a:rPr lang="ru-RU" dirty="0" smtClean="0">
                <a:latin typeface="+mn-lt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4525963"/>
          </a:xfrm>
        </p:spPr>
        <p:txBody>
          <a:bodyPr>
            <a:noAutofit/>
          </a:bodyPr>
          <a:lstStyle/>
          <a:p>
            <a:pPr marL="0" lvl="0">
              <a:spcBef>
                <a:spcPts val="0"/>
              </a:spcBef>
            </a:pPr>
            <a:r>
              <a:rPr lang="ru-RU" sz="2200" dirty="0" smtClean="0"/>
              <a:t>У </a:t>
            </a:r>
            <a:r>
              <a:rPr lang="ru-RU" sz="2200" dirty="0"/>
              <a:t>участников проектной </a:t>
            </a:r>
            <a:endParaRPr lang="ru-RU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группы </a:t>
            </a:r>
            <a:r>
              <a:rPr lang="ru-RU" sz="2200" dirty="0"/>
              <a:t>формируются навыки </a:t>
            </a:r>
            <a:endParaRPr lang="ru-RU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сотрудничества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взаимоуважения,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взаимопонимания</a:t>
            </a:r>
            <a:r>
              <a:rPr lang="ru-RU" sz="2200" dirty="0"/>
              <a:t>.</a:t>
            </a:r>
          </a:p>
          <a:p>
            <a:pPr marL="0" lvl="0">
              <a:spcBef>
                <a:spcPts val="0"/>
              </a:spcBef>
            </a:pPr>
            <a:r>
              <a:rPr lang="ru-RU" sz="2200" dirty="0"/>
              <a:t>Проект может быть выполнен наиболее глубоко </a:t>
            </a:r>
            <a:r>
              <a:rPr lang="ru-RU" sz="2200" dirty="0" smtClean="0"/>
              <a:t>и  разносторонне</a:t>
            </a:r>
            <a:r>
              <a:rPr lang="ru-RU" sz="2200" dirty="0"/>
              <a:t>.</a:t>
            </a:r>
          </a:p>
          <a:p>
            <a:pPr marL="0" lvl="0">
              <a:spcBef>
                <a:spcPts val="0"/>
              </a:spcBef>
            </a:pPr>
            <a:r>
              <a:rPr lang="ru-RU" sz="2200" dirty="0"/>
              <a:t>Каждый этап работы над проектом, как правило, имеет своего </a:t>
            </a:r>
            <a:r>
              <a:rPr lang="ru-RU" sz="2200" dirty="0" smtClean="0"/>
              <a:t>  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 ситуативного </a:t>
            </a:r>
            <a:r>
              <a:rPr lang="ru-RU" sz="2200" dirty="0"/>
              <a:t>лидера, и наоборот, каждый учащийся, в зависимости от </a:t>
            </a:r>
            <a:r>
              <a:rPr lang="ru-RU" sz="2200" dirty="0" smtClean="0"/>
              <a:t>     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своих </a:t>
            </a:r>
            <a:r>
              <a:rPr lang="ru-RU" sz="2200" dirty="0"/>
              <a:t>сильных сторон, наиболее активно включен в определенный этап </a:t>
            </a:r>
            <a:r>
              <a:rPr lang="ru-RU" sz="2200" dirty="0" smtClean="0"/>
              <a:t>   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2200" dirty="0" smtClean="0"/>
              <a:t>     работы</a:t>
            </a:r>
            <a:r>
              <a:rPr lang="ru-RU" sz="2200" dirty="0"/>
              <a:t>.</a:t>
            </a:r>
          </a:p>
          <a:p>
            <a:r>
              <a:rPr lang="ru-RU" sz="2200" dirty="0"/>
              <a:t>В рамках проектной группы могут быть образованы подгруппы, предлагающие различные пути решения проблемы, идеи, гипотезы, точки зрения; этот соревновательный элемент, как правило, повышает мотивацию участников и положительно влияет на качество выполнения проекта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Администратор\Desktop\n_prosv_3m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0"/>
            <a:ext cx="3810000" cy="29622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5214974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Преимущества персональных проектов: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0006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План работы над проектом </a:t>
            </a:r>
          </a:p>
          <a:p>
            <a:pPr lvl="0">
              <a:buNone/>
            </a:pPr>
            <a:r>
              <a:rPr lang="ru-RU" dirty="0" smtClean="0"/>
              <a:t>    может быть выстроен и отслежен </a:t>
            </a:r>
          </a:p>
          <a:p>
            <a:pPr lvl="0">
              <a:buNone/>
            </a:pPr>
            <a:r>
              <a:rPr lang="ru-RU" dirty="0" smtClean="0"/>
              <a:t>    с максимальной четкостью.</a:t>
            </a:r>
          </a:p>
          <a:p>
            <a:pPr lvl="0"/>
            <a:r>
              <a:rPr lang="ru-RU" dirty="0" smtClean="0"/>
              <a:t>У учащихся полноценно формируется чувство ответственности, поскольку выполнение проекта зависит только от них самих.</a:t>
            </a:r>
          </a:p>
          <a:p>
            <a:pPr lvl="0"/>
            <a:r>
              <a:rPr lang="ru-RU" dirty="0" smtClean="0"/>
              <a:t>Учащийся приобретает опыт деятельности на всех без исключения этапах выполнения проекта – от зарождения идеи до итоговой рефлексии.</a:t>
            </a:r>
          </a:p>
          <a:p>
            <a:pPr lvl="0"/>
            <a:r>
              <a:rPr lang="ru-RU" dirty="0" smtClean="0"/>
              <a:t>Формирование у учащихся важнейших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 (исследовательских, презентационных, оценочных) становится управляемым процессом.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642918"/>
            <a:ext cx="5972188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Проект – это 6 «П»: </a:t>
            </a:r>
            <a:endParaRPr lang="ru-RU" dirty="0" smtClean="0"/>
          </a:p>
          <a:p>
            <a:pPr lvl="0"/>
            <a:r>
              <a:rPr lang="ru-RU" dirty="0" smtClean="0"/>
              <a:t>Проблема </a:t>
            </a:r>
          </a:p>
          <a:p>
            <a:pPr lvl="0"/>
            <a:r>
              <a:rPr lang="ru-RU" dirty="0" smtClean="0"/>
              <a:t>Проектирование </a:t>
            </a:r>
          </a:p>
          <a:p>
            <a:pPr lvl="0"/>
            <a:r>
              <a:rPr lang="ru-RU" dirty="0" smtClean="0"/>
              <a:t>Поиск информации </a:t>
            </a:r>
          </a:p>
          <a:p>
            <a:pPr lvl="0"/>
            <a:r>
              <a:rPr lang="ru-RU" dirty="0" smtClean="0"/>
              <a:t>Продукт </a:t>
            </a:r>
          </a:p>
          <a:p>
            <a:pPr lvl="0"/>
            <a:r>
              <a:rPr lang="ru-RU" dirty="0" smtClean="0"/>
              <a:t>Презентация </a:t>
            </a:r>
          </a:p>
          <a:p>
            <a:pPr lvl="0"/>
            <a:r>
              <a:rPr lang="ru-RU" dirty="0" err="1" smtClean="0"/>
              <a:t>Портфолио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У проекта всегда есть результат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Хороший проект должен быть:</a:t>
            </a:r>
          </a:p>
          <a:p>
            <a:pPr lvl="0"/>
            <a:r>
              <a:rPr lang="ru-RU" dirty="0" smtClean="0"/>
              <a:t>ясным,</a:t>
            </a:r>
          </a:p>
          <a:p>
            <a:pPr lvl="0"/>
            <a:r>
              <a:rPr lang="ru-RU" dirty="0" smtClean="0"/>
              <a:t>точным,</a:t>
            </a:r>
          </a:p>
          <a:p>
            <a:pPr lvl="0"/>
            <a:r>
              <a:rPr lang="ru-RU" dirty="0" smtClean="0"/>
              <a:t>убедительным.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требования к проекту: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Ограниченность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(по времени, целям и задачам, результатам)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характеристика проекта, позволяющая контролировать ход его реализации по четко определенным этапам на основании обозначенных, измеряемых результатов каждого этапа..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Целостность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общий смысл проекта очевиден и ясен, каждая его часть соответствует общему замыслу и предполагаемому результату.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Последовательность и связность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логика построения частей, которые соотносятся и обосновывают друг друга. Цели и задачи напрямую вытекают из поставленной проблемы. Бюджет опирается на описание ресурсов и сочетается с планом.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Объективность и обоснованность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идея проекта не случайна, она является следствием работы авторов по осмыслению ситуации и оценки возможностей воздействия на нее.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Компетентность авторов и персонала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владение технологиями, механизмами, формами и методами реализации проекта.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Жизнеспособность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определение перспектив развития проекта в дальнейшем, возможности его реализации в других условиях, чем он может быть продолжен.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785818"/>
          </a:xfrm>
        </p:spPr>
        <p:txBody>
          <a:bodyPr/>
          <a:lstStyle/>
          <a:p>
            <a:r>
              <a:rPr lang="ru-RU" sz="3200" b="1" dirty="0" smtClean="0"/>
              <a:t>Несколько общих советов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689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lvl="0"/>
            <a:r>
              <a:rPr lang="ru-RU" sz="9200" dirty="0" smtClean="0"/>
              <a:t>подробно опишите ваш проект;</a:t>
            </a:r>
          </a:p>
          <a:p>
            <a:pPr lvl="0"/>
            <a:r>
              <a:rPr lang="ru-RU" sz="9200" dirty="0" smtClean="0"/>
              <a:t>тщательно распределите время работы над проектом и над заявкой;</a:t>
            </a:r>
          </a:p>
          <a:p>
            <a:pPr lvl="0"/>
            <a:r>
              <a:rPr lang="ru-RU" sz="9200" dirty="0" smtClean="0"/>
              <a:t>ясно сформулируйте цели и задачи вашего проекта;</a:t>
            </a:r>
          </a:p>
          <a:p>
            <a:pPr lvl="0"/>
            <a:r>
              <a:rPr lang="ru-RU" sz="9200" dirty="0" smtClean="0"/>
              <a:t>подумайте о том, как вы будете оценивать результаты вашего проекта;</a:t>
            </a:r>
          </a:p>
          <a:p>
            <a:pPr lvl="0"/>
            <a:r>
              <a:rPr lang="ru-RU" sz="9200" dirty="0" smtClean="0"/>
              <a:t>рассчитайте затраты на персонал, материалы и оборудование;</a:t>
            </a:r>
          </a:p>
          <a:p>
            <a:pPr lvl="0"/>
            <a:r>
              <a:rPr lang="ru-RU" sz="9200" dirty="0" smtClean="0"/>
              <a:t>продумайте состав команды, которая будет работать над проектом, распределите обязанности;</a:t>
            </a:r>
          </a:p>
          <a:p>
            <a:pPr lvl="0"/>
            <a:r>
              <a:rPr lang="ru-RU" sz="9200" dirty="0" smtClean="0"/>
              <a:t>помните, что основа хорошего проекта умелое планирование.</a:t>
            </a:r>
          </a:p>
          <a:p>
            <a:pPr lvl="0"/>
            <a:r>
              <a:rPr lang="ru-RU" sz="9200" dirty="0" smtClean="0"/>
              <a:t>не пользуйтесь очень мелким шрифтом;</a:t>
            </a:r>
          </a:p>
          <a:p>
            <a:pPr lvl="0"/>
            <a:r>
              <a:rPr lang="ru-RU" sz="9200" dirty="0" smtClean="0"/>
              <a:t>пронумеруйте страницы;</a:t>
            </a:r>
          </a:p>
          <a:p>
            <a:pPr lvl="0"/>
            <a:r>
              <a:rPr lang="ru-RU" sz="9200" dirty="0" smtClean="0"/>
              <a:t>если ваша заявка больше десяти страниц, составьте оглавление,</a:t>
            </a:r>
          </a:p>
          <a:p>
            <a:pPr lvl="0"/>
            <a:r>
              <a:rPr lang="ru-RU" sz="9200" dirty="0" smtClean="0"/>
              <a:t>используйте таблицы, схемы и статистику только там, где необходимо, иначе это нарушает повествование;</a:t>
            </a:r>
          </a:p>
          <a:p>
            <a:pPr lvl="0"/>
            <a:r>
              <a:rPr lang="ru-RU" sz="9200" dirty="0" smtClean="0"/>
              <a:t>не делайте большое количество приложений;</a:t>
            </a:r>
          </a:p>
          <a:p>
            <a:pPr lvl="0"/>
            <a:r>
              <a:rPr lang="ru-RU" sz="9200" dirty="0" smtClean="0"/>
              <a:t>не загружайте проект обилием терминов. Если они необходимы, сделайте комментарии с объяснениями;</a:t>
            </a:r>
          </a:p>
          <a:p>
            <a:r>
              <a:rPr lang="ru-RU" sz="9200" dirty="0" smtClean="0"/>
              <a:t>не включайте громоздких предложений, постарайтесь писать простым, доступным языком</a:t>
            </a:r>
            <a:endParaRPr lang="ru-RU" sz="9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4444"/>
            <a:ext cx="9144000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/>
              <a:t>Если выпускник школы приобретает указанные выше навыки и умения, он оказывается более приспособленным к жизни, умеющим адаптироваться к изменяющимся условиям, ориентироваться в разнообразных ситуациях, работать в различных коллективах. 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/>
              <a:t>Чтобы овладеть методом проектов, необходимо, прежде всего знать, что проекты могут быть разными и использование их в учебном процессе требует от учителя серьезной подготовительной работы. 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/>
              <a:t>Умение пользоваться методом проектов в обучении биологии – прогрессивной методикой обучения и развития учащихся является показателем высокой квалификации учителя. 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/>
              <a:t>Эти технологии относят к технологиям </a:t>
            </a:r>
            <a:r>
              <a:rPr lang="en-US" sz="2400" dirty="0" smtClean="0"/>
              <a:t>XXI </a:t>
            </a:r>
            <a:r>
              <a:rPr lang="ru-RU" sz="2400" dirty="0" smtClean="0"/>
              <a:t>века, предусматривающим умение адаптироваться к стремительно изменяющимся условиям жизни человека постиндустриального общества </a:t>
            </a:r>
            <a:r>
              <a:rPr lang="ru-RU" sz="2400" b="1" dirty="0" smtClean="0"/>
              <a:t>на основе сформированных УУД</a:t>
            </a:r>
            <a:r>
              <a:rPr lang="ru-RU" sz="2400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0"/>
            <a:ext cx="3929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388442"/>
            <a:ext cx="821537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Полат Е.С., М.Ю. </a:t>
            </a:r>
            <a:r>
              <a:rPr lang="ru-RU" dirty="0" err="1" smtClean="0"/>
              <a:t>Бухаркина</a:t>
            </a:r>
            <a:r>
              <a:rPr lang="ru-RU" dirty="0" smtClean="0"/>
              <a:t>, М.В.Моисеева, А.Е. Петрова "Новые педагогические и информационные технологии в системе образования". – М., 2004. – 272 с. 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Пахомова Н. Ю. Метод учебного проекта в образовательном учреждении: Пособие для учителей и студентов педагогических вузов. – М.: АРКТИ, 2003. – 110 с. 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err="1" smtClean="0"/>
              <a:t>Матяш</a:t>
            </a:r>
            <a:r>
              <a:rPr lang="ru-RU" dirty="0" smtClean="0"/>
              <a:t> Н. В. Психология проектной деятельности школьников в условиях технологического образования/ Под ред. В. В. Рубцова. – Мозырь: РИФ "Белый ветер", 2000. – 285 с. </a:t>
            </a:r>
          </a:p>
          <a:p>
            <a:pPr marL="609600" indent="-60960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Поливанова К.Н. Проектная деятельность школьников: пособие для учителя. – М.: Просвещение, 2010. – 192с.</a:t>
            </a:r>
          </a:p>
        </p:txBody>
      </p:sp>
      <p:pic>
        <p:nvPicPr>
          <p:cNvPr id="7169" name="Picture 1" descr="C:\Users\Администратор\Desktop\534_a_cover_image_small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4000504"/>
            <a:ext cx="1860249" cy="2857496"/>
          </a:xfrm>
          <a:prstGeom prst="rect">
            <a:avLst/>
          </a:prstGeom>
          <a:noFill/>
        </p:spPr>
      </p:pic>
      <p:pic>
        <p:nvPicPr>
          <p:cNvPr id="7170" name="Picture 2" descr="C:\Users\Администратор\Desktop\533_cover_image_small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004899"/>
            <a:ext cx="1857388" cy="2853102"/>
          </a:xfrm>
          <a:prstGeom prst="rect">
            <a:avLst/>
          </a:prstGeom>
          <a:noFill/>
        </p:spPr>
      </p:pic>
      <p:pic>
        <p:nvPicPr>
          <p:cNvPr id="7172" name="Picture 4" descr="C:\Users\Администратор\Desktop\900272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60" y="3985601"/>
            <a:ext cx="2000264" cy="2872399"/>
          </a:xfrm>
          <a:prstGeom prst="rect">
            <a:avLst/>
          </a:prstGeom>
          <a:noFill/>
        </p:spPr>
      </p:pic>
      <p:pic>
        <p:nvPicPr>
          <p:cNvPr id="7173" name="Picture 5" descr="C:\Users\Администратор\Desktop\1105_i_cover_image_small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86612" y="4004899"/>
            <a:ext cx="1857388" cy="285310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43042" y="142852"/>
            <a:ext cx="6000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000108"/>
            <a:ext cx="885831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Проектная деятельность школьников и студентов</a:t>
            </a:r>
            <a:r>
              <a:rPr lang="ru-RU" b="1" dirty="0" smtClean="0"/>
              <a:t>          </a:t>
            </a:r>
          </a:p>
          <a:p>
            <a:pPr>
              <a:lnSpc>
                <a:spcPct val="80000"/>
              </a:lnSpc>
              <a:defRPr/>
            </a:pP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http://science.khsu.ru/nbo/lists/project_work.php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Проектная деятельность учащихся как средство формирования 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  ключевых компетентностей 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http://www.moluch.ru/conf/ped/archive/20/1390/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Азарова Л.Н. Основные подходы к пониманию сущности понятий "проектная   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  деятельность", "метод учебных проектов", "учебный проект</a:t>
            </a:r>
            <a:r>
              <a:rPr lang="en-US" dirty="0" smtClean="0"/>
              <a:t>”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http://circ.mgpu.ru/INTEL/Materials/AzarovaOleneva.htm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err="1" smtClean="0"/>
              <a:t>Кирееева</a:t>
            </a:r>
            <a:r>
              <a:rPr lang="ru-RU" dirty="0" smtClean="0"/>
              <a:t> Е.В. Методология исследовательской и проектной деятельности 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  </a:t>
            </a:r>
            <a:r>
              <a:rPr lang="ru-RU" dirty="0" smtClean="0"/>
              <a:t>школьников </a:t>
            </a: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http://nikols3.at.ua/index/metodologija_issledovatelskoj_i_proektnoj_dejatelnosti_shkolnikov/0-43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err="1" smtClean="0"/>
              <a:t>Жильцова</a:t>
            </a:r>
            <a:r>
              <a:rPr lang="ru-RU" dirty="0" smtClean="0"/>
              <a:t> Е.А. Организация исследовательской и проектной деятельности 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  </a:t>
            </a:r>
            <a:r>
              <a:rPr lang="ru-RU" dirty="0" smtClean="0"/>
              <a:t>школьников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http://www.mamsu.ru/publications/researchact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Андреевская Е.Г. Проектная деятельность школьников (Материалы научно-практической конференции «Школьный проект как интеграция учебной и внеурочной деятельности)</a:t>
            </a: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ru-RU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Проектная деятельность младших школьников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http://www.nachalka.com/book/export/html/326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b="1" dirty="0" smtClean="0"/>
              <a:t>Сервис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Wikiwall.ru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(газета) (есть полезные ссылки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42852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Интернет-источники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00118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Рассмотреть роль науки </a:t>
            </a:r>
          </a:p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биологии в формировании УУД;</a:t>
            </a:r>
          </a:p>
          <a:p>
            <a:pPr>
              <a:buFont typeface="Arial" pitchFamily="34" charset="0"/>
              <a:buChar char="•"/>
            </a:pP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Сравнить деятельность учителя и                 </a:t>
            </a:r>
          </a:p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учащихся в процессе работы над              </a:t>
            </a:r>
          </a:p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проектом;</a:t>
            </a:r>
          </a:p>
          <a:p>
            <a:pPr>
              <a:buFont typeface="Arial" pitchFamily="34" charset="0"/>
              <a:buChar char="•"/>
            </a:pP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требования к проекту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22784" y="3272034"/>
            <a:ext cx="2698431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СПАСИБО ЗА ВНИМАНИЕ!</a:t>
            </a:r>
          </a:p>
        </p:txBody>
      </p:sp>
      <p:pic>
        <p:nvPicPr>
          <p:cNvPr id="52227" name="Picture 3" descr="C:\Users\Администратор\Desktop\AJ0D8RCAMK39CMCAGIRDURCA6TXF2KCAZ8ZZ1YCAYSTS3VCA0C1N0DCAAASC69CA6GNBSXCA75B0HPCAMVRVIACA4NTTF5CA832TFXCAED38PWCA1FRB56CA9S5M4YCAI8L3G2CAAYEZ1UCACTRWN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8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19129[1]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4714876" y="0"/>
            <a:ext cx="4429124" cy="37861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42910" y="5143511"/>
            <a:ext cx="3143272" cy="1357323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686800" cy="6100131"/>
          </a:xfrm>
        </p:spPr>
        <p:txBody>
          <a:bodyPr wrap="square" anchor="b" anchorCtr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«Человек рождён  для                                       мысли и   действия», -                                     говорили древние мудрецы.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это характерно  и для                       современного человека, и                                          для человека будущего:                       самостоятельного,                           коммуникабельного, умеющего  работать в группе, готового постоянно учиться новому, самостоятельно  добывать и применять нужную информацию, то есть человека компетентного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Desktop\PR6RWACAGVDJ7VCA5CF3IUCAWFY9CQCA2YKN5ACAMAU7VTCAM9TT4UCATHF594CAP0LYMVCAPCPH1VCAZ8MV3UCAQ0D6NBCAJ6NS2YCARARD36CAZSJCBSCAH7PGYWCAIO9PI6CAP2129CCAAVQV1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Администратор\Desktop\VXHQ3PCASRDE1TCAU24QQ5CAGF07KHCALW1JYLCAITR01NCA36CQTOCAUZ0M42CASR8192CA9XNQB0CAXDV0GECAYEF6OFCANT390UCAQQ3P6CCAR3ICHPCAGTYI5NCARWHUHTCAZANEUUCA2IMEJ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3" y="0"/>
            <a:ext cx="2500298" cy="38669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14"/>
            <a:ext cx="8686800" cy="8055331"/>
          </a:xfrm>
        </p:spPr>
        <p:txBody>
          <a:bodyPr wrap="none"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ФГОСы направлены на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формирование компетентности –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решать проблемы,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возникающие в практической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деятельности, и  овладение способами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этой деятельности. Начало пути 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реализации ФГОС стало использование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метода творческих проектов и его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возможности в реализации компетентносного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подхода к обучению,  ответа на вопрос: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«Как учить результативно?»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spcBef>
                <a:spcPct val="25000"/>
              </a:spcBef>
              <a:buNone/>
            </a:pPr>
            <a:r>
              <a:rPr lang="ru-RU" b="1" dirty="0" smtClean="0"/>
              <a:t>Стандарт устанавливает требования к результатам обучающихся, освоивших основную образовательную программу основного общего образования:</a:t>
            </a:r>
          </a:p>
          <a:p>
            <a:pPr>
              <a:spcBef>
                <a:spcPct val="25000"/>
              </a:spcBef>
              <a:buNone/>
            </a:pPr>
            <a:endParaRPr lang="ru-RU" b="1" dirty="0" smtClean="0"/>
          </a:p>
          <a:p>
            <a:pPr>
              <a:spcBef>
                <a:spcPct val="25000"/>
              </a:spcBef>
              <a:buNone/>
            </a:pPr>
            <a:r>
              <a:rPr lang="ru-RU" b="1" dirty="0" smtClean="0">
                <a:solidFill>
                  <a:srgbClr val="FF3300"/>
                </a:solidFill>
              </a:rPr>
              <a:t>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9" y="2857497"/>
            <a:ext cx="8501122" cy="30008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25000"/>
              </a:spcBef>
              <a:buNone/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ЛИЧНОСТЫМ</a:t>
            </a:r>
          </a:p>
          <a:p>
            <a:pPr>
              <a:spcBef>
                <a:spcPct val="25000"/>
              </a:spcBef>
              <a:buNone/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МЕТАПРЕДМЕТНЫМ</a:t>
            </a:r>
          </a:p>
          <a:p>
            <a:pPr>
              <a:spcBef>
                <a:spcPct val="25000"/>
              </a:spcBef>
              <a:buNone/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ПРЕДМЕТНЫМ 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g2.labirint.ru/books/231658/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0"/>
            <a:ext cx="2511548" cy="388148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Знание основных принципов и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    правил отношения к живой природе,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основ здорового образа жизни и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реализация установок здорового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    образа жизни;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сформированность познавательных интересов и мотивов, направленных на изучение живой природы; интеллектуальных умений (доказывать, строить рассуждения, анализировать, сравнивать, делать выводы и др.); эстетического отношения к живым объектам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5" y="285728"/>
            <a:ext cx="65008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Личностные результаты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истратор\Desktop\655491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1"/>
            <a:ext cx="2571736" cy="3857627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6429388" cy="2428868"/>
          </a:xfrm>
        </p:spPr>
        <p:txBody>
          <a:bodyPr>
            <a:normAutofit fontScale="90000"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Предметные результаты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ФГОС среднего (полного) общего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образования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(базовый уровень)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64347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сформированность представлений  о                      роли и месте биологии в современной                                 </a:t>
            </a:r>
          </a:p>
          <a:p>
            <a:pPr>
              <a:buNone/>
            </a:pPr>
            <a:r>
              <a:rPr lang="ru-RU" dirty="0" smtClean="0"/>
              <a:t>     научной картине мира; </a:t>
            </a:r>
          </a:p>
          <a:p>
            <a:pPr lvl="0"/>
            <a:r>
              <a:rPr lang="ru-RU" dirty="0" smtClean="0"/>
              <a:t>понимание роли биологии в                  формировании кругозора   и                                                                                                  функциональной грамотности человека для решения практических задач;</a:t>
            </a:r>
          </a:p>
          <a:p>
            <a:pPr lvl="0"/>
            <a:r>
              <a:rPr lang="ru-RU" dirty="0" smtClean="0"/>
              <a:t>владение основополагающими понятиями и представлениями о живой природе, её уровневой организации и эволюции; </a:t>
            </a:r>
          </a:p>
          <a:p>
            <a:pPr lvl="0"/>
            <a:r>
              <a:rPr lang="ru-RU" dirty="0" smtClean="0"/>
              <a:t>уверенное пользование биологической терминологией и символикой;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Администратор\Desktop\02.jpg_55fdd4ac3dcf44ff4cb63e9f01140ec9_w266_h200_wm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0"/>
            <a:ext cx="2928926" cy="40005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42852"/>
            <a:ext cx="5929354" cy="660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/>
              <a:t>владение основными методами научного познания, используемыми при биологических исследованиях живых объектов и экосистем: описание, измерение, проведение наблюдений;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/>
              <a:t>выявление и оценка антропогенных изменений в природе;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/>
              <a:t>сформированность умений объяснять результаты биологических экспериментов, решать элементарные биологические задачи;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700" dirty="0" smtClean="0"/>
              <a:t>сформированность собственной позиции по отношению к биологической информации, получаемой из разных источников, к глобальным экологическим проблемам и путям их решения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2047</Words>
  <Application>Microsoft Office PowerPoint</Application>
  <PresentationFormat>Экран (4:3)</PresentationFormat>
  <Paragraphs>235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«Скажи мне - и я забуду,  Покажи мне - и я  запомню,     Вовлеки меня – и я научусь»                                  (китайская пословица)  </vt:lpstr>
      <vt:lpstr>Слайд 3</vt:lpstr>
      <vt:lpstr>     .                     </vt:lpstr>
      <vt:lpstr>Слайд 5</vt:lpstr>
      <vt:lpstr>Слайд 6</vt:lpstr>
      <vt:lpstr>Слайд 7</vt:lpstr>
      <vt:lpstr>Предметные результаты ФГОС среднего (полного) общего  образования (базовый уровень) </vt:lpstr>
      <vt:lpstr>Слайд 9</vt:lpstr>
      <vt:lpstr>Слайд 10</vt:lpstr>
      <vt:lpstr>Слайд 11</vt:lpstr>
      <vt:lpstr>Слайд 12</vt:lpstr>
      <vt:lpstr>   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Преимущества групповых проектов:  </vt:lpstr>
      <vt:lpstr>Преимущества персональных проектов:  </vt:lpstr>
      <vt:lpstr>  </vt:lpstr>
      <vt:lpstr>Слайд 25</vt:lpstr>
      <vt:lpstr>Несколько общих советов:</vt:lpstr>
      <vt:lpstr>Слайд 27</vt:lpstr>
      <vt:lpstr>Слайд 28</vt:lpstr>
      <vt:lpstr>Слайд 29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iac-u2</cp:lastModifiedBy>
  <cp:revision>92</cp:revision>
  <dcterms:created xsi:type="dcterms:W3CDTF">2008-08-22T11:32:07Z</dcterms:created>
  <dcterms:modified xsi:type="dcterms:W3CDTF">2014-03-14T13:02:57Z</dcterms:modified>
</cp:coreProperties>
</file>