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9" r:id="rId2"/>
    <p:sldId id="260" r:id="rId3"/>
    <p:sldId id="264" r:id="rId4"/>
    <p:sldId id="265" r:id="rId5"/>
    <p:sldId id="266" r:id="rId6"/>
    <p:sldId id="268" r:id="rId7"/>
    <p:sldId id="274" r:id="rId8"/>
    <p:sldId id="279" r:id="rId9"/>
    <p:sldId id="275" r:id="rId10"/>
    <p:sldId id="276" r:id="rId11"/>
    <p:sldId id="280" r:id="rId12"/>
    <p:sldId id="277" r:id="rId13"/>
    <p:sldId id="270" r:id="rId14"/>
    <p:sldId id="271" r:id="rId15"/>
    <p:sldId id="273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11" autoAdjust="0"/>
  </p:normalViewPr>
  <p:slideViewPr>
    <p:cSldViewPr>
      <p:cViewPr>
        <p:scale>
          <a:sx n="50" d="100"/>
          <a:sy n="50" d="100"/>
        </p:scale>
        <p:origin x="-173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29CC-7BE9-45B6-9204-418F8461EF35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88CA8-1AEA-4B2E-B64E-81B9D16CE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66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D29CD4-756A-434C-B642-45DBF0425E56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24614E-5CF0-4FD7-9D86-0F3C5F7E15F5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c@kgtk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3" descr="Краснодарский гуманитарно-технологический коллед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kgtk.alegrans.ru/images/kk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0"/>
            <a:ext cx="3810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ЛОГОТИП МИНИСТЕРСТВА и молодежной полит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0"/>
            <a:ext cx="2714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2285992"/>
            <a:ext cx="8572560" cy="29238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Отчёт о реализации проекта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краевой инновационной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площадки 2016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государственного автономного профессионального  образовательного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учреждения Краснодарского края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«Краснодарский гуманитарно-технологический колледж»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теме: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«Развитие Центра мониторинга качества образования в условиях среднего профессионального образования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(на примере ГАПОУ КК Краснодарского гуманитарно-технологического  колледжа)»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6143644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Краснодар, 2019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Формирование базы данных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LotusNotes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Проведение тест-сессии по изучаемым учебным дисциплинам и МДК;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Текущий и рубежный контроль успеваемости;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err="1">
                <a:latin typeface="Times New Roman"/>
                <a:ea typeface="Calibri"/>
                <a:cs typeface="Times New Roman"/>
              </a:rPr>
              <a:t>Колледжные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олимпиады по специальностям;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Срезы знаний студентов в процессе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самообследования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колледжа;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Профессиональная ориентация школьников. Проведение пробного ЕГЭ и ОГЭ  учащихся и студентов;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Курсы повышения квалификации для педагогов ОУ Краснодарского края по дополнительной профессиональной программе (повышения квалификации) «Организационная и методическая работа экспертов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WorldSkills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»(по компетенциям);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Краевая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открытая олимпиада по общеобразовательным дисциплинам и междисциплинарным модулям;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Аттестация педагогов на соответствие занимаемой должности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; 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Calibri"/>
              </a:rPr>
              <a:t>Проведение </a:t>
            </a:r>
            <a:r>
              <a:rPr lang="ru-RU" sz="2400" dirty="0">
                <a:latin typeface="Times New Roman"/>
                <a:ea typeface="Calibri"/>
              </a:rPr>
              <a:t>предварительной аттестации студентов;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557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8858250" cy="278720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Заключен договор с научно-методическим центром мониторинга качества образования (г. Йошкар-Ола) на проведение: входного контроля студентов 1 курса, федеральный интернет-экзамен в сфере профессионального образования, профессиональная ориентация студентов и проведение пробного ЕГЭ и ОГЭ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Организация сетевого взаимодействия</a:t>
            </a:r>
          </a:p>
          <a:p>
            <a:pPr algn="ctr" eaLnBrk="0" hangingPunct="0"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65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1340767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Методическая и трансляционная деятельность 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" y="1340768"/>
            <a:ext cx="9144000" cy="55172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методических рекомендаций по формированию тестового аттестационного материала;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 рамках краевой открытой олимпиады Круглый стол «Актуальность работы над индивидуальными проектами студентов»;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Проведен краевой семинар-практикум на тему: «Развитие Центра мониторинга качества образования в условиях среднего профессионального на основе ГАПОУ КК Краснодарского гуманитарно-технологического колледжа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Разработан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материал для участия в конкурсе Федеральных инновационных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площадок;</a:t>
            </a:r>
          </a:p>
          <a:p>
            <a:pPr marL="342900" lvl="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Размещение на сайте колледжа результатов деятельности ЦМКО, распространение опыта работы колледжа по теме КИП в рамках краевого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семинара-практикума.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9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071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85750" y="1143000"/>
            <a:ext cx="85725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Краевой инновационной площадки был проведен семинар в рамках работы краевой открытой олимпиады Круглый стол «Актуальность работы над индивидуальными проектами студентов».</a:t>
            </a:r>
          </a:p>
          <a:p>
            <a:pPr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\\Zeus\обмен\ФОТО\ФОТО 2017-2018\24.05.18 Открытая олимпиада\DSC_7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4572000" cy="313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\\Zeus\обмен\ФОТО\ФОТО 2017-2018\24.05.18 Открытая олимпиада\DSC_7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32070"/>
            <a:ext cx="4429124" cy="302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142984"/>
            <a:ext cx="892971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15 ноября 2018 года согласно плана работы Краевой инновационной площадки состоялся семинар-практикум «Развитие Центра мониторинга качества образования в условиях среднего профессионального образования на примере ГАПОУ КК «Краснодарский гуманитарно-технологический колледж».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28596" y="3429000"/>
            <a:ext cx="63991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571500" y="0"/>
            <a:ext cx="8229600" cy="1071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Апробация и диссеминация результатов деятельности КИП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Рисунок 12" descr="C:\Documents and Settings\AShpitalnaya\Рабочий стол\тем план\ЦМКО\Инст. образ\IMG_8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35771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Documents and Settings\AShpitalnaya\Рабочий стол\тем план\ЦМКО\Инст. образ\IMG_85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3962406" cy="267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TextBox 21"/>
          <p:cNvSpPr>
            <a:spLocks noGrp="1" noChangeArrowheads="1"/>
          </p:cNvSpPr>
          <p:nvPr>
            <p:ph type="title"/>
          </p:nvPr>
        </p:nvSpPr>
        <p:spPr>
          <a:xfrm>
            <a:off x="357188" y="2643188"/>
            <a:ext cx="8229600" cy="2124075"/>
          </a:xfrm>
        </p:spPr>
        <p:txBody>
          <a:bodyPr>
            <a:spAutoFit/>
          </a:bodyPr>
          <a:lstStyle/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286000"/>
            <a:ext cx="9144000" cy="27860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71813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800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4341" name="Picture 23" descr="Краснодарский гуманитарно-технологический коллед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0"/>
          <a:ext cx="8072494" cy="6858000"/>
        </p:xfrm>
        <a:graphic>
          <a:graphicData uri="http://schemas.openxmlformats.org/drawingml/2006/table">
            <a:tbl>
              <a:tblPr/>
              <a:tblGrid>
                <a:gridCol w="714380"/>
                <a:gridCol w="2857520"/>
                <a:gridCol w="4500594"/>
              </a:tblGrid>
              <a:tr h="22860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Юридическое название организации (учреждения)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Государственное автономное профессиональное образовательное учреждение Краснодарского края «Краснодарский гуманитарно-технологический колледж»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Учредитель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образования, науки и молодёжной политики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Краснодарского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края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Юридический адрес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г. Краснодар, ул. 1 Мая, 99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Ф.И.О. руководителя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Юрченко Юрий Владимирович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Телефон, факс,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Тел. (861) 257-66-11, факс (861) 252-78-68,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800" u="sng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doc</a:t>
                      </a:r>
                      <a:r>
                        <a:rPr lang="ru-RU" sz="1800" u="sng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@</a:t>
                      </a:r>
                      <a:r>
                        <a:rPr lang="en-US" sz="1800" u="sng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kgtk</a:t>
                      </a:r>
                      <a:r>
                        <a:rPr lang="ru-RU" sz="1800" u="sng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800" u="sng" dirty="0" err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ru</a:t>
                      </a:r>
                      <a:endParaRPr lang="ru-RU" sz="18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Сайт учреждения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http://www.kgtk.ru/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Ссылка на раздел, посвященный проекту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http://www.kgtk.ru/kgtk-boundary-information/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57188" y="5572125"/>
            <a:ext cx="2643187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Краевая Инновационная площадка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25" y="5500688"/>
            <a:ext cx="3000375" cy="1357312"/>
          </a:xfrm>
        </p:spPr>
        <p:txBody>
          <a:bodyPr/>
          <a:lstStyle/>
          <a:p>
            <a:pPr algn="ctr"/>
            <a:r>
              <a:rPr lang="ru-RU" sz="19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Специализированный центр компетенции по компетенции «Столярное дело»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3000" y="0"/>
            <a:ext cx="7094538" cy="714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Официальные статусы образовательного учреждения</a:t>
            </a:r>
          </a:p>
        </p:txBody>
      </p:sp>
      <p:pic>
        <p:nvPicPr>
          <p:cNvPr id="4101" name="Picture 2" descr="C:\Documents and Settings\AShpitalnaya\Рабочий стол\свидетель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335756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C:\Documents and Settings\AShpitalnaya\Рабочий стол\Аттеста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785794"/>
            <a:ext cx="3214687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86125" y="1285875"/>
            <a:ext cx="2643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9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9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 </a:t>
            </a:r>
            <a:r>
              <a:rPr lang="ru-RU" sz="1900" b="1" dirty="0">
                <a:latin typeface="Times New Roman" pitchFamily="18" charset="0"/>
                <a:ea typeface="+mj-ea"/>
                <a:cs typeface="Times New Roman" pitchFamily="18" charset="0"/>
              </a:rPr>
              <a:t>2015 года является региональным </a:t>
            </a:r>
            <a:r>
              <a:rPr lang="ru-RU" sz="1900" b="1" u="sng" dirty="0">
                <a:latin typeface="Times New Roman" pitchFamily="18" charset="0"/>
                <a:ea typeface="+mj-ea"/>
                <a:cs typeface="Times New Roman" pitchFamily="18" charset="0"/>
              </a:rPr>
              <a:t>Координационным Центром </a:t>
            </a:r>
            <a:r>
              <a:rPr lang="en-US" sz="1900" b="1" u="sng" dirty="0">
                <a:latin typeface="Times New Roman" pitchFamily="18" charset="0"/>
                <a:ea typeface="+mj-ea"/>
                <a:cs typeface="Times New Roman" pitchFamily="18" charset="0"/>
              </a:rPr>
              <a:t>WSR</a:t>
            </a:r>
            <a:r>
              <a:rPr lang="ru-RU" sz="1900" b="1" u="sng" dirty="0">
                <a:latin typeface="Times New Roman" pitchFamily="18" charset="0"/>
                <a:ea typeface="+mj-ea"/>
                <a:cs typeface="Times New Roman" pitchFamily="18" charset="0"/>
              </a:rPr>
              <a:t> по Краснодарскому краю</a:t>
            </a:r>
          </a:p>
          <a:p>
            <a:pPr algn="ctr" eaLnBrk="0" hangingPunct="0">
              <a:defRPr/>
            </a:pP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900" b="1" dirty="0">
                <a:latin typeface="Times New Roman" pitchFamily="18" charset="0"/>
                <a:ea typeface="+mj-ea"/>
                <a:cs typeface="Times New Roman" pitchFamily="18" charset="0"/>
              </a:rPr>
              <a:t>С 2017 года присвоен статус </a:t>
            </a:r>
            <a:r>
              <a:rPr lang="ru-RU" sz="1900" b="1" u="sng" dirty="0">
                <a:latin typeface="Times New Roman" pitchFamily="18" charset="0"/>
                <a:ea typeface="+mj-ea"/>
                <a:cs typeface="Times New Roman" pitchFamily="18" charset="0"/>
              </a:rPr>
              <a:t>площадки реализации программы повышения квалификации преподавателей с учетом стандартов </a:t>
            </a:r>
            <a:r>
              <a:rPr lang="ru-RU" sz="1900" b="1" u="sng" dirty="0" err="1">
                <a:latin typeface="Times New Roman" pitchFamily="18" charset="0"/>
                <a:ea typeface="+mj-ea"/>
                <a:cs typeface="Times New Roman" pitchFamily="18" charset="0"/>
              </a:rPr>
              <a:t>Ворлдскиллс</a:t>
            </a:r>
            <a:r>
              <a:rPr lang="ru-RU" sz="1900" b="1" u="sng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9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Росси</a:t>
            </a:r>
            <a:r>
              <a:rPr lang="ru-RU" sz="1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</a:p>
          <a:p>
            <a:pPr algn="ctr" eaLnBrk="0" hangingPunct="0">
              <a:defRPr/>
            </a:pPr>
            <a:endParaRPr lang="ru-RU" sz="19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9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07 ноября 2018г. Присвоен статус </a:t>
            </a:r>
            <a:r>
              <a:rPr lang="ru-RU" sz="19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Федеральной инновационной площадки</a:t>
            </a:r>
            <a:endParaRPr lang="ru-RU" sz="1900" b="1" u="sng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3000" y="0"/>
            <a:ext cx="7094538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задачам федеральной и региональной образовательной политики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928670"/>
          <a:ext cx="8215370" cy="5852160"/>
        </p:xfrm>
        <a:graphic>
          <a:graphicData uri="http://schemas.openxmlformats.org/drawingml/2006/table">
            <a:tbl>
              <a:tblPr/>
              <a:tblGrid>
                <a:gridCol w="2680686"/>
                <a:gridCol w="2830773"/>
                <a:gridCol w="2703911"/>
              </a:tblGrid>
              <a:tr h="260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Федеральная образовательная политика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57" marR="13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Региональная образовательная политики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57" marR="13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КИП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57" marR="134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6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Задачи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57" marR="1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2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включение потребителей образовательных услуг в оценку деятельности системы образования через развитие механизмов независимой оценки качества образования и государственно-общественного управления;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обеспечение современного уровня надежности и технологичности процедур оценки качества образовательных результатов;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культуры оценки качества образования на уровне региона и отдельных организаций в области педагогических измерений, анализа и использования результатов оценочных процедур;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создание системы поддержки сбора и анализа информации об индивидуальных образовательных достижениях обучающихся;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создание системы мониторинговых исследований качества образования;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унифицированной системы статистики образования на основе международных стандартов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57" marR="1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создание инфраструктуры профессионального образования, обеспечивающей условия для обучения и подготовку кадров для современной экономики;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востребованной системы оценки качества образования и образовательных результатов;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обеспечение системы образования Краснодарского края высококвалифицированными кадрами;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создание механизмов мотивации педагогов к повышению качества работы и непрерывному профессиональному развитию;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создание и распространение структурных и технологических инноваций в профессиональном образовании, обеспечивающих высокую мобильность современной экономики;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развитие науки и технологий через развитие фундаментальных и прикладных научных исследований, а также повышение качества кадрового потенциала науки и мобильности научно-педагогических кадров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57" marR="1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построение системы независимого объективного контроля качества подготовки специалистов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дисциплинам и ее соответствия требованиям государственных образовательных стандартов;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создание условий для объективного повышения показателей, демонстрируемых в ходе независимого внешнего и внутреннего контроля качества подготовки специалистов по дисциплинам;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системы оценки качества образования на основе мониторинга кадрового обеспечения образовательного процесса и результатов деятельности педагогов, т.е. учебных достижений обучающихся;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сбор, анализ и оценка информации о качестве образования, выработка  корректирующих решений с целью воздействия их на развитие образовательного процесса в ОУ;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влияние на повышение качества образовательного процесса на основе  введения единой системы диагностики результативности процесса образования с учетом поставленных перед колледжем целей и задач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457" marR="1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12858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Задачи отчетного периода</a:t>
            </a:r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71612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банка мониторинговых материалов по учебной, научно-исследовательской деятельности студентов и преподавателей;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857496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комплекса исследований, позволяющих получить объективную оценку результативности деятельности проекта;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4143380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методического пособия деятельности  Центра мониторинга качества образования в условиях среднего профессионального образования (описание модели, структура мониторинга, проведение мероприятий);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5786454"/>
            <a:ext cx="85725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Апробация полученного опыта в других профессиональных образовательных учреждениях.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Shpitalnaya\Рабочий стол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0" y="0"/>
            <a:ext cx="914400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инновационной деятельности за отчетный период</a:t>
            </a:r>
          </a:p>
        </p:txBody>
      </p:sp>
      <p:sp>
        <p:nvSpPr>
          <p:cNvPr id="7171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1071563"/>
            <a:ext cx="3000375" cy="100012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Диагностическая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429125" y="4929188"/>
            <a:ext cx="3000375" cy="71437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Методическая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15063" y="6072188"/>
            <a:ext cx="2928937" cy="785812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Трансляционная деятельность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00375" y="3714750"/>
            <a:ext cx="2714625" cy="857250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Практическая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Блок-схема: альтернативный процесс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00188" y="2428875"/>
            <a:ext cx="2786062" cy="928688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Теоретическая деятельность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357313" y="714375"/>
            <a:ext cx="357187" cy="35718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286125" y="714375"/>
            <a:ext cx="357188" cy="17145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786313" y="714375"/>
            <a:ext cx="357187" cy="29289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500813" y="714375"/>
            <a:ext cx="428625" cy="41433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29563" y="714375"/>
            <a:ext cx="428625" cy="535781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7760"/>
            <a:ext cx="292892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деятельность – </a:t>
            </a:r>
          </a:p>
          <a:p>
            <a:pPr algn="ctr" eaLnBrk="0" hangingPunct="0"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</a:rPr>
              <a:t>проведены </a:t>
            </a:r>
            <a:r>
              <a:rPr lang="ru-RU" sz="2800" dirty="0">
                <a:latin typeface="Times New Roman"/>
                <a:ea typeface="Calibri"/>
              </a:rPr>
              <a:t>следующие виды </a:t>
            </a:r>
            <a:r>
              <a:rPr lang="ru-RU" sz="2800" dirty="0" smtClean="0">
                <a:latin typeface="Times New Roman"/>
                <a:ea typeface="Calibri"/>
              </a:rPr>
              <a:t>мониторингов: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учебной деятельности студентов, который показывает повышение качества знаний и успеваемости студентов;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научно-исследовательской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трудоустройства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выпускников;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научно-исследовательской,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деятельности и аттестации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преподавателей;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социологический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опрос студентов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воспитательной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проведения краевой открытой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олимпиады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успеваемости и качества знаний студентов в разрезе групп, специальностей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отделений;</a:t>
            </a:r>
            <a:endParaRPr lang="ru-RU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мониторинга личностных достижений студентов и преподавателей;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входной контроль знаний студентов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78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813" y="0"/>
            <a:ext cx="7643812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928688"/>
            <a:ext cx="5715008" cy="228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19" descr="C:\Documents and Settings\AShpitalnaya\Рабочий стол\83e2175856b05ee58154e1304614e8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9" y="1500188"/>
            <a:ext cx="157163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Блок-схема: альтернативный процесс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57813" y="5286375"/>
            <a:ext cx="3786187" cy="157162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5357813" y="5257800"/>
            <a:ext cx="37861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Открытая олимпиада </a:t>
            </a:r>
          </a:p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общеобразовательным дисциплинам</a:t>
            </a:r>
          </a:p>
          <a:p>
            <a:pPr algn="ctr" eaLnBrk="1" hangingPunct="1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учебных заведения</a:t>
            </a:r>
          </a:p>
          <a:p>
            <a:pPr algn="ctr" eaLnBrk="1" hangingPunct="1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337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участников</a:t>
            </a:r>
          </a:p>
        </p:txBody>
      </p:sp>
      <p:sp>
        <p:nvSpPr>
          <p:cNvPr id="8200" name="Блок-схема: альтернативный процесс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929313" y="3214686"/>
            <a:ext cx="3214687" cy="1571625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5929313" y="3571875"/>
            <a:ext cx="321468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итогам Тест-сессии</a:t>
            </a:r>
          </a:p>
          <a:p>
            <a:pPr algn="ctr" eaLnBrk="1" hangingPunct="1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Успеваемость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90%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21"/>
          <p:cNvSpPr txBox="1">
            <a:spLocks noChangeArrowheads="1"/>
          </p:cNvSpPr>
          <p:nvPr/>
        </p:nvSpPr>
        <p:spPr bwMode="auto">
          <a:xfrm>
            <a:off x="0" y="5572125"/>
            <a:ext cx="2786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3357563"/>
            <a:ext cx="5143500" cy="1928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25"/>
          <p:cNvSpPr txBox="1">
            <a:spLocks noChangeArrowheads="1"/>
          </p:cNvSpPr>
          <p:nvPr/>
        </p:nvSpPr>
        <p:spPr bwMode="auto">
          <a:xfrm>
            <a:off x="3000375" y="3786188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Обновление и формирование банка данных</a:t>
            </a:r>
          </a:p>
        </p:txBody>
      </p:sp>
      <p:sp>
        <p:nvSpPr>
          <p:cNvPr id="8210" name="TextBox 21"/>
          <p:cNvSpPr txBox="1">
            <a:spLocks noChangeArrowheads="1"/>
          </p:cNvSpPr>
          <p:nvPr/>
        </p:nvSpPr>
        <p:spPr bwMode="auto">
          <a:xfrm>
            <a:off x="0" y="928670"/>
            <a:ext cx="464343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WSR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компетенции «Столярное дело»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человек – Россия</a:t>
            </a:r>
          </a:p>
          <a:p>
            <a:pPr algn="ctr" eaLnBrk="1" hangingPunct="1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Демонстрационный экзамен»</a:t>
            </a:r>
          </a:p>
          <a:p>
            <a:pPr algn="just" eaLnBrk="1" hangingPunct="1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2356688" cy="17680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 descr="\\Zeus\обмен\ФОТО\ФОТО 2017-2018\24.05.18 Открытая олимпиада\DSC_7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857232"/>
            <a:ext cx="3071802" cy="228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18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flowChartAlternateProcess">
            <a:avLst/>
          </a:prstGeom>
          <a:solidFill>
            <a:srgbClr val="FDEADA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Aft>
                <a:spcPts val="1000"/>
              </a:spcAft>
            </a:pP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Теоретическая деятельность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9144000" cy="6840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и обеспечение надежного программного сопровождения;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общих методических требований к составлению тестовых баз разработан и сформирован материал по проведению Демонстрационного материала по стандартам 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WSR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Сбор и формирование аттестационного материала, составление графиков тестирования;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порядка проведения краевой открытой олимпиады по междисциплинарным модулям;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порядка проведения краевой открытой олимпиады по общеобразовательным дисциплинам;</a:t>
            </a:r>
          </a:p>
          <a:p>
            <a:pPr marL="34290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Разработка материала для проведения Демонстрационного экзамена по стандартам WSR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Symbol"/>
              <a:buChar char=""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Программное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обеспечение краевой открытой олимпиады по общеобразовательным дисциплинам и междисциплинарным модулям.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/>
              <a:buChar char=""/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994</TotalTime>
  <Words>1089</Words>
  <Application>Microsoft Office PowerPoint</Application>
  <PresentationFormat>Экран (4:3)</PresentationFormat>
  <Paragraphs>139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Слайд 2</vt:lpstr>
      <vt:lpstr>Краевая Инновационная площадка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Заключен договор с научно-методическим центром мониторинга качества образования (г. Йошкар-Ола) на проведение: входного контроля студентов 1 курса, федеральный интернет-экзамен в сфере профессионального образования, профессиональная ориентация студентов и проведение пробного ЕГЭ и ОГЭ. </vt:lpstr>
      <vt:lpstr>Слайд 12</vt:lpstr>
      <vt:lpstr>Апробация и диссеминация результатов деятельности КИП</vt:lpstr>
      <vt:lpstr>Слайд 14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AShpitalnaya</cp:lastModifiedBy>
  <cp:revision>97</cp:revision>
  <dcterms:modified xsi:type="dcterms:W3CDTF">2019-02-05T13:19:03Z</dcterms:modified>
</cp:coreProperties>
</file>