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2" r:id="rId2"/>
    <p:sldId id="279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F46037D-87A8-451A-BB3D-2A2F599439C7}">
          <p14:sldIdLst>
            <p14:sldId id="292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10" autoAdjust="0"/>
    <p:restoredTop sz="86550" autoAdjust="0"/>
  </p:normalViewPr>
  <p:slideViewPr>
    <p:cSldViewPr snapToGrid="0">
      <p:cViewPr varScale="1">
        <p:scale>
          <a:sx n="99" d="100"/>
          <a:sy n="99" d="100"/>
        </p:scale>
        <p:origin x="70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F01DC-5D39-4D07-AEEB-2E7F09CCA68D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9054-507A-4B8F-B816-BCEF777C3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2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6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6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42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6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30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9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0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0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FA59-3EAE-433A-B0BD-5825B9C90B95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1580-C7C6-4E8E-BA2D-E1BDDFE084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2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" y="25273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201613"/>
            <a:ext cx="12192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dirty="0"/>
              <a:t>+</a:t>
            </a:r>
          </a:p>
        </p:txBody>
      </p:sp>
      <p:pic>
        <p:nvPicPr>
          <p:cNvPr id="7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241301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512888" y="1250951"/>
            <a:ext cx="9155112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0" y="4360861"/>
            <a:ext cx="37226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0" y="6550026"/>
            <a:ext cx="6167438" cy="2905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19063" y="6562726"/>
            <a:ext cx="6218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dirty="0">
                <a:solidFill>
                  <a:schemeClr val="bg1"/>
                </a:solidFill>
                <a:latin typeface="+mn-lt"/>
              </a:rPr>
              <a:t>ГБОУ ИРО Краснодарского края / </a:t>
            </a:r>
            <a:r>
              <a:rPr lang="en-US" altLang="ru-RU" sz="1000" dirty="0">
                <a:solidFill>
                  <a:schemeClr val="bg1"/>
                </a:solidFill>
                <a:latin typeface="+mn-lt"/>
              </a:rPr>
              <a:t>www.iro23.ru</a:t>
            </a:r>
            <a:r>
              <a:rPr lang="ru-RU" altLang="ru-RU" sz="1000" dirty="0">
                <a:solidFill>
                  <a:schemeClr val="bg1"/>
                </a:solidFill>
                <a:latin typeface="+mn-lt"/>
              </a:rPr>
              <a:t> / </a:t>
            </a:r>
            <a:r>
              <a:rPr lang="en-US" altLang="ru-RU" sz="1000" dirty="0">
                <a:solidFill>
                  <a:schemeClr val="bg1"/>
                </a:solidFill>
                <a:latin typeface="+mn-lt"/>
              </a:rPr>
              <a:t>e-mail: post@iro23.ru</a:t>
            </a:r>
            <a:r>
              <a:rPr lang="ru-RU" altLang="ru-RU" sz="1000" dirty="0">
                <a:solidFill>
                  <a:schemeClr val="bg1"/>
                </a:solidFill>
                <a:latin typeface="+mn-lt"/>
              </a:rPr>
              <a:t> / тел.: +7 (861) 232-85-78</a:t>
            </a:r>
            <a:endParaRPr lang="en-US" altLang="ru-RU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25133" y="1790776"/>
            <a:ext cx="10392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реализации регионального проекта «Цифровая образовательная среда»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8963" y="3494418"/>
            <a:ext cx="4780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"Цифра – это нефть, золото и платина XXI века. Если мы не будем заниматься цифрой, то цифра займется нами"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1617663" fontAlgn="base"/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Михаил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Мишустин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премьер-министр РФ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6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5AD3F3-DECF-4D97-A000-C230E1E5CF6D}"/>
              </a:ext>
            </a:extLst>
          </p:cNvPr>
          <p:cNvSpPr/>
          <p:nvPr/>
        </p:nvSpPr>
        <p:spPr>
          <a:xfrm>
            <a:off x="1049155" y="701652"/>
            <a:ext cx="10876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 базе ГБОУ ИРО Краснодарского края проводятся курсы повышения квалификации по теме «Внедрение цифровой образовательной среды современной школы в рамках реализации регионального проекта»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5582F5-0051-4C86-B4FF-5FA562AA8629}"/>
              </a:ext>
            </a:extLst>
          </p:cNvPr>
          <p:cNvSpPr txBox="1"/>
          <p:nvPr/>
        </p:nvSpPr>
        <p:spPr>
          <a:xfrm>
            <a:off x="2609828" y="1424539"/>
            <a:ext cx="7755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В</a:t>
            </a:r>
            <a:r>
              <a:rPr lang="en-US" dirty="0"/>
              <a:t> 2020 </a:t>
            </a:r>
            <a:r>
              <a:rPr lang="ru-RU" dirty="0"/>
              <a:t>г. курсы прошли 1449 педагогов из 47 образовательных организаций </a:t>
            </a:r>
            <a:br>
              <a:rPr lang="ru-RU" dirty="0"/>
            </a:br>
            <a:r>
              <a:rPr lang="ru-RU" dirty="0"/>
              <a:t>муниципального образования г. Краснодар</a:t>
            </a:r>
          </a:p>
        </p:txBody>
      </p:sp>
      <p:graphicFrame>
        <p:nvGraphicFramePr>
          <p:cNvPr id="53" name="Таблица 52">
            <a:extLst>
              <a:ext uri="{FF2B5EF4-FFF2-40B4-BE49-F238E27FC236}">
                <a16:creationId xmlns:a16="http://schemas.microsoft.com/office/drawing/2014/main" id="{064B39D2-5483-4B3A-A2C8-04D80D750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24754"/>
              </p:ext>
            </p:extLst>
          </p:nvPr>
        </p:nvGraphicFramePr>
        <p:xfrm>
          <a:off x="885526" y="2608447"/>
          <a:ext cx="10876545" cy="3729881"/>
        </p:xfrm>
        <a:graphic>
          <a:graphicData uri="http://schemas.openxmlformats.org/drawingml/2006/table">
            <a:tbl>
              <a:tblPr/>
              <a:tblGrid>
                <a:gridCol w="1142247">
                  <a:extLst>
                    <a:ext uri="{9D8B030D-6E8A-4147-A177-3AD203B41FA5}">
                      <a16:colId xmlns:a16="http://schemas.microsoft.com/office/drawing/2014/main" val="2222927877"/>
                    </a:ext>
                  </a:extLst>
                </a:gridCol>
                <a:gridCol w="604719">
                  <a:extLst>
                    <a:ext uri="{9D8B030D-6E8A-4147-A177-3AD203B41FA5}">
                      <a16:colId xmlns:a16="http://schemas.microsoft.com/office/drawing/2014/main" val="4086158940"/>
                    </a:ext>
                  </a:extLst>
                </a:gridCol>
                <a:gridCol w="1201040">
                  <a:extLst>
                    <a:ext uri="{9D8B030D-6E8A-4147-A177-3AD203B41FA5}">
                      <a16:colId xmlns:a16="http://schemas.microsoft.com/office/drawing/2014/main" val="827625482"/>
                    </a:ext>
                  </a:extLst>
                </a:gridCol>
                <a:gridCol w="579522">
                  <a:extLst>
                    <a:ext uri="{9D8B030D-6E8A-4147-A177-3AD203B41FA5}">
                      <a16:colId xmlns:a16="http://schemas.microsoft.com/office/drawing/2014/main" val="2469749094"/>
                    </a:ext>
                  </a:extLst>
                </a:gridCol>
                <a:gridCol w="1234634">
                  <a:extLst>
                    <a:ext uri="{9D8B030D-6E8A-4147-A177-3AD203B41FA5}">
                      <a16:colId xmlns:a16="http://schemas.microsoft.com/office/drawing/2014/main" val="16917507"/>
                    </a:ext>
                  </a:extLst>
                </a:gridCol>
                <a:gridCol w="604719">
                  <a:extLst>
                    <a:ext uri="{9D8B030D-6E8A-4147-A177-3AD203B41FA5}">
                      <a16:colId xmlns:a16="http://schemas.microsoft.com/office/drawing/2014/main" val="2393671367"/>
                    </a:ext>
                  </a:extLst>
                </a:gridCol>
                <a:gridCol w="1203139">
                  <a:extLst>
                    <a:ext uri="{9D8B030D-6E8A-4147-A177-3AD203B41FA5}">
                      <a16:colId xmlns:a16="http://schemas.microsoft.com/office/drawing/2014/main" val="2481983074"/>
                    </a:ext>
                  </a:extLst>
                </a:gridCol>
                <a:gridCol w="739102">
                  <a:extLst>
                    <a:ext uri="{9D8B030D-6E8A-4147-A177-3AD203B41FA5}">
                      <a16:colId xmlns:a16="http://schemas.microsoft.com/office/drawing/2014/main" val="4008486729"/>
                    </a:ext>
                  </a:extLst>
                </a:gridCol>
                <a:gridCol w="1203139">
                  <a:extLst>
                    <a:ext uri="{9D8B030D-6E8A-4147-A177-3AD203B41FA5}">
                      <a16:colId xmlns:a16="http://schemas.microsoft.com/office/drawing/2014/main" val="3170596540"/>
                    </a:ext>
                  </a:extLst>
                </a:gridCol>
                <a:gridCol w="587922">
                  <a:extLst>
                    <a:ext uri="{9D8B030D-6E8A-4147-A177-3AD203B41FA5}">
                      <a16:colId xmlns:a16="http://schemas.microsoft.com/office/drawing/2014/main" val="1312447296"/>
                    </a:ext>
                  </a:extLst>
                </a:gridCol>
                <a:gridCol w="1203139">
                  <a:extLst>
                    <a:ext uri="{9D8B030D-6E8A-4147-A177-3AD203B41FA5}">
                      <a16:colId xmlns:a16="http://schemas.microsoft.com/office/drawing/2014/main" val="4273516073"/>
                    </a:ext>
                  </a:extLst>
                </a:gridCol>
                <a:gridCol w="573223">
                  <a:extLst>
                    <a:ext uri="{9D8B030D-6E8A-4147-A177-3AD203B41FA5}">
                      <a16:colId xmlns:a16="http://schemas.microsoft.com/office/drawing/2014/main" val="1777818583"/>
                    </a:ext>
                  </a:extLst>
                </a:gridCol>
              </a:tblGrid>
              <a:tr h="895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Образовательная организация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Коло-во педагогов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Образовательная организация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Коло-во педагогов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Образовательная организация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Коло-во педагогов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Образовательная организация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Коло-во педагогов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Образовательная организация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Коло-во педагогов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Образовательная организация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Коло-во педагогов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58365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№5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№19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№40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№54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№71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№89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274380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№6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гимназия №25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№41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№55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№72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№92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911687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№8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№30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№43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№60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№75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№95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435199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№10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№31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№46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№61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№80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№98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345943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№11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№33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№47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№63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№82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№99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261865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№16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№35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лицей №48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№65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№83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№100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671215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№17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№37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№51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№69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№84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МАОУ СОШ №102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628053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гимназия №18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№38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№52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№70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СОШ №86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5" marR="6095" marT="60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95" marR="6095" marT="609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92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838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371</Words>
  <Application>Microsoft Office PowerPoint</Application>
  <PresentationFormat>Широкоэкранный</PresentationFormat>
  <Paragraphs>115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ГБОУ ИРО Краснодарского Края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В. Рудик</dc:creator>
  <cp:lastModifiedBy>Сергей С. Головнев</cp:lastModifiedBy>
  <cp:revision>186</cp:revision>
  <cp:lastPrinted>2020-01-21T14:07:46Z</cp:lastPrinted>
  <dcterms:created xsi:type="dcterms:W3CDTF">2019-01-17T08:24:18Z</dcterms:created>
  <dcterms:modified xsi:type="dcterms:W3CDTF">2021-02-20T09:40:00Z</dcterms:modified>
</cp:coreProperties>
</file>