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72" r:id="rId3"/>
    <p:sldId id="275" r:id="rId4"/>
    <p:sldId id="273" r:id="rId5"/>
    <p:sldId id="258" r:id="rId6"/>
    <p:sldId id="260" r:id="rId7"/>
    <p:sldId id="259" r:id="rId8"/>
    <p:sldId id="261" r:id="rId9"/>
    <p:sldId id="274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FF0066"/>
    <a:srgbClr val="FF9900"/>
    <a:srgbClr val="66FF33"/>
    <a:srgbClr val="990000"/>
    <a:srgbClr val="6600FF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76481-7F0E-491C-BDD9-3517F78A6BD9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C0AC2-3265-4776-BB17-2CCD6165E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0AC2-3265-4776-BB17-2CCD6165E23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72083-C3D4-413E-9D27-7DFB50A1FD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F339D-2106-4A8B-846E-A83F30F012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AB74-F138-4F76-B52C-80252AB492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2083-C3D4-413E-9D27-7DFB50A1F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8BA2-ED5F-4162-81A7-27E3DA968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A45C-1034-4158-8C37-C5FAFC5C2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02E9-572A-41A3-8967-97C6E5D46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0918-2AF8-44C2-88E8-1AF0F89F5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2A-5424-46CF-BDAA-630FC738C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93BA-79D0-480F-B6B2-5209FF0CD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31F-2639-4075-A8D8-C2F5A3B2D8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8BA2-ED5F-4162-81A7-27E3DA968A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0EB10B-156B-423C-B830-9EF7C467F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339D-2106-4A8B-846E-A83F30F01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AB74-F138-4F76-B52C-80252AB49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A45C-1034-4158-8C37-C5FAFC5C24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602E9-572A-41A3-8967-97C6E5D46D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00918-2AF8-44C2-88E8-1AF0F89F54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992A-5424-46CF-BDAA-630FC738C9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A93BA-79D0-480F-B6B2-5209FF0CD0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FB31F-2639-4075-A8D8-C2F5A3B2D8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EB10B-156B-423C-B830-9EF7C467F8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66FF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FC1B50-5454-4EC7-9FE8-B977548797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FC1B50-5454-4EC7-9FE8-B977548797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manwb.ru/pub/Pictures-Articles/Articles661-680/672_tolerance_1.jpg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hyperlink" Target="http://www.pravmir.ru/wp-content/uploads/2009/06/untitled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883008"/>
            <a:ext cx="8640960" cy="1470025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Профилактика экстремизма в молодежной среде: ТОЛЕРАНТНОСТЬ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0148" y="2924944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Родительское собрание</a:t>
            </a:r>
          </a:p>
          <a:p>
            <a:endParaRPr lang="ru-RU" sz="2400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 учитель начальных классов МБОУ СОШ № 3 </a:t>
            </a:r>
            <a:r>
              <a:rPr lang="ru-RU" sz="24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ст.Фастовецкой</a:t>
            </a:r>
            <a:endParaRPr lang="ru-RU" sz="2400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Цепурко</a:t>
            </a:r>
            <a:r>
              <a:rPr lang="ru-RU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Татьяна </a:t>
            </a:r>
            <a:r>
              <a:rPr lang="ru-RU" b="1" i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Юрьевна</a:t>
            </a:r>
            <a:endParaRPr lang="ru-RU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6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Тихорецкий район</a:t>
            </a:r>
          </a:p>
          <a:p>
            <a:r>
              <a:rPr lang="ru-RU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2017год</a:t>
            </a:r>
            <a:endParaRPr lang="ru-RU" sz="2400" b="1" i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7" descr="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796" y="4068765"/>
            <a:ext cx="2214578" cy="2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790172">
            <a:off x="7126870" y="4354199"/>
            <a:ext cx="2268481" cy="226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00132"/>
          </a:xfrm>
        </p:spPr>
        <p:txBody>
          <a:bodyPr/>
          <a:lstStyle/>
          <a:p>
            <a:pPr algn="ctr"/>
            <a:r>
              <a:rPr lang="ru-RU" dirty="0" smtClean="0"/>
              <a:t>ТОЛЕРАНТНОСТЬ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8072494" cy="1510154"/>
          </a:xfrm>
        </p:spPr>
        <p:txBody>
          <a:bodyPr>
            <a:noAutofit/>
          </a:bodyPr>
          <a:lstStyle/>
          <a:p>
            <a:pPr lvl="0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испанском языке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способность признавать отличные от своих собственных идеи или мнения; </a:t>
            </a:r>
          </a:p>
          <a:p>
            <a:pPr lvl="0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 французском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отношение, при котором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допуска-ется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что другие могут думать или действовать иначе, нежели ты сам; </a:t>
            </a:r>
          </a:p>
          <a:p>
            <a:pPr lvl="0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английском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готовность быть терпимым,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снисхо-дительным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0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китайском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быть по отношению к другим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велико-душным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0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арабском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терпение, расположенность к другим; </a:t>
            </a:r>
          </a:p>
          <a:p>
            <a:pPr lvl="0"/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русском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способность терпеть что-то или кого-то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456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ТОЛЕРАНТНОСТЬ</a:t>
            </a: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278605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2928934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ДОБРАЯ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ТЕРПИМОСТЬ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071934" y="2000240"/>
            <a:ext cx="714380" cy="57150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371475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МНЕНИЮ ДРУГОГО ЧЕЛОВЕКА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507207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ПОВЕДЕНИЮ ДРУГОГО ЧЕЛОВЕКА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435769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ВЕРОВАНИЮ ДРУГОГО ЧЕЛОВЕКА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13" name="Picture 27" descr="flowers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1357298"/>
            <a:ext cx="16954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MCj042957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571612"/>
            <a:ext cx="18034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-285784" y="142852"/>
            <a:ext cx="8858312" cy="2362200"/>
          </a:xfrm>
        </p:spPr>
        <p:txBody>
          <a:bodyPr/>
          <a:lstStyle/>
          <a:p>
            <a:pPr marL="838200" indent="-838200"/>
            <a:r>
              <a:rPr lang="ru-RU" sz="2800" dirty="0">
                <a:solidFill>
                  <a:srgbClr val="0000CC"/>
                </a:solidFill>
              </a:rPr>
              <a:t>             </a:t>
            </a:r>
            <a:r>
              <a:rPr lang="ru-RU" sz="2400" dirty="0">
                <a:solidFill>
                  <a:srgbClr val="0000CC"/>
                </a:solidFill>
                <a:latin typeface="Arial Black" pitchFamily="34" charset="0"/>
              </a:rPr>
              <a:t>Посмотрите на картинку</a:t>
            </a:r>
            <a:r>
              <a:rPr lang="ru-RU" sz="2400" dirty="0" smtClean="0">
                <a:solidFill>
                  <a:srgbClr val="0000CC"/>
                </a:solidFill>
                <a:latin typeface="Arial Black" pitchFamily="34" charset="0"/>
              </a:rPr>
              <a:t>: все </a:t>
            </a:r>
            <a:r>
              <a:rPr lang="ru-RU" sz="2400" dirty="0">
                <a:solidFill>
                  <a:srgbClr val="0000CC"/>
                </a:solidFill>
                <a:latin typeface="Arial Black" pitchFamily="34" charset="0"/>
              </a:rPr>
              <a:t>вороны черные и только одна белая, но им хорошо </a:t>
            </a:r>
            <a:r>
              <a:rPr lang="ru-RU" sz="2400" dirty="0" smtClean="0">
                <a:solidFill>
                  <a:srgbClr val="0000CC"/>
                </a:solidFill>
                <a:latin typeface="Arial Black" pitchFamily="34" charset="0"/>
              </a:rPr>
              <a:t>вместе и </a:t>
            </a:r>
            <a:r>
              <a:rPr lang="ru-RU" sz="2400" dirty="0">
                <a:solidFill>
                  <a:srgbClr val="0000CC"/>
                </a:solidFill>
                <a:latin typeface="Arial Black" pitchFamily="34" charset="0"/>
              </a:rPr>
              <a:t>совсем неважно кто </a:t>
            </a:r>
            <a:r>
              <a:rPr lang="ru-RU" sz="2400" dirty="0" smtClean="0">
                <a:solidFill>
                  <a:srgbClr val="0000CC"/>
                </a:solidFill>
                <a:latin typeface="Arial Black" pitchFamily="34" charset="0"/>
              </a:rPr>
              <a:t>какого </a:t>
            </a:r>
            <a:r>
              <a:rPr lang="ru-RU" sz="2400" dirty="0">
                <a:solidFill>
                  <a:srgbClr val="0000CC"/>
                </a:solidFill>
                <a:latin typeface="Arial Black" pitchFamily="34" charset="0"/>
              </a:rPr>
              <a:t>цвета.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pic>
        <p:nvPicPr>
          <p:cNvPr id="4102" name="Picture 6" descr="tol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133600"/>
            <a:ext cx="6350000" cy="45212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000497" y="428604"/>
            <a:ext cx="4714908" cy="5891212"/>
          </a:xfrm>
        </p:spPr>
        <p:txBody>
          <a:bodyPr/>
          <a:lstStyle/>
          <a:p>
            <a:pPr marL="838200" indent="-838200"/>
            <a:r>
              <a:rPr lang="ru-RU" sz="2800" dirty="0">
                <a:solidFill>
                  <a:srgbClr val="0000CC"/>
                </a:solidFill>
              </a:rPr>
              <a:t>         </a:t>
            </a:r>
            <a:r>
              <a:rPr lang="ru-RU" sz="2800" dirty="0" smtClean="0">
                <a:solidFill>
                  <a:srgbClr val="0000CC"/>
                </a:solidFill>
                <a:latin typeface="Arial Black" pitchFamily="34" charset="0"/>
              </a:rPr>
              <a:t>Посмотрите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на картинку: </a:t>
            </a:r>
            <a:r>
              <a:rPr lang="ru-RU" sz="2800" dirty="0" smtClean="0">
                <a:solidFill>
                  <a:srgbClr val="0000CC"/>
                </a:solidFill>
                <a:latin typeface="Arial Black" pitchFamily="34" charset="0"/>
              </a:rPr>
              <a:t>          мы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разные – </a:t>
            </a:r>
            <a:r>
              <a:rPr lang="ru-RU" sz="2800" dirty="0" smtClean="0">
                <a:solidFill>
                  <a:srgbClr val="0000CC"/>
                </a:solidFill>
                <a:latin typeface="Arial Black" pitchFamily="34" charset="0"/>
              </a:rPr>
              <a:t>      но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мы дружим!», хотя мальчик ходит на руках, </a:t>
            </a:r>
            <a:r>
              <a:rPr lang="ru-RU" sz="2800" dirty="0" smtClean="0">
                <a:solidFill>
                  <a:srgbClr val="0000CC"/>
                </a:solidFill>
                <a:latin typeface="Arial Black" pitchFamily="34" charset="0"/>
              </a:rPr>
              <a:t>   а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девочка </a:t>
            </a:r>
            <a:r>
              <a:rPr lang="ru-RU" sz="2800" dirty="0" smtClean="0">
                <a:solidFill>
                  <a:srgbClr val="0000CC"/>
                </a:solidFill>
                <a:latin typeface="Arial Black" pitchFamily="34" charset="0"/>
              </a:rPr>
              <a:t>        как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обычно, </a:t>
            </a:r>
            <a:r>
              <a:rPr lang="ru-RU" sz="2800" dirty="0" smtClean="0">
                <a:solidFill>
                  <a:srgbClr val="0000CC"/>
                </a:solidFill>
                <a:latin typeface="Arial Black" pitchFamily="34" charset="0"/>
              </a:rPr>
              <a:t>     так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как мы привыкли.</a:t>
            </a:r>
            <a:br>
              <a:rPr lang="ru-RU" sz="2800" dirty="0">
                <a:solidFill>
                  <a:srgbClr val="0000CC"/>
                </a:solidFill>
                <a:latin typeface="Arial Black" pitchFamily="34" charset="0"/>
              </a:rPr>
            </a:br>
            <a:endParaRPr lang="ru-RU" sz="2800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7174" name="Picture 6" descr="tol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4040187" cy="560863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643446"/>
            <a:ext cx="7772400" cy="136245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3300"/>
                </a:solidFill>
                <a:latin typeface="Arial Black" pitchFamily="34" charset="0"/>
              </a:rPr>
              <a:t>Толерантность –</a:t>
            </a:r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                                     это способность признавать отличные от своего собственного мнения.                              Мы допускаем, что кто-то может думать иначе, или действовать иначе, нежели ты сам .</a:t>
            </a:r>
            <a:endParaRPr lang="ru-RU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5362" name="Picture 2" descr="Картинка 19 из 454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71635" cy="1500198"/>
          </a:xfrm>
          <a:prstGeom prst="rect">
            <a:avLst/>
          </a:prstGeom>
          <a:noFill/>
        </p:spPr>
      </p:pic>
      <p:pic>
        <p:nvPicPr>
          <p:cNvPr id="15364" name="Picture 4" descr="Картинка 26 из 454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4857760"/>
            <a:ext cx="1723085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428868"/>
            <a:ext cx="8715436" cy="107670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/>
                <a:solidFill>
                  <a:srgbClr val="FFFF00"/>
                </a:solidFill>
                <a:effectLst/>
              </a:rPr>
              <a:t>Толерантность – это благосклонность и уважение к  другому. </a:t>
            </a:r>
            <a:br>
              <a:rPr lang="ru-RU" sz="4400" dirty="0" smtClean="0">
                <a:ln/>
                <a:solidFill>
                  <a:srgbClr val="FFFF00"/>
                </a:solidFill>
                <a:effectLst/>
              </a:rPr>
            </a:br>
            <a:endParaRPr lang="ru-RU" sz="440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14324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НЕЛЬЗЯ ПОДВЕРГАТЬ ОСУЖДЕНИЮ И ДИСКРИМИНАЦИИ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714752"/>
            <a:ext cx="11878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ПОЛ</a:t>
            </a:r>
            <a:endParaRPr lang="ru-RU" sz="36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000636"/>
            <a:ext cx="6656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ФИЗИЧЕСКИЕ НЕДОСТАТКИ</a:t>
            </a:r>
            <a:endParaRPr lang="ru-RU" sz="36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714752"/>
            <a:ext cx="48355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НАЦИОНАЛЬНОСТЬ</a:t>
            </a:r>
            <a:endParaRPr lang="ru-RU" sz="36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357694"/>
            <a:ext cx="23474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ВОЗРАСТ</a:t>
            </a:r>
            <a:endParaRPr lang="ru-RU" sz="36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5715016"/>
            <a:ext cx="3161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УБЕЖДЕНИЯ</a:t>
            </a:r>
            <a:endParaRPr lang="ru-RU" sz="36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5715016"/>
            <a:ext cx="20152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 ЕЩЁ?</a:t>
            </a:r>
            <a:endParaRPr lang="ru-RU" sz="3600" b="1" cap="none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29122" cy="38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НЕЛЬЗЯ ОСУЖДАТЬ ЧЕЛОВЕКА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71501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НУЖНО ОСУЖДАТЬ ПОСТУПОК</a:t>
            </a:r>
            <a:endParaRPr lang="ru-RU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FF0066"/>
                </a:solidFill>
              </a:rPr>
              <a:t>Будьте </a:t>
            </a:r>
            <a:r>
              <a:rPr lang="ru-RU" sz="4000" b="1" dirty="0">
                <a:solidFill>
                  <a:srgbClr val="FF0066"/>
                </a:solidFill>
              </a:rPr>
              <a:t>толерантны</a:t>
            </a:r>
            <a:r>
              <a:rPr lang="ru-RU" sz="4000" b="1" dirty="0" smtClean="0">
                <a:solidFill>
                  <a:srgbClr val="FF0066"/>
                </a:solidFill>
              </a:rPr>
              <a:t>.</a:t>
            </a:r>
          </a:p>
          <a:p>
            <a:pPr algn="ctr">
              <a:buFontTx/>
              <a:buNone/>
            </a:pPr>
            <a:r>
              <a:rPr lang="ru-RU" sz="4000" b="1" smtClean="0">
                <a:solidFill>
                  <a:srgbClr val="FF0066"/>
                </a:solidFill>
              </a:rPr>
              <a:t>СПАСИБО ЗА ВНИМАНИЕ!</a:t>
            </a:r>
            <a:r>
              <a:rPr lang="ru-RU" sz="4000" b="1" smtClean="0">
                <a:solidFill>
                  <a:srgbClr val="990000"/>
                </a:solidFill>
              </a:rPr>
              <a:t> </a:t>
            </a:r>
            <a:endParaRPr lang="ru-RU" sz="4000" b="1" dirty="0">
              <a:solidFill>
                <a:srgbClr val="990000"/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14686"/>
            <a:ext cx="3458705" cy="276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228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Поток</vt:lpstr>
      <vt:lpstr>Профилактика экстремизма в молодежной среде: ТОЛЕРАНТНОСТЬ</vt:lpstr>
      <vt:lpstr>ТОЛЕРАНТНОСТЬ</vt:lpstr>
      <vt:lpstr>ТОЛЕРАНТНОСТЬ</vt:lpstr>
      <vt:lpstr>             Посмотрите на картинку: все вороны черные и только одна белая, но им хорошо вместе и совсем неважно кто какого цвета. </vt:lpstr>
      <vt:lpstr>         Посмотрите на картинку:           мы разные –       но мы дружим!», хотя мальчик ходит на руках,    а девочка         как обычно,      так как мы привыкли. </vt:lpstr>
      <vt:lpstr>Толерантность –                                     это способность признавать отличные от своего собственного мнения.                              Мы допускаем, что кто-то может думать иначе, или действовать иначе, нежели ты сам .</vt:lpstr>
      <vt:lpstr>Толерантность – это благосклонность и уважение к  другому.  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Беседа о толерантности  для учащихся 1-2 класса.</dc:title>
  <dc:creator>Lyda</dc:creator>
  <cp:lastModifiedBy>Valued Acer Customer</cp:lastModifiedBy>
  <cp:revision>24</cp:revision>
  <dcterms:created xsi:type="dcterms:W3CDTF">2007-11-26T06:59:20Z</dcterms:created>
  <dcterms:modified xsi:type="dcterms:W3CDTF">2017-12-13T03:50:23Z</dcterms:modified>
</cp:coreProperties>
</file>