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7"/>
  </p:notesMasterIdLst>
  <p:sldIdLst>
    <p:sldId id="258" r:id="rId2"/>
    <p:sldId id="259" r:id="rId3"/>
    <p:sldId id="257" r:id="rId4"/>
    <p:sldId id="266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437" autoAdjust="0"/>
  </p:normalViewPr>
  <p:slideViewPr>
    <p:cSldViewPr snapToGrid="0">
      <p:cViewPr varScale="1">
        <p:scale>
          <a:sx n="102" d="100"/>
          <a:sy n="102" d="100"/>
        </p:scale>
        <p:origin x="8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9ABA6-35F7-4C26-B8FA-68827FAF689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E3B5E-93EB-4AEE-BAC2-55573B3B7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5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E3B5E-93EB-4AEE-BAC2-55573B3B70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C0890-3751-4E7A-A10C-37068E8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8" y="209006"/>
            <a:ext cx="11612308" cy="16981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/>
              <a:t>«Комплексная модель методико-технологического обеспечения развития </a:t>
            </a:r>
            <a:br>
              <a:rPr lang="ru-RU" sz="1600" b="1" dirty="0"/>
            </a:br>
            <a:r>
              <a:rPr lang="ru-RU" sz="1600" b="1" dirty="0"/>
              <a:t>финансовой грамотности обучающихся в условиях непрерывного образования»</a:t>
            </a:r>
            <a:br>
              <a:rPr lang="ru-RU" sz="1600" b="1" dirty="0"/>
            </a:br>
            <a:r>
              <a:rPr lang="ru-RU" sz="1600" b="1" dirty="0"/>
              <a:t> («Школа финансовой  грамотности обучающихся») </a:t>
            </a:r>
            <a:br>
              <a:rPr lang="ru-RU" sz="1600" b="1" dirty="0"/>
            </a:br>
            <a:r>
              <a:rPr lang="ru-RU" sz="1600" b="1" i="1" dirty="0"/>
              <a:t>Авторы представляемого опыта: </a:t>
            </a:r>
            <a:r>
              <a:rPr lang="ru-RU" sz="1600" b="1" i="1" dirty="0" err="1"/>
              <a:t>Скитева</a:t>
            </a:r>
            <a:r>
              <a:rPr lang="ru-RU" sz="1600" b="1" i="1" dirty="0"/>
              <a:t> Алла </a:t>
            </a:r>
            <a:r>
              <a:rPr lang="ru-RU" sz="1600" b="1" i="1" dirty="0" err="1"/>
              <a:t>Францевна</a:t>
            </a:r>
            <a:r>
              <a:rPr lang="ru-RU" sz="1600" b="1" i="1" dirty="0"/>
              <a:t>,  директор  МАОУ гимназии № 82,</a:t>
            </a:r>
            <a:br>
              <a:rPr lang="ru-RU" sz="1600" b="1" i="1" dirty="0"/>
            </a:br>
            <a:r>
              <a:rPr lang="ru-RU" sz="1600" b="1" i="1" dirty="0"/>
              <a:t>Горская Людмила Геннадьевна,  заместитель директора по УМР  МАОУ  гимназии № 82, </a:t>
            </a:r>
            <a:br>
              <a:rPr lang="ru-RU" sz="1600" b="1" i="1" dirty="0"/>
            </a:br>
            <a:r>
              <a:rPr lang="ru-RU" sz="1600" b="1" i="1" dirty="0" err="1"/>
              <a:t>Скитева</a:t>
            </a:r>
            <a:r>
              <a:rPr lang="ru-RU" sz="1600" b="1" i="1" dirty="0"/>
              <a:t> Марина Александровна,  учитель истории и обществознания МАОУ гимназии № 82</a:t>
            </a:r>
            <a:endParaRPr lang="ru-RU" sz="1600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B9FFCBB-45FB-408B-88D8-47D23BA080F6}"/>
              </a:ext>
            </a:extLst>
          </p:cNvPr>
          <p:cNvSpPr/>
          <p:nvPr/>
        </p:nvSpPr>
        <p:spPr>
          <a:xfrm>
            <a:off x="2060769" y="4639909"/>
            <a:ext cx="345231" cy="3080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A9716B84-516E-43E8-AA5E-E85931257D49}"/>
              </a:ext>
            </a:extLst>
          </p:cNvPr>
          <p:cNvSpPr/>
          <p:nvPr/>
        </p:nvSpPr>
        <p:spPr>
          <a:xfrm>
            <a:off x="561000" y="4639909"/>
            <a:ext cx="345231" cy="3080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осьмиугольник 32">
            <a:extLst>
              <a:ext uri="{FF2B5EF4-FFF2-40B4-BE49-F238E27FC236}">
                <a16:creationId xmlns:a16="http://schemas.microsoft.com/office/drawing/2014/main" id="{DEBCEACB-8352-4375-B18E-49A0F26270C4}"/>
              </a:ext>
            </a:extLst>
          </p:cNvPr>
          <p:cNvSpPr/>
          <p:nvPr/>
        </p:nvSpPr>
        <p:spPr>
          <a:xfrm>
            <a:off x="182879" y="1998617"/>
            <a:ext cx="3487784" cy="2834641"/>
          </a:xfrm>
          <a:prstGeom prst="oct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Разработать и апробировать комплексную модель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методико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–технологического обеспечения развития финансовой грамотности обучающихся в условиях образовательной организации</a:t>
            </a: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BA254CB7-82B7-44B2-AB11-5DFF83BD3CA6}"/>
              </a:ext>
            </a:extLst>
          </p:cNvPr>
          <p:cNvSpPr/>
          <p:nvPr/>
        </p:nvSpPr>
        <p:spPr>
          <a:xfrm>
            <a:off x="653143" y="4846179"/>
            <a:ext cx="2429691" cy="548782"/>
          </a:xfrm>
          <a:custGeom>
            <a:avLst/>
            <a:gdLst>
              <a:gd name="connsiteX0" fmla="*/ 172616 w 1845419"/>
              <a:gd name="connsiteY0" fmla="*/ 0 h 308038"/>
              <a:gd name="connsiteX1" fmla="*/ 172622 w 1845419"/>
              <a:gd name="connsiteY1" fmla="*/ 1 h 308038"/>
              <a:gd name="connsiteX2" fmla="*/ 1672798 w 1845419"/>
              <a:gd name="connsiteY2" fmla="*/ 1 h 308038"/>
              <a:gd name="connsiteX3" fmla="*/ 1672803 w 1845419"/>
              <a:gd name="connsiteY3" fmla="*/ 0 h 308038"/>
              <a:gd name="connsiteX4" fmla="*/ 1672809 w 1845419"/>
              <a:gd name="connsiteY4" fmla="*/ 1 h 308038"/>
              <a:gd name="connsiteX5" fmla="*/ 1845001 w 1845419"/>
              <a:gd name="connsiteY5" fmla="*/ 1 h 308038"/>
              <a:gd name="connsiteX6" fmla="*/ 1845001 w 1845419"/>
              <a:gd name="connsiteY6" fmla="*/ 152172 h 308038"/>
              <a:gd name="connsiteX7" fmla="*/ 1845419 w 1845419"/>
              <a:gd name="connsiteY7" fmla="*/ 154019 h 308038"/>
              <a:gd name="connsiteX8" fmla="*/ 1739993 w 1845419"/>
              <a:gd name="connsiteY8" fmla="*/ 295935 h 308038"/>
              <a:gd name="connsiteX9" fmla="*/ 1694976 w 1845419"/>
              <a:gd name="connsiteY9" fmla="*/ 304044 h 308038"/>
              <a:gd name="connsiteX10" fmla="*/ 1690983 w 1845419"/>
              <a:gd name="connsiteY10" fmla="*/ 308037 h 308038"/>
              <a:gd name="connsiteX11" fmla="*/ 1672809 w 1845419"/>
              <a:gd name="connsiteY11" fmla="*/ 308037 h 308038"/>
              <a:gd name="connsiteX12" fmla="*/ 1672803 w 1845419"/>
              <a:gd name="connsiteY12" fmla="*/ 308038 h 308038"/>
              <a:gd name="connsiteX13" fmla="*/ 1672798 w 1845419"/>
              <a:gd name="connsiteY13" fmla="*/ 308037 h 308038"/>
              <a:gd name="connsiteX14" fmla="*/ 172622 w 1845419"/>
              <a:gd name="connsiteY14" fmla="*/ 308037 h 308038"/>
              <a:gd name="connsiteX15" fmla="*/ 172616 w 1845419"/>
              <a:gd name="connsiteY15" fmla="*/ 308038 h 308038"/>
              <a:gd name="connsiteX16" fmla="*/ 172610 w 1845419"/>
              <a:gd name="connsiteY16" fmla="*/ 308037 h 308038"/>
              <a:gd name="connsiteX17" fmla="*/ 154019 w 1845419"/>
              <a:gd name="connsiteY17" fmla="*/ 308037 h 308038"/>
              <a:gd name="connsiteX18" fmla="*/ 149934 w 1845419"/>
              <a:gd name="connsiteY18" fmla="*/ 303952 h 308038"/>
              <a:gd name="connsiteX19" fmla="*/ 105426 w 1845419"/>
              <a:gd name="connsiteY19" fmla="*/ 295935 h 308038"/>
              <a:gd name="connsiteX20" fmla="*/ 0 w 1845419"/>
              <a:gd name="connsiteY20" fmla="*/ 154019 h 308038"/>
              <a:gd name="connsiteX21" fmla="*/ 1 w 1845419"/>
              <a:gd name="connsiteY21" fmla="*/ 154015 h 308038"/>
              <a:gd name="connsiteX22" fmla="*/ 1 w 1845419"/>
              <a:gd name="connsiteY22" fmla="*/ 1 h 308038"/>
              <a:gd name="connsiteX23" fmla="*/ 172610 w 1845419"/>
              <a:gd name="connsiteY23" fmla="*/ 1 h 30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45419" h="308038">
                <a:moveTo>
                  <a:pt x="172616" y="0"/>
                </a:moveTo>
                <a:lnTo>
                  <a:pt x="172622" y="1"/>
                </a:lnTo>
                <a:lnTo>
                  <a:pt x="1672798" y="1"/>
                </a:lnTo>
                <a:lnTo>
                  <a:pt x="1672803" y="0"/>
                </a:lnTo>
                <a:lnTo>
                  <a:pt x="1672809" y="1"/>
                </a:lnTo>
                <a:lnTo>
                  <a:pt x="1845001" y="1"/>
                </a:lnTo>
                <a:lnTo>
                  <a:pt x="1845001" y="152172"/>
                </a:lnTo>
                <a:lnTo>
                  <a:pt x="1845419" y="154019"/>
                </a:lnTo>
                <a:cubicBezTo>
                  <a:pt x="1845419" y="217816"/>
                  <a:pt x="1801947" y="272553"/>
                  <a:pt x="1739993" y="295935"/>
                </a:cubicBezTo>
                <a:lnTo>
                  <a:pt x="1694976" y="304044"/>
                </a:lnTo>
                <a:lnTo>
                  <a:pt x="1690983" y="308037"/>
                </a:lnTo>
                <a:lnTo>
                  <a:pt x="1672809" y="308037"/>
                </a:lnTo>
                <a:lnTo>
                  <a:pt x="1672803" y="308038"/>
                </a:lnTo>
                <a:lnTo>
                  <a:pt x="1672798" y="308037"/>
                </a:lnTo>
                <a:lnTo>
                  <a:pt x="172622" y="308037"/>
                </a:lnTo>
                <a:lnTo>
                  <a:pt x="172616" y="308038"/>
                </a:lnTo>
                <a:lnTo>
                  <a:pt x="172610" y="308037"/>
                </a:lnTo>
                <a:lnTo>
                  <a:pt x="154019" y="308037"/>
                </a:lnTo>
                <a:lnTo>
                  <a:pt x="149934" y="303952"/>
                </a:lnTo>
                <a:lnTo>
                  <a:pt x="105426" y="295935"/>
                </a:lnTo>
                <a:cubicBezTo>
                  <a:pt x="43472" y="272553"/>
                  <a:pt x="0" y="217816"/>
                  <a:pt x="0" y="154019"/>
                </a:cubicBezTo>
                <a:lnTo>
                  <a:pt x="1" y="154015"/>
                </a:lnTo>
                <a:lnTo>
                  <a:pt x="1" y="1"/>
                </a:lnTo>
                <a:lnTo>
                  <a:pt x="172610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Цель проекта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3F9B288-2CFC-41FA-8A94-FB3B93D90A7A}"/>
              </a:ext>
            </a:extLst>
          </p:cNvPr>
          <p:cNvSpPr/>
          <p:nvPr/>
        </p:nvSpPr>
        <p:spPr>
          <a:xfrm>
            <a:off x="667268" y="3191777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76A0B2BD-83AC-4D94-8484-93F916D4E3D6}"/>
              </a:ext>
            </a:extLst>
          </p:cNvPr>
          <p:cNvSpPr/>
          <p:nvPr/>
        </p:nvSpPr>
        <p:spPr>
          <a:xfrm>
            <a:off x="5171940" y="4639909"/>
            <a:ext cx="345231" cy="3080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5312ACAE-8C45-4E93-BD3D-78F7F0955A7C}"/>
              </a:ext>
            </a:extLst>
          </p:cNvPr>
          <p:cNvSpPr/>
          <p:nvPr/>
        </p:nvSpPr>
        <p:spPr>
          <a:xfrm>
            <a:off x="3672171" y="4639909"/>
            <a:ext cx="345231" cy="3080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Восьмиугольник 40">
            <a:extLst>
              <a:ext uri="{FF2B5EF4-FFF2-40B4-BE49-F238E27FC236}">
                <a16:creationId xmlns:a16="http://schemas.microsoft.com/office/drawing/2014/main" id="{EF7C88D9-4FDE-41B0-8015-6C731ED71630}"/>
              </a:ext>
            </a:extLst>
          </p:cNvPr>
          <p:cNvSpPr/>
          <p:nvPr/>
        </p:nvSpPr>
        <p:spPr>
          <a:xfrm>
            <a:off x="3330623" y="1946366"/>
            <a:ext cx="3344498" cy="3043644"/>
          </a:xfrm>
          <a:prstGeom prst="oct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Проектирование научно-методической работы школы, направленной на повышение квалификации педагогов по данной тематике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CFCFD0C8-DA00-4CCB-BC87-F4343AA62338}"/>
              </a:ext>
            </a:extLst>
          </p:cNvPr>
          <p:cNvSpPr/>
          <p:nvPr/>
        </p:nvSpPr>
        <p:spPr>
          <a:xfrm>
            <a:off x="3528479" y="4820052"/>
            <a:ext cx="2702504" cy="548781"/>
          </a:xfrm>
          <a:custGeom>
            <a:avLst/>
            <a:gdLst>
              <a:gd name="connsiteX0" fmla="*/ 172616 w 1845419"/>
              <a:gd name="connsiteY0" fmla="*/ 0 h 308038"/>
              <a:gd name="connsiteX1" fmla="*/ 172621 w 1845419"/>
              <a:gd name="connsiteY1" fmla="*/ 1 h 308038"/>
              <a:gd name="connsiteX2" fmla="*/ 1672798 w 1845419"/>
              <a:gd name="connsiteY2" fmla="*/ 1 h 308038"/>
              <a:gd name="connsiteX3" fmla="*/ 1672803 w 1845419"/>
              <a:gd name="connsiteY3" fmla="*/ 0 h 308038"/>
              <a:gd name="connsiteX4" fmla="*/ 1672809 w 1845419"/>
              <a:gd name="connsiteY4" fmla="*/ 1 h 308038"/>
              <a:gd name="connsiteX5" fmla="*/ 1845001 w 1845419"/>
              <a:gd name="connsiteY5" fmla="*/ 1 h 308038"/>
              <a:gd name="connsiteX6" fmla="*/ 1845001 w 1845419"/>
              <a:gd name="connsiteY6" fmla="*/ 152172 h 308038"/>
              <a:gd name="connsiteX7" fmla="*/ 1845419 w 1845419"/>
              <a:gd name="connsiteY7" fmla="*/ 154019 h 308038"/>
              <a:gd name="connsiteX8" fmla="*/ 1739993 w 1845419"/>
              <a:gd name="connsiteY8" fmla="*/ 295935 h 308038"/>
              <a:gd name="connsiteX9" fmla="*/ 1694977 w 1845419"/>
              <a:gd name="connsiteY9" fmla="*/ 304044 h 308038"/>
              <a:gd name="connsiteX10" fmla="*/ 1690983 w 1845419"/>
              <a:gd name="connsiteY10" fmla="*/ 308037 h 308038"/>
              <a:gd name="connsiteX11" fmla="*/ 1672809 w 1845419"/>
              <a:gd name="connsiteY11" fmla="*/ 308037 h 308038"/>
              <a:gd name="connsiteX12" fmla="*/ 1672803 w 1845419"/>
              <a:gd name="connsiteY12" fmla="*/ 308038 h 308038"/>
              <a:gd name="connsiteX13" fmla="*/ 1672798 w 1845419"/>
              <a:gd name="connsiteY13" fmla="*/ 308037 h 308038"/>
              <a:gd name="connsiteX14" fmla="*/ 172621 w 1845419"/>
              <a:gd name="connsiteY14" fmla="*/ 308037 h 308038"/>
              <a:gd name="connsiteX15" fmla="*/ 172616 w 1845419"/>
              <a:gd name="connsiteY15" fmla="*/ 308038 h 308038"/>
              <a:gd name="connsiteX16" fmla="*/ 172610 w 1845419"/>
              <a:gd name="connsiteY16" fmla="*/ 308037 h 308038"/>
              <a:gd name="connsiteX17" fmla="*/ 154019 w 1845419"/>
              <a:gd name="connsiteY17" fmla="*/ 308037 h 308038"/>
              <a:gd name="connsiteX18" fmla="*/ 149934 w 1845419"/>
              <a:gd name="connsiteY18" fmla="*/ 303952 h 308038"/>
              <a:gd name="connsiteX19" fmla="*/ 105426 w 1845419"/>
              <a:gd name="connsiteY19" fmla="*/ 295935 h 308038"/>
              <a:gd name="connsiteX20" fmla="*/ 0 w 1845419"/>
              <a:gd name="connsiteY20" fmla="*/ 154019 h 308038"/>
              <a:gd name="connsiteX21" fmla="*/ 1 w 1845419"/>
              <a:gd name="connsiteY21" fmla="*/ 154015 h 308038"/>
              <a:gd name="connsiteX22" fmla="*/ 1 w 1845419"/>
              <a:gd name="connsiteY22" fmla="*/ 1 h 308038"/>
              <a:gd name="connsiteX23" fmla="*/ 172610 w 1845419"/>
              <a:gd name="connsiteY23" fmla="*/ 1 h 30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45419" h="308038">
                <a:moveTo>
                  <a:pt x="172616" y="0"/>
                </a:moveTo>
                <a:lnTo>
                  <a:pt x="172621" y="1"/>
                </a:lnTo>
                <a:lnTo>
                  <a:pt x="1672798" y="1"/>
                </a:lnTo>
                <a:lnTo>
                  <a:pt x="1672803" y="0"/>
                </a:lnTo>
                <a:lnTo>
                  <a:pt x="1672809" y="1"/>
                </a:lnTo>
                <a:lnTo>
                  <a:pt x="1845001" y="1"/>
                </a:lnTo>
                <a:lnTo>
                  <a:pt x="1845001" y="152172"/>
                </a:lnTo>
                <a:lnTo>
                  <a:pt x="1845419" y="154019"/>
                </a:lnTo>
                <a:cubicBezTo>
                  <a:pt x="1845419" y="217816"/>
                  <a:pt x="1801948" y="272553"/>
                  <a:pt x="1739993" y="295935"/>
                </a:cubicBezTo>
                <a:lnTo>
                  <a:pt x="1694977" y="304044"/>
                </a:lnTo>
                <a:lnTo>
                  <a:pt x="1690983" y="308037"/>
                </a:lnTo>
                <a:lnTo>
                  <a:pt x="1672809" y="308037"/>
                </a:lnTo>
                <a:lnTo>
                  <a:pt x="1672803" y="308038"/>
                </a:lnTo>
                <a:lnTo>
                  <a:pt x="1672798" y="308037"/>
                </a:lnTo>
                <a:lnTo>
                  <a:pt x="172621" y="308037"/>
                </a:lnTo>
                <a:lnTo>
                  <a:pt x="172616" y="308038"/>
                </a:lnTo>
                <a:lnTo>
                  <a:pt x="172610" y="308037"/>
                </a:lnTo>
                <a:lnTo>
                  <a:pt x="154019" y="308037"/>
                </a:lnTo>
                <a:lnTo>
                  <a:pt x="149934" y="303952"/>
                </a:lnTo>
                <a:lnTo>
                  <a:pt x="105426" y="295935"/>
                </a:lnTo>
                <a:cubicBezTo>
                  <a:pt x="43472" y="272553"/>
                  <a:pt x="0" y="217816"/>
                  <a:pt x="0" y="154019"/>
                </a:cubicBezTo>
                <a:lnTo>
                  <a:pt x="1" y="154015"/>
                </a:lnTo>
                <a:lnTo>
                  <a:pt x="1" y="1"/>
                </a:lnTo>
                <a:lnTo>
                  <a:pt x="1726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1BC79CF-F0A1-49DC-9902-D33FB4B0C363}"/>
              </a:ext>
            </a:extLst>
          </p:cNvPr>
          <p:cNvGrpSpPr/>
          <p:nvPr/>
        </p:nvGrpSpPr>
        <p:grpSpPr>
          <a:xfrm>
            <a:off x="6095054" y="1931459"/>
            <a:ext cx="3701415" cy="3437370"/>
            <a:chOff x="6249168" y="2443018"/>
            <a:chExt cx="2866600" cy="2794209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7D8BF4E8-86C8-466D-A79A-22B65969C9EE}"/>
                </a:ext>
              </a:extLst>
            </p:cNvPr>
            <p:cNvSpPr/>
            <p:nvPr/>
          </p:nvSpPr>
          <p:spPr>
            <a:xfrm>
              <a:off x="8281681" y="4657426"/>
              <a:ext cx="345231" cy="3080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B7703EFF-4F34-4FC7-970B-38A7F16EEFC3}"/>
                </a:ext>
              </a:extLst>
            </p:cNvPr>
            <p:cNvSpPr/>
            <p:nvPr/>
          </p:nvSpPr>
          <p:spPr>
            <a:xfrm>
              <a:off x="6781912" y="4657426"/>
              <a:ext cx="345231" cy="3080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6B23B64F-D407-4AC7-90C4-D42C367E0D04}"/>
                </a:ext>
              </a:extLst>
            </p:cNvPr>
            <p:cNvSpPr/>
            <p:nvPr/>
          </p:nvSpPr>
          <p:spPr>
            <a:xfrm>
              <a:off x="6249168" y="2443018"/>
              <a:ext cx="2866600" cy="2518902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eriod"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ресурсных возможностей.</a:t>
              </a:r>
            </a:p>
            <a:p>
              <a:pPr marL="342900" indent="-342900" algn="ctr">
                <a:buAutoNum type="arabicPeriod"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уровня развития ФГ.</a:t>
              </a:r>
            </a:p>
            <a:p>
              <a:pPr marL="342900" indent="-342900" algn="ctr">
                <a:buAutoNum type="arabicPeriod"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Проектирование научно-методической работы по сопровождению обучения финансовой грамотности.</a:t>
              </a:r>
            </a:p>
            <a:p>
              <a:pPr marL="342900" indent="-342900" algn="ctr">
                <a:buAutoNum type="arabicPeriod"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Разработка критериев, показателей эффективности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EB930345-BE4E-428E-BEA9-61ABEAD2EFF8}"/>
                </a:ext>
              </a:extLst>
            </p:cNvPr>
            <p:cNvSpPr/>
            <p:nvPr/>
          </p:nvSpPr>
          <p:spPr>
            <a:xfrm>
              <a:off x="6813571" y="4811444"/>
              <a:ext cx="2082411" cy="425783"/>
            </a:xfrm>
            <a:custGeom>
              <a:avLst/>
              <a:gdLst>
                <a:gd name="connsiteX0" fmla="*/ 172616 w 1845419"/>
                <a:gd name="connsiteY0" fmla="*/ 0 h 308038"/>
                <a:gd name="connsiteX1" fmla="*/ 172621 w 1845419"/>
                <a:gd name="connsiteY1" fmla="*/ 1 h 308038"/>
                <a:gd name="connsiteX2" fmla="*/ 1672797 w 1845419"/>
                <a:gd name="connsiteY2" fmla="*/ 1 h 308038"/>
                <a:gd name="connsiteX3" fmla="*/ 1672803 w 1845419"/>
                <a:gd name="connsiteY3" fmla="*/ 0 h 308038"/>
                <a:gd name="connsiteX4" fmla="*/ 1672809 w 1845419"/>
                <a:gd name="connsiteY4" fmla="*/ 1 h 308038"/>
                <a:gd name="connsiteX5" fmla="*/ 1845001 w 1845419"/>
                <a:gd name="connsiteY5" fmla="*/ 1 h 308038"/>
                <a:gd name="connsiteX6" fmla="*/ 1845001 w 1845419"/>
                <a:gd name="connsiteY6" fmla="*/ 152172 h 308038"/>
                <a:gd name="connsiteX7" fmla="*/ 1845419 w 1845419"/>
                <a:gd name="connsiteY7" fmla="*/ 154019 h 308038"/>
                <a:gd name="connsiteX8" fmla="*/ 1739993 w 1845419"/>
                <a:gd name="connsiteY8" fmla="*/ 295935 h 308038"/>
                <a:gd name="connsiteX9" fmla="*/ 1694976 w 1845419"/>
                <a:gd name="connsiteY9" fmla="*/ 304044 h 308038"/>
                <a:gd name="connsiteX10" fmla="*/ 1690983 w 1845419"/>
                <a:gd name="connsiteY10" fmla="*/ 308037 h 308038"/>
                <a:gd name="connsiteX11" fmla="*/ 1672809 w 1845419"/>
                <a:gd name="connsiteY11" fmla="*/ 308037 h 308038"/>
                <a:gd name="connsiteX12" fmla="*/ 1672803 w 1845419"/>
                <a:gd name="connsiteY12" fmla="*/ 308038 h 308038"/>
                <a:gd name="connsiteX13" fmla="*/ 1672797 w 1845419"/>
                <a:gd name="connsiteY13" fmla="*/ 308037 h 308038"/>
                <a:gd name="connsiteX14" fmla="*/ 172621 w 1845419"/>
                <a:gd name="connsiteY14" fmla="*/ 308037 h 308038"/>
                <a:gd name="connsiteX15" fmla="*/ 172616 w 1845419"/>
                <a:gd name="connsiteY15" fmla="*/ 308038 h 308038"/>
                <a:gd name="connsiteX16" fmla="*/ 172610 w 1845419"/>
                <a:gd name="connsiteY16" fmla="*/ 308037 h 308038"/>
                <a:gd name="connsiteX17" fmla="*/ 154019 w 1845419"/>
                <a:gd name="connsiteY17" fmla="*/ 308037 h 308038"/>
                <a:gd name="connsiteX18" fmla="*/ 149934 w 1845419"/>
                <a:gd name="connsiteY18" fmla="*/ 303952 h 308038"/>
                <a:gd name="connsiteX19" fmla="*/ 105426 w 1845419"/>
                <a:gd name="connsiteY19" fmla="*/ 295935 h 308038"/>
                <a:gd name="connsiteX20" fmla="*/ 0 w 1845419"/>
                <a:gd name="connsiteY20" fmla="*/ 154019 h 308038"/>
                <a:gd name="connsiteX21" fmla="*/ 1 w 1845419"/>
                <a:gd name="connsiteY21" fmla="*/ 154015 h 308038"/>
                <a:gd name="connsiteX22" fmla="*/ 1 w 1845419"/>
                <a:gd name="connsiteY22" fmla="*/ 1 h 308038"/>
                <a:gd name="connsiteX23" fmla="*/ 172610 w 1845419"/>
                <a:gd name="connsiteY23" fmla="*/ 1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45419" h="308038">
                  <a:moveTo>
                    <a:pt x="172616" y="0"/>
                  </a:moveTo>
                  <a:lnTo>
                    <a:pt x="172621" y="1"/>
                  </a:lnTo>
                  <a:lnTo>
                    <a:pt x="1672797" y="1"/>
                  </a:lnTo>
                  <a:lnTo>
                    <a:pt x="1672803" y="0"/>
                  </a:lnTo>
                  <a:lnTo>
                    <a:pt x="1672809" y="1"/>
                  </a:lnTo>
                  <a:lnTo>
                    <a:pt x="1845001" y="1"/>
                  </a:lnTo>
                  <a:lnTo>
                    <a:pt x="1845001" y="152172"/>
                  </a:lnTo>
                  <a:lnTo>
                    <a:pt x="1845419" y="154019"/>
                  </a:lnTo>
                  <a:cubicBezTo>
                    <a:pt x="1845419" y="217816"/>
                    <a:pt x="1801947" y="272553"/>
                    <a:pt x="1739993" y="295935"/>
                  </a:cubicBezTo>
                  <a:lnTo>
                    <a:pt x="1694976" y="304044"/>
                  </a:lnTo>
                  <a:lnTo>
                    <a:pt x="1690983" y="308037"/>
                  </a:lnTo>
                  <a:lnTo>
                    <a:pt x="1672809" y="308037"/>
                  </a:lnTo>
                  <a:lnTo>
                    <a:pt x="1672803" y="308038"/>
                  </a:lnTo>
                  <a:lnTo>
                    <a:pt x="1672797" y="308037"/>
                  </a:lnTo>
                  <a:lnTo>
                    <a:pt x="172621" y="308037"/>
                  </a:lnTo>
                  <a:lnTo>
                    <a:pt x="172616" y="308038"/>
                  </a:lnTo>
                  <a:lnTo>
                    <a:pt x="172610" y="308037"/>
                  </a:lnTo>
                  <a:lnTo>
                    <a:pt x="154019" y="308037"/>
                  </a:lnTo>
                  <a:lnTo>
                    <a:pt x="149934" y="303952"/>
                  </a:lnTo>
                  <a:lnTo>
                    <a:pt x="105426" y="295935"/>
                  </a:lnTo>
                  <a:cubicBezTo>
                    <a:pt x="43471" y="272553"/>
                    <a:pt x="0" y="217816"/>
                    <a:pt x="0" y="154019"/>
                  </a:cubicBezTo>
                  <a:lnTo>
                    <a:pt x="1" y="154015"/>
                  </a:lnTo>
                  <a:lnTo>
                    <a:pt x="1" y="1"/>
                  </a:lnTo>
                  <a:lnTo>
                    <a:pt x="1726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E89D1DE6-8060-4E7E-902A-FC29D112B918}"/>
              </a:ext>
            </a:extLst>
          </p:cNvPr>
          <p:cNvGrpSpPr/>
          <p:nvPr/>
        </p:nvGrpSpPr>
        <p:grpSpPr>
          <a:xfrm>
            <a:off x="9165247" y="1930400"/>
            <a:ext cx="3055057" cy="3438430"/>
            <a:chOff x="9536874" y="2582559"/>
            <a:chExt cx="2439989" cy="2492922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5B9C62B6-7247-41DF-BB9C-45D70762ACFB}"/>
                </a:ext>
              </a:extLst>
            </p:cNvPr>
            <p:cNvSpPr/>
            <p:nvPr/>
          </p:nvSpPr>
          <p:spPr>
            <a:xfrm>
              <a:off x="11386679" y="4657426"/>
              <a:ext cx="345231" cy="30803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6D2BAE88-6CE2-405E-9AAC-EB8463681578}"/>
                </a:ext>
              </a:extLst>
            </p:cNvPr>
            <p:cNvSpPr/>
            <p:nvPr/>
          </p:nvSpPr>
          <p:spPr>
            <a:xfrm>
              <a:off x="9886910" y="4657426"/>
              <a:ext cx="345231" cy="30803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Восьмиугольник 58">
              <a:extLst>
                <a:ext uri="{FF2B5EF4-FFF2-40B4-BE49-F238E27FC236}">
                  <a16:creationId xmlns:a16="http://schemas.microsoft.com/office/drawing/2014/main" id="{76BA1D21-F8DD-4617-96DF-333761D76AFB}"/>
                </a:ext>
              </a:extLst>
            </p:cNvPr>
            <p:cNvSpPr/>
            <p:nvPr/>
          </p:nvSpPr>
          <p:spPr>
            <a:xfrm>
              <a:off x="9536874" y="2582559"/>
              <a:ext cx="2439989" cy="2171058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eriod"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методических семинаров, вебинаров.</a:t>
              </a:r>
            </a:p>
            <a:p>
              <a:pPr marL="342900" indent="-342900" algn="ctr">
                <a:buAutoNum type="arabicPeriod"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Публикация методических разработок.</a:t>
              </a:r>
            </a:p>
            <a:p>
              <a:pPr marL="342900" indent="-342900" algn="ctr">
                <a:buAutoNum type="arabicPeriod"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страницы КИП на сайте ОУ</a:t>
              </a:r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CC0488C3-9DA9-453F-A067-54232D3E4A1F}"/>
                </a:ext>
              </a:extLst>
            </p:cNvPr>
            <p:cNvSpPr/>
            <p:nvPr/>
          </p:nvSpPr>
          <p:spPr>
            <a:xfrm>
              <a:off x="9886700" y="4733744"/>
              <a:ext cx="1845419" cy="341737"/>
            </a:xfrm>
            <a:custGeom>
              <a:avLst/>
              <a:gdLst>
                <a:gd name="connsiteX0" fmla="*/ 172616 w 1845419"/>
                <a:gd name="connsiteY0" fmla="*/ 0 h 308038"/>
                <a:gd name="connsiteX1" fmla="*/ 172622 w 1845419"/>
                <a:gd name="connsiteY1" fmla="*/ 1 h 308038"/>
                <a:gd name="connsiteX2" fmla="*/ 1672797 w 1845419"/>
                <a:gd name="connsiteY2" fmla="*/ 1 h 308038"/>
                <a:gd name="connsiteX3" fmla="*/ 1672803 w 1845419"/>
                <a:gd name="connsiteY3" fmla="*/ 0 h 308038"/>
                <a:gd name="connsiteX4" fmla="*/ 1672809 w 1845419"/>
                <a:gd name="connsiteY4" fmla="*/ 1 h 308038"/>
                <a:gd name="connsiteX5" fmla="*/ 1845001 w 1845419"/>
                <a:gd name="connsiteY5" fmla="*/ 1 h 308038"/>
                <a:gd name="connsiteX6" fmla="*/ 1845001 w 1845419"/>
                <a:gd name="connsiteY6" fmla="*/ 152172 h 308038"/>
                <a:gd name="connsiteX7" fmla="*/ 1845419 w 1845419"/>
                <a:gd name="connsiteY7" fmla="*/ 154019 h 308038"/>
                <a:gd name="connsiteX8" fmla="*/ 1739993 w 1845419"/>
                <a:gd name="connsiteY8" fmla="*/ 295935 h 308038"/>
                <a:gd name="connsiteX9" fmla="*/ 1694976 w 1845419"/>
                <a:gd name="connsiteY9" fmla="*/ 304044 h 308038"/>
                <a:gd name="connsiteX10" fmla="*/ 1690983 w 1845419"/>
                <a:gd name="connsiteY10" fmla="*/ 308037 h 308038"/>
                <a:gd name="connsiteX11" fmla="*/ 1672809 w 1845419"/>
                <a:gd name="connsiteY11" fmla="*/ 308037 h 308038"/>
                <a:gd name="connsiteX12" fmla="*/ 1672803 w 1845419"/>
                <a:gd name="connsiteY12" fmla="*/ 308038 h 308038"/>
                <a:gd name="connsiteX13" fmla="*/ 1672797 w 1845419"/>
                <a:gd name="connsiteY13" fmla="*/ 308037 h 308038"/>
                <a:gd name="connsiteX14" fmla="*/ 172622 w 1845419"/>
                <a:gd name="connsiteY14" fmla="*/ 308037 h 308038"/>
                <a:gd name="connsiteX15" fmla="*/ 172616 w 1845419"/>
                <a:gd name="connsiteY15" fmla="*/ 308038 h 308038"/>
                <a:gd name="connsiteX16" fmla="*/ 172610 w 1845419"/>
                <a:gd name="connsiteY16" fmla="*/ 308037 h 308038"/>
                <a:gd name="connsiteX17" fmla="*/ 154019 w 1845419"/>
                <a:gd name="connsiteY17" fmla="*/ 308037 h 308038"/>
                <a:gd name="connsiteX18" fmla="*/ 149934 w 1845419"/>
                <a:gd name="connsiteY18" fmla="*/ 303952 h 308038"/>
                <a:gd name="connsiteX19" fmla="*/ 105426 w 1845419"/>
                <a:gd name="connsiteY19" fmla="*/ 295935 h 308038"/>
                <a:gd name="connsiteX20" fmla="*/ 0 w 1845419"/>
                <a:gd name="connsiteY20" fmla="*/ 154019 h 308038"/>
                <a:gd name="connsiteX21" fmla="*/ 1 w 1845419"/>
                <a:gd name="connsiteY21" fmla="*/ 154015 h 308038"/>
                <a:gd name="connsiteX22" fmla="*/ 1 w 1845419"/>
                <a:gd name="connsiteY22" fmla="*/ 1 h 308038"/>
                <a:gd name="connsiteX23" fmla="*/ 172610 w 1845419"/>
                <a:gd name="connsiteY23" fmla="*/ 1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45419" h="308038">
                  <a:moveTo>
                    <a:pt x="172616" y="0"/>
                  </a:moveTo>
                  <a:lnTo>
                    <a:pt x="172622" y="1"/>
                  </a:lnTo>
                  <a:lnTo>
                    <a:pt x="1672797" y="1"/>
                  </a:lnTo>
                  <a:lnTo>
                    <a:pt x="1672803" y="0"/>
                  </a:lnTo>
                  <a:lnTo>
                    <a:pt x="1672809" y="1"/>
                  </a:lnTo>
                  <a:lnTo>
                    <a:pt x="1845001" y="1"/>
                  </a:lnTo>
                  <a:lnTo>
                    <a:pt x="1845001" y="152172"/>
                  </a:lnTo>
                  <a:lnTo>
                    <a:pt x="1845419" y="154019"/>
                  </a:lnTo>
                  <a:cubicBezTo>
                    <a:pt x="1845419" y="217816"/>
                    <a:pt x="1801947" y="272553"/>
                    <a:pt x="1739993" y="295935"/>
                  </a:cubicBezTo>
                  <a:lnTo>
                    <a:pt x="1694976" y="304044"/>
                  </a:lnTo>
                  <a:lnTo>
                    <a:pt x="1690983" y="308037"/>
                  </a:lnTo>
                  <a:lnTo>
                    <a:pt x="1672809" y="308037"/>
                  </a:lnTo>
                  <a:lnTo>
                    <a:pt x="1672803" y="308038"/>
                  </a:lnTo>
                  <a:lnTo>
                    <a:pt x="1672797" y="308037"/>
                  </a:lnTo>
                  <a:lnTo>
                    <a:pt x="172622" y="308037"/>
                  </a:lnTo>
                  <a:lnTo>
                    <a:pt x="172616" y="308038"/>
                  </a:lnTo>
                  <a:lnTo>
                    <a:pt x="172610" y="308037"/>
                  </a:lnTo>
                  <a:lnTo>
                    <a:pt x="154019" y="308037"/>
                  </a:lnTo>
                  <a:lnTo>
                    <a:pt x="149934" y="303952"/>
                  </a:lnTo>
                  <a:lnTo>
                    <a:pt x="105426" y="295935"/>
                  </a:lnTo>
                  <a:cubicBezTo>
                    <a:pt x="43472" y="272553"/>
                    <a:pt x="0" y="217816"/>
                    <a:pt x="0" y="154019"/>
                  </a:cubicBezTo>
                  <a:lnTo>
                    <a:pt x="1" y="154015"/>
                  </a:lnTo>
                  <a:lnTo>
                    <a:pt x="1" y="1"/>
                  </a:lnTo>
                  <a:lnTo>
                    <a:pt x="1726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400" dirty="0"/>
                <a:t>Диссеминация опыта </a:t>
              </a:r>
            </a:p>
          </p:txBody>
        </p:sp>
      </p:grp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4815C98-8F27-4423-B464-6259B5E76398}"/>
              </a:ext>
            </a:extLst>
          </p:cNvPr>
          <p:cNvSpPr/>
          <p:nvPr/>
        </p:nvSpPr>
        <p:spPr>
          <a:xfrm>
            <a:off x="9908624" y="3733371"/>
            <a:ext cx="1823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C2B61075-47C3-48E7-8A03-375B2142E9DF}"/>
              </a:ext>
            </a:extLst>
          </p:cNvPr>
          <p:cNvSpPr/>
          <p:nvPr/>
        </p:nvSpPr>
        <p:spPr>
          <a:xfrm>
            <a:off x="658857" y="4791985"/>
            <a:ext cx="1628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2B2EDAA-BE14-435C-95B5-772F4AA3AA41}"/>
              </a:ext>
            </a:extLst>
          </p:cNvPr>
          <p:cNvSpPr/>
          <p:nvPr/>
        </p:nvSpPr>
        <p:spPr>
          <a:xfrm>
            <a:off x="3997413" y="4913255"/>
            <a:ext cx="1628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Задачи 1 этапа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E602632-7895-495F-A3A8-99E0899D0989}"/>
              </a:ext>
            </a:extLst>
          </p:cNvPr>
          <p:cNvSpPr/>
          <p:nvPr/>
        </p:nvSpPr>
        <p:spPr>
          <a:xfrm>
            <a:off x="7235255" y="4897480"/>
            <a:ext cx="1628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    Мероприятия  </a:t>
            </a:r>
          </a:p>
        </p:txBody>
      </p:sp>
      <p:sp>
        <p:nvSpPr>
          <p:cNvPr id="9218" name="AutoShape 2" descr="http://oldschool82.centerstart.ru/sites/default/files/u209/gimnaziya82gerb_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oldschool82.centerstart.ru/sites/default/files/u209/gimnaziya82gerb_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87384" y="5577840"/>
            <a:ext cx="114953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37760" y="5630091"/>
            <a:ext cx="1985554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Практико-ориентированность</a:t>
            </a:r>
            <a:r>
              <a:rPr lang="ru-RU" sz="1400" dirty="0"/>
              <a:t> процесса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13509" y="5643154"/>
            <a:ext cx="1502228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Непрерывность процесса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2194561" y="5643154"/>
            <a:ext cx="2429691" cy="83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Единство ФГ и профессионального самоопределения  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7080070" y="5643155"/>
            <a:ext cx="256032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ФГ – процесс равноценный с обучением и воспитанием 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836331" y="5682344"/>
            <a:ext cx="1789612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</a:t>
            </a:r>
            <a:endParaRPr lang="ru-RU" sz="1400" dirty="0"/>
          </a:p>
        </p:txBody>
      </p:sp>
      <p:sp>
        <p:nvSpPr>
          <p:cNvPr id="86" name="Блок-схема: задержка 85">
            <a:extLst>
              <a:ext uri="{FF2B5EF4-FFF2-40B4-BE49-F238E27FC236}">
                <a16:creationId xmlns:a16="http://schemas.microsoft.com/office/drawing/2014/main" id="{943AA637-D9A0-49A4-B6FC-B58F86BD6A93}"/>
              </a:ext>
            </a:extLst>
          </p:cNvPr>
          <p:cNvSpPr/>
          <p:nvPr/>
        </p:nvSpPr>
        <p:spPr>
          <a:xfrm rot="5400000">
            <a:off x="6820646" y="5458366"/>
            <a:ext cx="426410" cy="675002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задержка 74">
            <a:extLst>
              <a:ext uri="{FF2B5EF4-FFF2-40B4-BE49-F238E27FC236}">
                <a16:creationId xmlns:a16="http://schemas.microsoft.com/office/drawing/2014/main" id="{943AA637-D9A0-49A4-B6FC-B58F86BD6A93}"/>
              </a:ext>
            </a:extLst>
          </p:cNvPr>
          <p:cNvSpPr/>
          <p:nvPr/>
        </p:nvSpPr>
        <p:spPr>
          <a:xfrm rot="5400000">
            <a:off x="4665274" y="5497554"/>
            <a:ext cx="426410" cy="675002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задержка 72">
            <a:extLst>
              <a:ext uri="{FF2B5EF4-FFF2-40B4-BE49-F238E27FC236}">
                <a16:creationId xmlns:a16="http://schemas.microsoft.com/office/drawing/2014/main" id="{943AA637-D9A0-49A4-B6FC-B58F86BD6A93}"/>
              </a:ext>
            </a:extLst>
          </p:cNvPr>
          <p:cNvSpPr/>
          <p:nvPr/>
        </p:nvSpPr>
        <p:spPr>
          <a:xfrm rot="5400000">
            <a:off x="1895949" y="5471429"/>
            <a:ext cx="426410" cy="675002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задержка 75">
            <a:extLst>
              <a:ext uri="{FF2B5EF4-FFF2-40B4-BE49-F238E27FC236}">
                <a16:creationId xmlns:a16="http://schemas.microsoft.com/office/drawing/2014/main" id="{943AA637-D9A0-49A4-B6FC-B58F86BD6A93}"/>
              </a:ext>
            </a:extLst>
          </p:cNvPr>
          <p:cNvSpPr/>
          <p:nvPr/>
        </p:nvSpPr>
        <p:spPr>
          <a:xfrm rot="5400000">
            <a:off x="9537720" y="5419178"/>
            <a:ext cx="426410" cy="675002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828800" y="6544491"/>
            <a:ext cx="9130937" cy="3135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Н Н О В А Ц И О Н Н О С Т Ь </a:t>
            </a:r>
          </a:p>
        </p:txBody>
      </p:sp>
    </p:spTree>
    <p:extLst>
      <p:ext uri="{BB962C8B-B14F-4D97-AF65-F5344CB8AC3E}">
        <p14:creationId xmlns:p14="http://schemas.microsoft.com/office/powerpoint/2010/main" val="41890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7577B10-A286-4F4C-93A6-40EC25113CEF}"/>
              </a:ext>
            </a:extLst>
          </p:cNvPr>
          <p:cNvSpPr/>
          <p:nvPr/>
        </p:nvSpPr>
        <p:spPr>
          <a:xfrm rot="20140610">
            <a:off x="10222883" y="934533"/>
            <a:ext cx="482600" cy="786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3B8F18E9-D3E8-42C2-A792-54E6F9069872}"/>
              </a:ext>
            </a:extLst>
          </p:cNvPr>
          <p:cNvSpPr/>
          <p:nvPr/>
        </p:nvSpPr>
        <p:spPr>
          <a:xfrm>
            <a:off x="6759486" y="942900"/>
            <a:ext cx="482600" cy="787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E6E690D5-3B51-4D48-A4F7-B28D86FBB7BE}"/>
              </a:ext>
            </a:extLst>
          </p:cNvPr>
          <p:cNvSpPr/>
          <p:nvPr/>
        </p:nvSpPr>
        <p:spPr>
          <a:xfrm>
            <a:off x="3932855" y="942900"/>
            <a:ext cx="482600" cy="7873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BFFC4C60-503F-4778-BF66-91FF9F7E3C20}"/>
              </a:ext>
            </a:extLst>
          </p:cNvPr>
          <p:cNvSpPr/>
          <p:nvPr/>
        </p:nvSpPr>
        <p:spPr>
          <a:xfrm rot="1480157">
            <a:off x="1050893" y="883430"/>
            <a:ext cx="482600" cy="795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98FF8B8-BD90-4873-B3F0-2CA3DD4A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E8DB7ADC-D624-4C0A-AB4E-4EBFD19A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26920"/>
              </p:ext>
            </p:extLst>
          </p:nvPr>
        </p:nvGraphicFramePr>
        <p:xfrm>
          <a:off x="409576" y="1674265"/>
          <a:ext cx="11630024" cy="534047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07506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83430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Полнота разработанных нормативных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Разработанность учебно-методического обеспечения ИД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Влияние ИД на качество образования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Влияние ИД на рост профессиональной компетенции педагогов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61074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Наличие нормативно-правовой базы: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Внесены изменения в ООП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Повышение уровня финансовой грамотности обучающихся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Степень вовлеченности участников ОП в инновационную деятельность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87248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Приказы и положения о работе по теме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Разработаны программы учебных курсов, внеурочной деятельности  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Развитие индивидуальных способностей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Повышение профессиональной активности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110450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«Дорожная карта» методического сопровождения по развитию ФГ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Программа развития финансовой грамотности 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Результативность участия в конкурсах, олимпиадах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Количество проведенных мероприятий на базе МАОУ гимназии № 82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113423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Инструктивные материалы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Разработанные учебные планы ( ФГ внесена в УП )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Профессиональное самоопределение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Активная диссеминация опыта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B4E532-CD32-4531-B39E-0DF3A687E1ED}"/>
              </a:ext>
            </a:extLst>
          </p:cNvPr>
          <p:cNvSpPr/>
          <p:nvPr/>
        </p:nvSpPr>
        <p:spPr>
          <a:xfrm>
            <a:off x="750888" y="172060"/>
            <a:ext cx="10947400" cy="838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Измерение и оценка качества инновации </a:t>
            </a:r>
          </a:p>
        </p:txBody>
      </p:sp>
    </p:spTree>
    <p:extLst>
      <p:ext uri="{BB962C8B-B14F-4D97-AF65-F5344CB8AC3E}">
        <p14:creationId xmlns:p14="http://schemas.microsoft.com/office/powerpoint/2010/main" val="18023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27A84-B571-40A6-9442-C07B6F60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Вставьте заголовок слайда</a:t>
            </a: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26DF8C22-25B5-4C46-B25D-F4D3FC8B4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852022"/>
              </p:ext>
            </p:extLst>
          </p:nvPr>
        </p:nvGraphicFramePr>
        <p:xfrm>
          <a:off x="609600" y="1720393"/>
          <a:ext cx="3846003" cy="2014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746">
                  <a:extLst>
                    <a:ext uri="{9D8B030D-6E8A-4147-A177-3AD203B41FA5}">
                      <a16:colId xmlns:a16="http://schemas.microsoft.com/office/drawing/2014/main" val="3526603289"/>
                    </a:ext>
                  </a:extLst>
                </a:gridCol>
                <a:gridCol w="1369599">
                  <a:extLst>
                    <a:ext uri="{9D8B030D-6E8A-4147-A177-3AD203B41FA5}">
                      <a16:colId xmlns:a16="http://schemas.microsoft.com/office/drawing/2014/main" val="885966038"/>
                    </a:ext>
                  </a:extLst>
                </a:gridCol>
                <a:gridCol w="1554658">
                  <a:extLst>
                    <a:ext uri="{9D8B030D-6E8A-4147-A177-3AD203B41FA5}">
                      <a16:colId xmlns:a16="http://schemas.microsoft.com/office/drawing/2014/main" val="3791653224"/>
                    </a:ext>
                  </a:extLst>
                </a:gridCol>
              </a:tblGrid>
              <a:tr h="770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выполнения заданий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обучающихся по данным уровням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Процент от общего количества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7939556"/>
                  </a:ext>
                </a:extLst>
              </a:tr>
              <a:tr h="380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Повышенный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2894094"/>
                  </a:ext>
                </a:extLst>
              </a:tr>
              <a:tr h="186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Базовый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77,2 %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5408471"/>
                  </a:ext>
                </a:extLst>
              </a:tr>
              <a:tr h="380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Ниже базового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1,2%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453307"/>
                  </a:ext>
                </a:extLst>
              </a:tr>
            </a:tbl>
          </a:graphicData>
        </a:graphic>
      </p:graphicFrame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508F242-36C8-428F-8639-F9712363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AF323C-1761-40C9-A08B-8B5ACF85E16F}"/>
              </a:ext>
            </a:extLst>
          </p:cNvPr>
          <p:cNvSpPr/>
          <p:nvPr/>
        </p:nvSpPr>
        <p:spPr>
          <a:xfrm>
            <a:off x="634999" y="247929"/>
            <a:ext cx="11120225" cy="135227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Влияние инновационной деятельности на качество образования </a:t>
            </a:r>
          </a:p>
          <a:p>
            <a:pPr algn="ctr"/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F013F5-97C6-4987-98AF-FC6019E6C2FF}"/>
              </a:ext>
            </a:extLst>
          </p:cNvPr>
          <p:cNvSpPr/>
          <p:nvPr/>
        </p:nvSpPr>
        <p:spPr>
          <a:xfrm>
            <a:off x="634868" y="6246360"/>
            <a:ext cx="3795599" cy="5372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Мониторинг уровня сформированности ФГ  обучающихся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840932-2CF8-4192-B405-81B7837BE8AE}"/>
              </a:ext>
            </a:extLst>
          </p:cNvPr>
          <p:cNvSpPr/>
          <p:nvPr/>
        </p:nvSpPr>
        <p:spPr>
          <a:xfrm>
            <a:off x="4594781" y="6246360"/>
            <a:ext cx="3795599" cy="5387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Удовлетворенность качеством образования в условиях ИД (родители, обучающиеся)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FBFB470-FF66-4A99-8DA1-0369F451C9A8}"/>
              </a:ext>
            </a:extLst>
          </p:cNvPr>
          <p:cNvSpPr/>
          <p:nvPr/>
        </p:nvSpPr>
        <p:spPr>
          <a:xfrm>
            <a:off x="8492634" y="6244920"/>
            <a:ext cx="3399149" cy="5387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Результативность профильного обучения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65FD2BB-AA93-4C02-9D95-E060A31B9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4195"/>
            <a:ext cx="4594781" cy="1971429"/>
          </a:xfrm>
          <a:prstGeom prst="rect">
            <a:avLst/>
          </a:prstGeom>
        </p:spPr>
      </p:pic>
      <p:sp>
        <p:nvSpPr>
          <p:cNvPr id="24" name="Стрелка: изогнутая вверх 23">
            <a:extLst>
              <a:ext uri="{FF2B5EF4-FFF2-40B4-BE49-F238E27FC236}">
                <a16:creationId xmlns:a16="http://schemas.microsoft.com/office/drawing/2014/main" id="{086268C8-363C-4FF8-81AA-9432F0DC457D}"/>
              </a:ext>
            </a:extLst>
          </p:cNvPr>
          <p:cNvSpPr/>
          <p:nvPr/>
        </p:nvSpPr>
        <p:spPr>
          <a:xfrm rot="20125845">
            <a:off x="612602" y="4187316"/>
            <a:ext cx="1686403" cy="3981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5" name="Таблица 25">
            <a:extLst>
              <a:ext uri="{FF2B5EF4-FFF2-40B4-BE49-F238E27FC236}">
                <a16:creationId xmlns:a16="http://schemas.microsoft.com/office/drawing/2014/main" id="{AAE9C195-0157-44CD-AF06-BECB3DCC1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85833"/>
              </p:ext>
            </p:extLst>
          </p:nvPr>
        </p:nvGraphicFramePr>
        <p:xfrm>
          <a:off x="4594781" y="1761732"/>
          <a:ext cx="3706958" cy="44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557">
                  <a:extLst>
                    <a:ext uri="{9D8B030D-6E8A-4147-A177-3AD203B41FA5}">
                      <a16:colId xmlns:a16="http://schemas.microsoft.com/office/drawing/2014/main" val="1801870219"/>
                    </a:ext>
                  </a:extLst>
                </a:gridCol>
                <a:gridCol w="1508289">
                  <a:extLst>
                    <a:ext uri="{9D8B030D-6E8A-4147-A177-3AD203B41FA5}">
                      <a16:colId xmlns:a16="http://schemas.microsoft.com/office/drawing/2014/main" val="4151932408"/>
                    </a:ext>
                  </a:extLst>
                </a:gridCol>
                <a:gridCol w="977112">
                  <a:extLst>
                    <a:ext uri="{9D8B030D-6E8A-4147-A177-3AD203B41FA5}">
                      <a16:colId xmlns:a16="http://schemas.microsoft.com/office/drawing/2014/main" val="4230389207"/>
                    </a:ext>
                  </a:extLst>
                </a:gridCol>
              </a:tblGrid>
              <a:tr h="613823">
                <a:tc>
                  <a:txBody>
                    <a:bodyPr/>
                    <a:lstStyle/>
                    <a:p>
                      <a:r>
                        <a:rPr lang="ru-RU" dirty="0"/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Критерии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570133"/>
                  </a:ext>
                </a:extLst>
              </a:tr>
              <a:tr h="868900">
                <a:tc>
                  <a:txBody>
                    <a:bodyPr/>
                    <a:lstStyle/>
                    <a:p>
                      <a:r>
                        <a:rPr lang="ru-RU" sz="1400" dirty="0"/>
                        <a:t>Условия ОП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Профильное обучение, элективные курсы, программы ВД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848164"/>
                  </a:ext>
                </a:extLst>
              </a:tr>
              <a:tr h="868900">
                <a:tc>
                  <a:txBody>
                    <a:bodyPr/>
                    <a:lstStyle/>
                    <a:p>
                      <a:r>
                        <a:rPr lang="ru-RU" sz="1400" dirty="0"/>
                        <a:t>Организация УП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Условия, расписание, профориентационная работа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98,3%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198053"/>
                  </a:ext>
                </a:extLst>
              </a:tr>
              <a:tr h="868900">
                <a:tc>
                  <a:txBody>
                    <a:bodyPr/>
                    <a:lstStyle/>
                    <a:p>
                      <a:r>
                        <a:rPr lang="ru-RU" sz="1400" dirty="0"/>
                        <a:t>Климат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Условия для самореализации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250030"/>
                  </a:ext>
                </a:extLst>
              </a:tr>
              <a:tr h="868900">
                <a:tc>
                  <a:txBody>
                    <a:bodyPr/>
                    <a:lstStyle/>
                    <a:p>
                      <a:r>
                        <a:rPr lang="ru-RU" sz="1400" dirty="0"/>
                        <a:t>Адаптация к условиям обучения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Использование современных технологий, ЦОР ресурсов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98,5%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51193"/>
                  </a:ext>
                </a:extLst>
              </a:tr>
            </a:tbl>
          </a:graphicData>
        </a:graphic>
      </p:graphicFrame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FDB791FC-BC6A-4E23-81A8-5FCB43EE7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53422"/>
              </p:ext>
            </p:extLst>
          </p:nvPr>
        </p:nvGraphicFramePr>
        <p:xfrm>
          <a:off x="8428160" y="1761732"/>
          <a:ext cx="3314307" cy="426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769">
                  <a:extLst>
                    <a:ext uri="{9D8B030D-6E8A-4147-A177-3AD203B41FA5}">
                      <a16:colId xmlns:a16="http://schemas.microsoft.com/office/drawing/2014/main" val="1460542377"/>
                    </a:ext>
                  </a:extLst>
                </a:gridCol>
                <a:gridCol w="1104769">
                  <a:extLst>
                    <a:ext uri="{9D8B030D-6E8A-4147-A177-3AD203B41FA5}">
                      <a16:colId xmlns:a16="http://schemas.microsoft.com/office/drawing/2014/main" val="3914230532"/>
                    </a:ext>
                  </a:extLst>
                </a:gridCol>
                <a:gridCol w="1104769">
                  <a:extLst>
                    <a:ext uri="{9D8B030D-6E8A-4147-A177-3AD203B41FA5}">
                      <a16:colId xmlns:a16="http://schemas.microsoft.com/office/drawing/2014/main" val="3538026798"/>
                    </a:ext>
                  </a:extLst>
                </a:gridCol>
              </a:tblGrid>
              <a:tr h="2258878">
                <a:tc>
                  <a:txBody>
                    <a:bodyPr/>
                    <a:lstStyle/>
                    <a:p>
                      <a:r>
                        <a:rPr lang="ru-RU" sz="1600" dirty="0"/>
                        <a:t>Количество выпускников</a:t>
                      </a:r>
                    </a:p>
                    <a:p>
                      <a:r>
                        <a:rPr lang="ru-RU" sz="1600" dirty="0"/>
                        <a:t>11-х классов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Поступление связано с профилем обучения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т.ч.  с экономическим профилем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599876"/>
                  </a:ext>
                </a:extLst>
              </a:tr>
              <a:tr h="2008638">
                <a:tc>
                  <a:txBody>
                    <a:bodyPr/>
                    <a:lstStyle/>
                    <a:p>
                      <a:r>
                        <a:rPr lang="ru-RU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75 (98,9%)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97 %(из  </a:t>
                      </a:r>
                      <a:r>
                        <a:rPr lang="ru-RU" dirty="0" err="1"/>
                        <a:t>соц.экономического</a:t>
                      </a:r>
                      <a:r>
                        <a:rPr lang="ru-RU" dirty="0"/>
                        <a:t>  класса)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567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5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 стрелкой 61"/>
          <p:cNvCxnSpPr/>
          <p:nvPr/>
        </p:nvCxnSpPr>
        <p:spPr>
          <a:xfrm rot="10800000" flipV="1">
            <a:off x="8167702" y="3357562"/>
            <a:ext cx="142876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1FD970-6DFC-4A63-BA4D-E51C5035F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39" y="255897"/>
            <a:ext cx="10331592" cy="132556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78CD70-AE68-456F-9A2D-F172E7C1C639}"/>
              </a:ext>
            </a:extLst>
          </p:cNvPr>
          <p:cNvSpPr/>
          <p:nvPr/>
        </p:nvSpPr>
        <p:spPr>
          <a:xfrm>
            <a:off x="238084" y="2000240"/>
            <a:ext cx="2571768" cy="121444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МКУ «Краснодарский научно-методический центр»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3024166" y="2000240"/>
            <a:ext cx="3214710" cy="1214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ФГБОУ ВО "Кубанский государственный университет" (кафедра экономики предприятия)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DC37128-6F00-4AB4-8AAA-4170C7C3204C}"/>
              </a:ext>
            </a:extLst>
          </p:cNvPr>
          <p:cNvSpPr/>
          <p:nvPr/>
        </p:nvSpPr>
        <p:spPr>
          <a:xfrm>
            <a:off x="6453190" y="2071678"/>
            <a:ext cx="2857520" cy="1143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Финансовый университет при правительстве Российской Федерации (Краснодарский филиал)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C5EF18-0FD0-4C82-95A6-75178A9D138F}"/>
              </a:ext>
            </a:extLst>
          </p:cNvPr>
          <p:cNvSpPr/>
          <p:nvPr/>
        </p:nvSpPr>
        <p:spPr>
          <a:xfrm>
            <a:off x="9453586" y="2071678"/>
            <a:ext cx="2571768" cy="1214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СберБанк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32D61C-A194-4BC2-A150-02064C6F20A5}"/>
              </a:ext>
            </a:extLst>
          </p:cNvPr>
          <p:cNvSpPr txBox="1"/>
          <p:nvPr/>
        </p:nvSpPr>
        <p:spPr>
          <a:xfrm>
            <a:off x="4836884" y="2139432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236BC3-A28B-4F34-918D-52E2EC71AEA0}"/>
              </a:ext>
            </a:extLst>
          </p:cNvPr>
          <p:cNvSpPr txBox="1"/>
          <p:nvPr/>
        </p:nvSpPr>
        <p:spPr>
          <a:xfrm>
            <a:off x="8659191" y="4390060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.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238084" y="4572008"/>
            <a:ext cx="2643206" cy="16430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Учреждения дополнительного образования  («Малая академия», «Центр развития одаренности КК» 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4C5EF18-0FD0-4C82-95A6-75178A9D138F}"/>
              </a:ext>
            </a:extLst>
          </p:cNvPr>
          <p:cNvSpPr/>
          <p:nvPr/>
        </p:nvSpPr>
        <p:spPr>
          <a:xfrm>
            <a:off x="9453586" y="4500570"/>
            <a:ext cx="2500330" cy="164307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ОУ города Краснодара (СОШ № 18, СОШ № 71)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38084" y="3571876"/>
            <a:ext cx="11644394" cy="785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Направления взаимодействия: сопровождение проектно-исследовательской деятельности, организация КПК, организация летних тематических смен «Умные каникулы», разработка и экспертиза программ , мониторинг  качества деятельности по профильным направлениям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38546" y="4714884"/>
            <a:ext cx="4929222" cy="12858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Использование максимально разнообразного спектра видов деятельности, </a:t>
            </a:r>
            <a:r>
              <a:rPr lang="ru-RU" dirty="0" err="1"/>
              <a:t>активно-деятельностных</a:t>
            </a:r>
            <a:r>
              <a:rPr lang="ru-RU" dirty="0"/>
              <a:t> форм и методов 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095472" y="3286124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4702959" y="339328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7489835" y="3393281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881290" y="492919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>
            <a:off x="9024958" y="507207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72A697-C00F-4FD5-BBCF-A28E0B059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1485" y="467797"/>
            <a:ext cx="1184307" cy="118430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026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12F47EB-2B3B-4A9D-AC90-FAFB9EDC77EA}"/>
              </a:ext>
            </a:extLst>
          </p:cNvPr>
          <p:cNvSpPr/>
          <p:nvPr/>
        </p:nvSpPr>
        <p:spPr>
          <a:xfrm>
            <a:off x="7467929" y="1533324"/>
            <a:ext cx="2886075" cy="3180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5. Публикации по теме проекта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5F089A0-8675-4640-BDC8-DAA4AA908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4" t="19466" r="20516" b="10896"/>
          <a:stretch/>
        </p:blipFill>
        <p:spPr>
          <a:xfrm>
            <a:off x="7525060" y="5139482"/>
            <a:ext cx="2405014" cy="15459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E7ABB-0018-41AF-A740-22B51081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B1062245-809A-4CFA-A48C-EFEB36EB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7AA2A9-7D7C-4E20-B318-FA398525EDA0}"/>
              </a:ext>
            </a:extLst>
          </p:cNvPr>
          <p:cNvSpPr/>
          <p:nvPr/>
        </p:nvSpPr>
        <p:spPr>
          <a:xfrm>
            <a:off x="750302" y="1417638"/>
            <a:ext cx="2886075" cy="3180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Вовлечение</a:t>
            </a:r>
            <a:r>
              <a:rPr lang="ru-RU" baseline="0" dirty="0"/>
              <a:t> в инновационную деятельность, создание инновационных продукто</a:t>
            </a:r>
            <a:r>
              <a:rPr lang="ru-RU" dirty="0"/>
              <a:t>в: сборник методико-технологического обеспечения развития финансовой грамотности </a:t>
            </a:r>
            <a:endParaRPr lang="ru-RU" baseline="0" dirty="0"/>
          </a:p>
          <a:p>
            <a:pPr algn="ctr"/>
            <a:r>
              <a:rPr lang="ru-RU" baseline="0" dirty="0"/>
              <a:t> 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05F6CA-D89B-4942-B938-C7BCF5A64433}"/>
              </a:ext>
            </a:extLst>
          </p:cNvPr>
          <p:cNvSpPr/>
          <p:nvPr/>
        </p:nvSpPr>
        <p:spPr>
          <a:xfrm>
            <a:off x="4103197" y="1519755"/>
            <a:ext cx="3394640" cy="51660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Обобщение и </a:t>
            </a: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опыта:</a:t>
            </a:r>
          </a:p>
          <a:p>
            <a:pPr marL="342900" indent="-342900" algn="ctr">
              <a:buAutoNum type="arabicPeriod" startAt="2"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Краевой вебинар  для  директоров и заместителей директоров  образовательных организаций  Краснодарского края (март, 2022 года).</a:t>
            </a:r>
          </a:p>
          <a:p>
            <a:pPr algn="ctr"/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/>
              <a:t>3.Практический семинар  в рамках реализации проекта «Управленческий   апгрейд» (Краснодарский край) по теме «Формирование функциональной грамотности обучающихся» (Институт развития образования Краснодарского края, 25 марта 2022 года)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4156DC-9276-403A-9521-B338071CFC7A}"/>
              </a:ext>
            </a:extLst>
          </p:cNvPr>
          <p:cNvSpPr/>
          <p:nvPr/>
        </p:nvSpPr>
        <p:spPr>
          <a:xfrm>
            <a:off x="9057100" y="3509115"/>
            <a:ext cx="3025587" cy="32607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Городской семинар для заместителей директоров  образовательных учреждений города Краснодара  «Основная образовательная программа образовательной организации. Функциональная грамотность  обучающихся»</a:t>
            </a:r>
            <a:endParaRPr lang="ru-RU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CF6E733-465D-48D6-A0BB-3AEBA6729CE5}"/>
              </a:ext>
            </a:extLst>
          </p:cNvPr>
          <p:cNvSpPr/>
          <p:nvPr/>
        </p:nvSpPr>
        <p:spPr>
          <a:xfrm>
            <a:off x="609600" y="172522"/>
            <a:ext cx="11211612" cy="134975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Результативность работы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0FFC62-A4CE-4D8F-93D4-C5BF7318D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38" t="12646" r="25773" b="3902"/>
          <a:stretch/>
        </p:blipFill>
        <p:spPr>
          <a:xfrm>
            <a:off x="174262" y="3988294"/>
            <a:ext cx="1941416" cy="2697184"/>
          </a:xfrm>
          <a:prstGeom prst="rect">
            <a:avLst/>
          </a:prstGeom>
        </p:spPr>
      </p:pic>
      <p:pic>
        <p:nvPicPr>
          <p:cNvPr id="19" name="Picture 7" descr="C:\Users\admin\Desktop\99b54709-fe79-497e-a938-c17b796ee028.jpg">
            <a:extLst>
              <a:ext uri="{FF2B5EF4-FFF2-40B4-BE49-F238E27FC236}">
                <a16:creationId xmlns:a16="http://schemas.microsoft.com/office/drawing/2014/main" id="{44DC9A95-03FB-455B-ABEC-436D5A4A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7946" y="3992018"/>
            <a:ext cx="1832197" cy="2730592"/>
          </a:xfrm>
          <a:prstGeom prst="rect">
            <a:avLst/>
          </a:prstGeom>
          <a:noFill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3224BDB-B796-4EDF-ABF1-985715E37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5939" y="1259633"/>
            <a:ext cx="1510728" cy="21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626</Words>
  <Application>Microsoft Office PowerPoint</Application>
  <PresentationFormat>Широкоэкранный</PresentationFormat>
  <Paragraphs>102</Paragraphs>
  <Slides>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Диаграмма Microsoft Graph</vt:lpstr>
      <vt:lpstr>«Комплексная модель методико-технологического обеспечения развития  финансовой грамотности обучающихся в условиях непрерывного образования»  («Школа финансовой  грамотности обучающихся»)  Авторы представляемого опыта: Скитева Алла Францевна,  директор  МАОУ гимназии № 82, Горская Людмила Геннадьевна,  заместитель директора по УМР  МАОУ  гимназии № 82,  Скитева Марина Александровна,  учитель истории и обществознания МАОУ гимназии № 82</vt:lpstr>
      <vt:lpstr>Презентация PowerPoint</vt:lpstr>
      <vt:lpstr>Вставьте заголовок слайда</vt:lpstr>
      <vt:lpstr>Презентация PowerPoint</vt:lpstr>
      <vt:lpstr>Вставьте заголовок слайда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партнера  по бизнесу</dc:title>
  <dc:creator>User Obstinate</dc:creator>
  <cp:lastModifiedBy>1 1</cp:lastModifiedBy>
  <cp:revision>32</cp:revision>
  <dcterms:created xsi:type="dcterms:W3CDTF">2021-07-26T06:07:50Z</dcterms:created>
  <dcterms:modified xsi:type="dcterms:W3CDTF">2022-08-30T18:53:35Z</dcterms:modified>
</cp:coreProperties>
</file>