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0"/>
  </p:notesMasterIdLst>
  <p:handoutMasterIdLst>
    <p:handoutMasterId r:id="rId31"/>
  </p:handoutMasterIdLst>
  <p:sldIdLst>
    <p:sldId id="298" r:id="rId3"/>
    <p:sldId id="366" r:id="rId4"/>
    <p:sldId id="393" r:id="rId5"/>
    <p:sldId id="396" r:id="rId6"/>
    <p:sldId id="392" r:id="rId7"/>
    <p:sldId id="418" r:id="rId8"/>
    <p:sldId id="395" r:id="rId9"/>
    <p:sldId id="420" r:id="rId10"/>
    <p:sldId id="422" r:id="rId11"/>
    <p:sldId id="397" r:id="rId12"/>
    <p:sldId id="423" r:id="rId13"/>
    <p:sldId id="398" r:id="rId14"/>
    <p:sldId id="404" r:id="rId15"/>
    <p:sldId id="405" r:id="rId16"/>
    <p:sldId id="406" r:id="rId17"/>
    <p:sldId id="426" r:id="rId18"/>
    <p:sldId id="407" r:id="rId19"/>
    <p:sldId id="408" r:id="rId20"/>
    <p:sldId id="410" r:id="rId21"/>
    <p:sldId id="377" r:id="rId22"/>
    <p:sldId id="376" r:id="rId23"/>
    <p:sldId id="379" r:id="rId24"/>
    <p:sldId id="411" r:id="rId25"/>
    <p:sldId id="413" r:id="rId26"/>
    <p:sldId id="388" r:id="rId27"/>
    <p:sldId id="424" r:id="rId28"/>
    <p:sldId id="425" r:id="rId2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0FFD"/>
    <a:srgbClr val="1F07D3"/>
    <a:srgbClr val="99CC00"/>
    <a:srgbClr val="CCECFF"/>
    <a:srgbClr val="9BFFFF"/>
    <a:srgbClr val="3333FF"/>
    <a:srgbClr val="00CBE6"/>
    <a:srgbClr val="088DC8"/>
    <a:srgbClr val="00CCFF"/>
    <a:srgbClr val="1AB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71" autoAdjust="0"/>
  </p:normalViewPr>
  <p:slideViewPr>
    <p:cSldViewPr>
      <p:cViewPr varScale="1">
        <p:scale>
          <a:sx n="111" d="100"/>
          <a:sy n="111" d="100"/>
        </p:scale>
        <p:origin x="1536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>
        <p:scale>
          <a:sx n="154" d="100"/>
          <a:sy n="154" d="100"/>
        </p:scale>
        <p:origin x="-2382" y="19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Количество мероприятий для обучающихся, родителей, социальных партнеров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10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2B-4451-9C7C-2AB75DFEE6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</c:v>
                </c:pt>
                <c:pt idx="1">
                  <c:v>13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2B-4451-9C7C-2AB75DFEE64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14</c:v>
                </c:pt>
                <c:pt idx="1">
                  <c:v>15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2B-4451-9C7C-2AB75DFEE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291336"/>
        <c:axId val="196291728"/>
      </c:barChart>
      <c:catAx>
        <c:axId val="196291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291728"/>
        <c:crosses val="autoZero"/>
        <c:auto val="1"/>
        <c:lblAlgn val="ctr"/>
        <c:lblOffset val="100"/>
        <c:noMultiLvlLbl val="0"/>
      </c:catAx>
      <c:valAx>
        <c:axId val="19629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291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Удовлетворенность социума уровнем воспитательных мероприятий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A6-4C98-B3BF-CCECE656E1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9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A6-4C98-B3BF-CCECE656E1B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</c:v>
                </c:pt>
                <c:pt idx="1">
                  <c:v>10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A6-4C98-B3BF-CCECE656E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292512"/>
        <c:axId val="196292904"/>
      </c:barChart>
      <c:catAx>
        <c:axId val="19629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292904"/>
        <c:crosses val="autoZero"/>
        <c:auto val="1"/>
        <c:lblAlgn val="ctr"/>
        <c:lblOffset val="100"/>
        <c:noMultiLvlLbl val="0"/>
      </c:catAx>
      <c:valAx>
        <c:axId val="196292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29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Мониторинг активности участников образовательных отношений в комплексе воспитательных мероприятий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1440</c:v>
                </c:pt>
                <c:pt idx="1">
                  <c:v>1560</c:v>
                </c:pt>
                <c:pt idx="2">
                  <c:v>1660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4D-4E24-8E56-DE967A6B72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674D-4E24-8E56-DE967A6B721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674D-4E24-8E56-DE967A6B7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569712"/>
        <c:axId val="196570104"/>
      </c:barChart>
      <c:catAx>
        <c:axId val="19656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570104"/>
        <c:crosses val="autoZero"/>
        <c:auto val="1"/>
        <c:lblAlgn val="ctr"/>
        <c:lblOffset val="100"/>
        <c:noMultiLvlLbl val="0"/>
      </c:catAx>
      <c:valAx>
        <c:axId val="196570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56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Качественная оценка деятельности проекта участниками</a:t>
            </a:r>
            <a:r>
              <a:rPr lang="ru-RU" baseline="0" dirty="0" smtClean="0"/>
              <a:t> образовательных отношений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26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2-4390-B94C-A6CE3A3578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35</c:v>
                </c:pt>
                <c:pt idx="1">
                  <c:v>36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2-4390-B94C-A6CE3A3578B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40</c:v>
                </c:pt>
                <c:pt idx="1">
                  <c:v>41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2-4390-B94C-A6CE3A357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570888"/>
        <c:axId val="196571672"/>
      </c:barChart>
      <c:catAx>
        <c:axId val="196570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571672"/>
        <c:crosses val="autoZero"/>
        <c:auto val="1"/>
        <c:lblAlgn val="ctr"/>
        <c:lblOffset val="100"/>
        <c:noMultiLvlLbl val="0"/>
      </c:catAx>
      <c:valAx>
        <c:axId val="196571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570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E90042-B35F-45EF-BAD2-5F84580CF09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3AB9CA-A7D4-40F6-B4D2-0187E15843D1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5D47F378-A8A7-4541-B69E-F31EE9EA11A8}" type="parTrans" cxnId="{9BEB29AD-0F5D-4A32-BA9F-366326388D53}">
      <dgm:prSet/>
      <dgm:spPr/>
      <dgm:t>
        <a:bodyPr/>
        <a:lstStyle/>
        <a:p>
          <a:endParaRPr lang="ru-RU"/>
        </a:p>
      </dgm:t>
    </dgm:pt>
    <dgm:pt modelId="{EFA27584-1F04-4EA2-B44E-2654FD500F4A}" type="sibTrans" cxnId="{9BEB29AD-0F5D-4A32-BA9F-366326388D53}">
      <dgm:prSet/>
      <dgm:spPr/>
      <dgm:t>
        <a:bodyPr/>
        <a:lstStyle/>
        <a:p>
          <a:endParaRPr lang="ru-RU"/>
        </a:p>
      </dgm:t>
    </dgm:pt>
    <dgm:pt modelId="{30016AF5-C54E-4A4A-825C-EF0058E87CE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Интеллектуальный модуль</a:t>
          </a:r>
          <a:endParaRPr lang="ru-RU" sz="3200" b="1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8F1059-A21D-4554-9F2D-96FA10333751}" type="parTrans" cxnId="{0B727B45-1702-42A7-B665-74E8949BBDC1}">
      <dgm:prSet/>
      <dgm:spPr/>
      <dgm:t>
        <a:bodyPr/>
        <a:lstStyle/>
        <a:p>
          <a:endParaRPr lang="ru-RU"/>
        </a:p>
      </dgm:t>
    </dgm:pt>
    <dgm:pt modelId="{157091BE-CB0C-4205-A162-E88C6F6F4EE5}" type="sibTrans" cxnId="{0B727B45-1702-42A7-B665-74E8949BBDC1}">
      <dgm:prSet/>
      <dgm:spPr/>
      <dgm:t>
        <a:bodyPr/>
        <a:lstStyle/>
        <a:p>
          <a:endParaRPr lang="ru-RU"/>
        </a:p>
      </dgm:t>
    </dgm:pt>
    <dgm:pt modelId="{8E17F6FE-8BB5-4A8C-86EA-8D186871003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A34C1D2-A727-4C38-A640-0331EDFA2EA5}" type="parTrans" cxnId="{07D227FE-9E6A-447F-A279-D87013167650}">
      <dgm:prSet/>
      <dgm:spPr/>
      <dgm:t>
        <a:bodyPr/>
        <a:lstStyle/>
        <a:p>
          <a:endParaRPr lang="ru-RU"/>
        </a:p>
      </dgm:t>
    </dgm:pt>
    <dgm:pt modelId="{F847FA0B-E612-4621-AC98-AD9A9A2A29CE}" type="sibTrans" cxnId="{07D227FE-9E6A-447F-A279-D87013167650}">
      <dgm:prSet/>
      <dgm:spPr/>
      <dgm:t>
        <a:bodyPr/>
        <a:lstStyle/>
        <a:p>
          <a:endParaRPr lang="ru-RU"/>
        </a:p>
      </dgm:t>
    </dgm:pt>
    <dgm:pt modelId="{4631BE84-D9B6-432F-BA20-CC171F3A68E5}">
      <dgm:prSet phldrT="[Текст]" custT="1"/>
      <dgm:spPr/>
      <dgm:t>
        <a:bodyPr/>
        <a:lstStyle/>
        <a:p>
          <a:pPr algn="l"/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Военно-патриотический  модуль</a:t>
          </a:r>
          <a:endParaRPr lang="ru-RU" sz="2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99B3C1-5EC9-4A74-8BC1-A604336A8BAD}" type="parTrans" cxnId="{5C97CC3F-B187-4B42-B060-A14946683EF7}">
      <dgm:prSet/>
      <dgm:spPr/>
      <dgm:t>
        <a:bodyPr/>
        <a:lstStyle/>
        <a:p>
          <a:endParaRPr lang="ru-RU"/>
        </a:p>
      </dgm:t>
    </dgm:pt>
    <dgm:pt modelId="{D2804287-0C75-4290-A5D1-D3C1FE0566C5}" type="sibTrans" cxnId="{5C97CC3F-B187-4B42-B060-A14946683EF7}">
      <dgm:prSet/>
      <dgm:spPr/>
      <dgm:t>
        <a:bodyPr/>
        <a:lstStyle/>
        <a:p>
          <a:endParaRPr lang="ru-RU"/>
        </a:p>
      </dgm:t>
    </dgm:pt>
    <dgm:pt modelId="{06E80A37-A098-4AA3-82A0-E5F487981D31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1C027C35-02D8-4729-B994-CCFD8A313B13}" type="parTrans" cxnId="{BE4AB41F-2046-43DD-A982-5ABC7976B075}">
      <dgm:prSet/>
      <dgm:spPr/>
      <dgm:t>
        <a:bodyPr/>
        <a:lstStyle/>
        <a:p>
          <a:endParaRPr lang="ru-RU"/>
        </a:p>
      </dgm:t>
    </dgm:pt>
    <dgm:pt modelId="{EBB075B1-158E-443B-B983-9902F53B3E1A}" type="sibTrans" cxnId="{BE4AB41F-2046-43DD-A982-5ABC7976B075}">
      <dgm:prSet/>
      <dgm:spPr/>
      <dgm:t>
        <a:bodyPr/>
        <a:lstStyle/>
        <a:p>
          <a:endParaRPr lang="ru-RU"/>
        </a:p>
      </dgm:t>
    </dgm:pt>
    <dgm:pt modelId="{5E5FEED8-CCEC-4B6D-9BFB-9264134A2707}">
      <dgm:prSet phldrT="[Текст]" custT="1"/>
      <dgm:spPr/>
      <dgm:t>
        <a:bodyPr/>
        <a:lstStyle/>
        <a:p>
          <a:r>
            <a:rPr lang="ru-RU" sz="2800" b="1" u="none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Художественно-эстетический модуль</a:t>
          </a:r>
          <a:endParaRPr lang="ru-RU" sz="2800" u="none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9995F4-112F-4F03-9191-D6DE7EA0DBC4}" type="parTrans" cxnId="{60051AB3-3FF1-4674-B44C-E89521029C8D}">
      <dgm:prSet/>
      <dgm:spPr/>
      <dgm:t>
        <a:bodyPr/>
        <a:lstStyle/>
        <a:p>
          <a:endParaRPr lang="ru-RU"/>
        </a:p>
      </dgm:t>
    </dgm:pt>
    <dgm:pt modelId="{749EE04D-F112-4438-84E1-C2985065DFF1}" type="sibTrans" cxnId="{60051AB3-3FF1-4674-B44C-E89521029C8D}">
      <dgm:prSet/>
      <dgm:spPr/>
      <dgm:t>
        <a:bodyPr/>
        <a:lstStyle/>
        <a:p>
          <a:endParaRPr lang="ru-RU"/>
        </a:p>
      </dgm:t>
    </dgm:pt>
    <dgm:pt modelId="{5D4B1046-E23E-49BE-8B01-94F36E79AE6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(сентябрь-ноябрь)</a:t>
          </a:r>
          <a:endParaRPr lang="ru-RU" sz="4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1FFE4B-E986-4B66-9252-C228D5FD0577}" type="parTrans" cxnId="{45B0C5B2-F87E-4EF5-85EC-56CA043A354F}">
      <dgm:prSet/>
      <dgm:spPr/>
      <dgm:t>
        <a:bodyPr/>
        <a:lstStyle/>
        <a:p>
          <a:endParaRPr lang="ru-RU"/>
        </a:p>
      </dgm:t>
    </dgm:pt>
    <dgm:pt modelId="{C3D5B766-835E-41BD-8F23-43763ACCBD57}" type="sibTrans" cxnId="{45B0C5B2-F87E-4EF5-85EC-56CA043A354F}">
      <dgm:prSet/>
      <dgm:spPr/>
      <dgm:t>
        <a:bodyPr/>
        <a:lstStyle/>
        <a:p>
          <a:endParaRPr lang="ru-RU"/>
        </a:p>
      </dgm:t>
    </dgm:pt>
    <dgm:pt modelId="{DC10ABEE-7048-4256-B5B5-89C49935948F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 декабрь-февраль)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E4F2FA-1BDA-4E15-9F98-86774BEBF93E}" type="parTrans" cxnId="{73667A12-3481-4CE5-82A5-87465546F850}">
      <dgm:prSet/>
      <dgm:spPr/>
      <dgm:t>
        <a:bodyPr/>
        <a:lstStyle/>
        <a:p>
          <a:endParaRPr lang="ru-RU"/>
        </a:p>
      </dgm:t>
    </dgm:pt>
    <dgm:pt modelId="{30383AE1-1CFC-45FE-9DD8-64C8C5AD7A41}" type="sibTrans" cxnId="{73667A12-3481-4CE5-82A5-87465546F850}">
      <dgm:prSet/>
      <dgm:spPr/>
      <dgm:t>
        <a:bodyPr/>
        <a:lstStyle/>
        <a:p>
          <a:endParaRPr lang="ru-RU"/>
        </a:p>
      </dgm:t>
    </dgm:pt>
    <dgm:pt modelId="{758A5D37-B8EC-42E2-92F8-1BA016A482AD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март- апрель) </a:t>
          </a:r>
        </a:p>
      </dgm:t>
    </dgm:pt>
    <dgm:pt modelId="{C3A47914-1033-4494-88D7-436F47746F73}" type="parTrans" cxnId="{F5AF3469-6428-46B1-B6EE-1B636E0BCD69}">
      <dgm:prSet/>
      <dgm:spPr/>
      <dgm:t>
        <a:bodyPr/>
        <a:lstStyle/>
        <a:p>
          <a:endParaRPr lang="ru-RU"/>
        </a:p>
      </dgm:t>
    </dgm:pt>
    <dgm:pt modelId="{FE07D099-5DCD-4999-84C7-6F7E217CBFD3}" type="sibTrans" cxnId="{F5AF3469-6428-46B1-B6EE-1B636E0BCD69}">
      <dgm:prSet/>
      <dgm:spPr/>
      <dgm:t>
        <a:bodyPr/>
        <a:lstStyle/>
        <a:p>
          <a:endParaRPr lang="ru-RU"/>
        </a:p>
      </dgm:t>
    </dgm:pt>
    <dgm:pt modelId="{BDC954AA-44BA-464C-A254-B01257D81EB7}" type="pres">
      <dgm:prSet presAssocID="{23E90042-B35F-45EF-BAD2-5F84580CF09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7A8F8A-CDA5-4BAE-B568-200E1BA78FC0}" type="pres">
      <dgm:prSet presAssocID="{E73AB9CA-A7D4-40F6-B4D2-0187E15843D1}" presName="composite" presStyleCnt="0"/>
      <dgm:spPr/>
    </dgm:pt>
    <dgm:pt modelId="{BBCE583A-51CB-449A-9446-A0DCAC7E0DAC}" type="pres">
      <dgm:prSet presAssocID="{E73AB9CA-A7D4-40F6-B4D2-0187E15843D1}" presName="parentText" presStyleLbl="alignNode1" presStyleIdx="0" presStyleCnt="3" custLinFactNeighborX="-6035" custLinFactNeighborY="-87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77561-D236-41C1-A3B9-25DEFF6E782E}" type="pres">
      <dgm:prSet presAssocID="{E73AB9CA-A7D4-40F6-B4D2-0187E15843D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76B71-E611-4CF6-880E-9EBF2022536E}" type="pres">
      <dgm:prSet presAssocID="{EFA27584-1F04-4EA2-B44E-2654FD500F4A}" presName="sp" presStyleCnt="0"/>
      <dgm:spPr/>
    </dgm:pt>
    <dgm:pt modelId="{95163C3C-4FDF-4D5A-B9FA-9BC2265D9DDE}" type="pres">
      <dgm:prSet presAssocID="{8E17F6FE-8BB5-4A8C-86EA-8D1868710034}" presName="composite" presStyleCnt="0"/>
      <dgm:spPr/>
    </dgm:pt>
    <dgm:pt modelId="{29F8AD4A-9F43-441F-B738-4D9D42C36738}" type="pres">
      <dgm:prSet presAssocID="{8E17F6FE-8BB5-4A8C-86EA-8D1868710034}" presName="parentText" presStyleLbl="alignNode1" presStyleIdx="1" presStyleCnt="3" custLinFactNeighborX="6035" custLinFactNeighborY="-44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B194D-03AE-4393-8851-8FB4C5813042}" type="pres">
      <dgm:prSet presAssocID="{8E17F6FE-8BB5-4A8C-86EA-8D1868710034}" presName="descendantText" presStyleLbl="alignAcc1" presStyleIdx="1" presStyleCnt="3" custScaleY="118725" custLinFactNeighborY="3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64023-B71E-4881-A4C4-FFBFC35204E2}" type="pres">
      <dgm:prSet presAssocID="{F847FA0B-E612-4621-AC98-AD9A9A2A29CE}" presName="sp" presStyleCnt="0"/>
      <dgm:spPr/>
    </dgm:pt>
    <dgm:pt modelId="{1A0C6623-C23F-441A-813F-81DF04399020}" type="pres">
      <dgm:prSet presAssocID="{06E80A37-A098-4AA3-82A0-E5F487981D31}" presName="composite" presStyleCnt="0"/>
      <dgm:spPr/>
    </dgm:pt>
    <dgm:pt modelId="{25CDE8A1-E8A3-459A-95D3-3BC05DBA5892}" type="pres">
      <dgm:prSet presAssocID="{06E80A37-A098-4AA3-82A0-E5F487981D31}" presName="parentText" presStyleLbl="alignNode1" presStyleIdx="2" presStyleCnt="3" custLinFactNeighborX="6035" custLinFactNeighborY="-127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D752E-159A-4BFF-AA0B-866115119141}" type="pres">
      <dgm:prSet presAssocID="{06E80A37-A098-4AA3-82A0-E5F487981D31}" presName="descendantText" presStyleLbl="alignAcc1" presStyleIdx="2" presStyleCnt="3" custScaleY="130025" custLinFactNeighborX="820" custLinFactNeighborY="12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50DB98-8FA9-456B-8F3A-71452E93766C}" type="presOf" srcId="{30016AF5-C54E-4A4A-825C-EF0058E87CEB}" destId="{41977561-D236-41C1-A3B9-25DEFF6E782E}" srcOrd="0" destOrd="0" presId="urn:microsoft.com/office/officeart/2005/8/layout/chevron2"/>
    <dgm:cxn modelId="{948A2B78-1073-4E12-BEED-F4F9F75C1D1B}" type="presOf" srcId="{4631BE84-D9B6-432F-BA20-CC171F3A68E5}" destId="{CDCB194D-03AE-4393-8851-8FB4C5813042}" srcOrd="0" destOrd="0" presId="urn:microsoft.com/office/officeart/2005/8/layout/chevron2"/>
    <dgm:cxn modelId="{FB290102-F496-4648-B1E8-A608FA7777C0}" type="presOf" srcId="{8E17F6FE-8BB5-4A8C-86EA-8D1868710034}" destId="{29F8AD4A-9F43-441F-B738-4D9D42C36738}" srcOrd="0" destOrd="0" presId="urn:microsoft.com/office/officeart/2005/8/layout/chevron2"/>
    <dgm:cxn modelId="{9BEB29AD-0F5D-4A32-BA9F-366326388D53}" srcId="{23E90042-B35F-45EF-BAD2-5F84580CF09E}" destId="{E73AB9CA-A7D4-40F6-B4D2-0187E15843D1}" srcOrd="0" destOrd="0" parTransId="{5D47F378-A8A7-4541-B69E-F31EE9EA11A8}" sibTransId="{EFA27584-1F04-4EA2-B44E-2654FD500F4A}"/>
    <dgm:cxn modelId="{C452557E-CBE8-4408-B046-FDB9015E646A}" type="presOf" srcId="{E73AB9CA-A7D4-40F6-B4D2-0187E15843D1}" destId="{BBCE583A-51CB-449A-9446-A0DCAC7E0DAC}" srcOrd="0" destOrd="0" presId="urn:microsoft.com/office/officeart/2005/8/layout/chevron2"/>
    <dgm:cxn modelId="{7190465E-3BC7-4D1B-A49B-2A333B4DECAB}" type="presOf" srcId="{DC10ABEE-7048-4256-B5B5-89C49935948F}" destId="{CDCB194D-03AE-4393-8851-8FB4C5813042}" srcOrd="0" destOrd="1" presId="urn:microsoft.com/office/officeart/2005/8/layout/chevron2"/>
    <dgm:cxn modelId="{07D227FE-9E6A-447F-A279-D87013167650}" srcId="{23E90042-B35F-45EF-BAD2-5F84580CF09E}" destId="{8E17F6FE-8BB5-4A8C-86EA-8D1868710034}" srcOrd="1" destOrd="0" parTransId="{FA34C1D2-A727-4C38-A640-0331EDFA2EA5}" sibTransId="{F847FA0B-E612-4621-AC98-AD9A9A2A29CE}"/>
    <dgm:cxn modelId="{0B727B45-1702-42A7-B665-74E8949BBDC1}" srcId="{E73AB9CA-A7D4-40F6-B4D2-0187E15843D1}" destId="{30016AF5-C54E-4A4A-825C-EF0058E87CEB}" srcOrd="0" destOrd="0" parTransId="{4B8F1059-A21D-4554-9F2D-96FA10333751}" sibTransId="{157091BE-CB0C-4205-A162-E88C6F6F4EE5}"/>
    <dgm:cxn modelId="{45B0C5B2-F87E-4EF5-85EC-56CA043A354F}" srcId="{E73AB9CA-A7D4-40F6-B4D2-0187E15843D1}" destId="{5D4B1046-E23E-49BE-8B01-94F36E79AE61}" srcOrd="1" destOrd="0" parTransId="{A31FFE4B-E986-4B66-9252-C228D5FD0577}" sibTransId="{C3D5B766-835E-41BD-8F23-43763ACCBD57}"/>
    <dgm:cxn modelId="{47542A7C-5130-4D6C-B99F-CDB9727E6D02}" type="presOf" srcId="{23E90042-B35F-45EF-BAD2-5F84580CF09E}" destId="{BDC954AA-44BA-464C-A254-B01257D81EB7}" srcOrd="0" destOrd="0" presId="urn:microsoft.com/office/officeart/2005/8/layout/chevron2"/>
    <dgm:cxn modelId="{60051AB3-3FF1-4674-B44C-E89521029C8D}" srcId="{06E80A37-A098-4AA3-82A0-E5F487981D31}" destId="{5E5FEED8-CCEC-4B6D-9BFB-9264134A2707}" srcOrd="0" destOrd="0" parTransId="{6D9995F4-112F-4F03-9191-D6DE7EA0DBC4}" sibTransId="{749EE04D-F112-4438-84E1-C2985065DFF1}"/>
    <dgm:cxn modelId="{A90A47E7-9E7C-4ADA-94A9-4E0630FFEA21}" type="presOf" srcId="{5D4B1046-E23E-49BE-8B01-94F36E79AE61}" destId="{41977561-D236-41C1-A3B9-25DEFF6E782E}" srcOrd="0" destOrd="1" presId="urn:microsoft.com/office/officeart/2005/8/layout/chevron2"/>
    <dgm:cxn modelId="{F5AF3469-6428-46B1-B6EE-1B636E0BCD69}" srcId="{06E80A37-A098-4AA3-82A0-E5F487981D31}" destId="{758A5D37-B8EC-42E2-92F8-1BA016A482AD}" srcOrd="1" destOrd="0" parTransId="{C3A47914-1033-4494-88D7-436F47746F73}" sibTransId="{FE07D099-5DCD-4999-84C7-6F7E217CBFD3}"/>
    <dgm:cxn modelId="{73667A12-3481-4CE5-82A5-87465546F850}" srcId="{8E17F6FE-8BB5-4A8C-86EA-8D1868710034}" destId="{DC10ABEE-7048-4256-B5B5-89C49935948F}" srcOrd="1" destOrd="0" parTransId="{8EE4F2FA-1BDA-4E15-9F98-86774BEBF93E}" sibTransId="{30383AE1-1CFC-45FE-9DD8-64C8C5AD7A41}"/>
    <dgm:cxn modelId="{49B20128-ABE5-452C-97C8-0BA565EC8A5B}" type="presOf" srcId="{06E80A37-A098-4AA3-82A0-E5F487981D31}" destId="{25CDE8A1-E8A3-459A-95D3-3BC05DBA5892}" srcOrd="0" destOrd="0" presId="urn:microsoft.com/office/officeart/2005/8/layout/chevron2"/>
    <dgm:cxn modelId="{BE4AB41F-2046-43DD-A982-5ABC7976B075}" srcId="{23E90042-B35F-45EF-BAD2-5F84580CF09E}" destId="{06E80A37-A098-4AA3-82A0-E5F487981D31}" srcOrd="2" destOrd="0" parTransId="{1C027C35-02D8-4729-B994-CCFD8A313B13}" sibTransId="{EBB075B1-158E-443B-B983-9902F53B3E1A}"/>
    <dgm:cxn modelId="{5F4AE998-28DF-46DF-976A-ED4F8EE462C8}" type="presOf" srcId="{758A5D37-B8EC-42E2-92F8-1BA016A482AD}" destId="{611D752E-159A-4BFF-AA0B-866115119141}" srcOrd="0" destOrd="1" presId="urn:microsoft.com/office/officeart/2005/8/layout/chevron2"/>
    <dgm:cxn modelId="{5C97CC3F-B187-4B42-B060-A14946683EF7}" srcId="{8E17F6FE-8BB5-4A8C-86EA-8D1868710034}" destId="{4631BE84-D9B6-432F-BA20-CC171F3A68E5}" srcOrd="0" destOrd="0" parTransId="{6199B3C1-5EC9-4A74-8BC1-A604336A8BAD}" sibTransId="{D2804287-0C75-4290-A5D1-D3C1FE0566C5}"/>
    <dgm:cxn modelId="{55F7E844-088F-48D2-A3D7-74E6BBE63BB9}" type="presOf" srcId="{5E5FEED8-CCEC-4B6D-9BFB-9264134A2707}" destId="{611D752E-159A-4BFF-AA0B-866115119141}" srcOrd="0" destOrd="0" presId="urn:microsoft.com/office/officeart/2005/8/layout/chevron2"/>
    <dgm:cxn modelId="{018A23AF-6AC2-4FCE-994B-5C48261082A8}" type="presParOf" srcId="{BDC954AA-44BA-464C-A254-B01257D81EB7}" destId="{2C7A8F8A-CDA5-4BAE-B568-200E1BA78FC0}" srcOrd="0" destOrd="0" presId="urn:microsoft.com/office/officeart/2005/8/layout/chevron2"/>
    <dgm:cxn modelId="{B8B8007C-71D8-4989-93B2-776A14DD1928}" type="presParOf" srcId="{2C7A8F8A-CDA5-4BAE-B568-200E1BA78FC0}" destId="{BBCE583A-51CB-449A-9446-A0DCAC7E0DAC}" srcOrd="0" destOrd="0" presId="urn:microsoft.com/office/officeart/2005/8/layout/chevron2"/>
    <dgm:cxn modelId="{0B93F0B8-3F68-4587-AF1B-33492E1284FC}" type="presParOf" srcId="{2C7A8F8A-CDA5-4BAE-B568-200E1BA78FC0}" destId="{41977561-D236-41C1-A3B9-25DEFF6E782E}" srcOrd="1" destOrd="0" presId="urn:microsoft.com/office/officeart/2005/8/layout/chevron2"/>
    <dgm:cxn modelId="{98D5A46E-0944-4DFD-BAE8-EF1FAD40E0AF}" type="presParOf" srcId="{BDC954AA-44BA-464C-A254-B01257D81EB7}" destId="{52E76B71-E611-4CF6-880E-9EBF2022536E}" srcOrd="1" destOrd="0" presId="urn:microsoft.com/office/officeart/2005/8/layout/chevron2"/>
    <dgm:cxn modelId="{EDC235CD-6343-44B8-A452-B02BA8651687}" type="presParOf" srcId="{BDC954AA-44BA-464C-A254-B01257D81EB7}" destId="{95163C3C-4FDF-4D5A-B9FA-9BC2265D9DDE}" srcOrd="2" destOrd="0" presId="urn:microsoft.com/office/officeart/2005/8/layout/chevron2"/>
    <dgm:cxn modelId="{4D4A3D64-AD58-4483-B0EC-6BD9A19AC351}" type="presParOf" srcId="{95163C3C-4FDF-4D5A-B9FA-9BC2265D9DDE}" destId="{29F8AD4A-9F43-441F-B738-4D9D42C36738}" srcOrd="0" destOrd="0" presId="urn:microsoft.com/office/officeart/2005/8/layout/chevron2"/>
    <dgm:cxn modelId="{5494651C-AD6F-4D66-99FC-AEA9429151E5}" type="presParOf" srcId="{95163C3C-4FDF-4D5A-B9FA-9BC2265D9DDE}" destId="{CDCB194D-03AE-4393-8851-8FB4C5813042}" srcOrd="1" destOrd="0" presId="urn:microsoft.com/office/officeart/2005/8/layout/chevron2"/>
    <dgm:cxn modelId="{C638F59F-9222-4F7F-8272-CECC87D39C9B}" type="presParOf" srcId="{BDC954AA-44BA-464C-A254-B01257D81EB7}" destId="{E8864023-B71E-4881-A4C4-FFBFC35204E2}" srcOrd="3" destOrd="0" presId="urn:microsoft.com/office/officeart/2005/8/layout/chevron2"/>
    <dgm:cxn modelId="{57018E0E-E19E-428B-BE0D-C628066A9D5E}" type="presParOf" srcId="{BDC954AA-44BA-464C-A254-B01257D81EB7}" destId="{1A0C6623-C23F-441A-813F-81DF04399020}" srcOrd="4" destOrd="0" presId="urn:microsoft.com/office/officeart/2005/8/layout/chevron2"/>
    <dgm:cxn modelId="{A812A7FE-88D1-4711-85AF-98D66D88BF0E}" type="presParOf" srcId="{1A0C6623-C23F-441A-813F-81DF04399020}" destId="{25CDE8A1-E8A3-459A-95D3-3BC05DBA5892}" srcOrd="0" destOrd="0" presId="urn:microsoft.com/office/officeart/2005/8/layout/chevron2"/>
    <dgm:cxn modelId="{545DCB61-D84E-4D68-92F5-52C2DC8154D5}" type="presParOf" srcId="{1A0C6623-C23F-441A-813F-81DF04399020}" destId="{611D752E-159A-4BFF-AA0B-86611511914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E583A-51CB-449A-9446-A0DCAC7E0DAC}">
      <dsp:nvSpPr>
        <dsp:cNvPr id="0" name=""/>
        <dsp:cNvSpPr/>
      </dsp:nvSpPr>
      <dsp:spPr>
        <a:xfrm rot="5400000">
          <a:off x="-225844" y="225844"/>
          <a:ext cx="1505627" cy="10539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1" y="526970"/>
        <a:ext cx="1053939" cy="451688"/>
      </dsp:txXfrm>
    </dsp:sp>
    <dsp:sp modelId="{41977561-D236-41C1-A3B9-25DEFF6E782E}">
      <dsp:nvSpPr>
        <dsp:cNvPr id="0" name=""/>
        <dsp:cNvSpPr/>
      </dsp:nvSpPr>
      <dsp:spPr>
        <a:xfrm rot="5400000">
          <a:off x="4152440" y="-3096356"/>
          <a:ext cx="978658" cy="71756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Интеллектуальный модуль</a:t>
          </a:r>
          <a:endParaRPr lang="ru-RU" sz="3200" b="1" kern="1200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(сентябрь-ноябрь)</a:t>
          </a:r>
          <a:endParaRPr lang="ru-RU" sz="4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053939" y="49919"/>
        <a:ext cx="7127886" cy="883110"/>
      </dsp:txXfrm>
    </dsp:sp>
    <dsp:sp modelId="{29F8AD4A-9F43-441F-B738-4D9D42C36738}">
      <dsp:nvSpPr>
        <dsp:cNvPr id="0" name=""/>
        <dsp:cNvSpPr/>
      </dsp:nvSpPr>
      <dsp:spPr>
        <a:xfrm rot="5400000">
          <a:off x="-162238" y="1575379"/>
          <a:ext cx="1505627" cy="10539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63607" y="1876505"/>
        <a:ext cx="1053939" cy="451688"/>
      </dsp:txXfrm>
    </dsp:sp>
    <dsp:sp modelId="{CDCB194D-03AE-4393-8851-8FB4C5813042}">
      <dsp:nvSpPr>
        <dsp:cNvPr id="0" name=""/>
        <dsp:cNvSpPr/>
      </dsp:nvSpPr>
      <dsp:spPr>
        <a:xfrm rot="5400000">
          <a:off x="4060813" y="-1644267"/>
          <a:ext cx="1161911" cy="71756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Военно-патриотический  модуль</a:t>
          </a:r>
          <a:endParaRPr lang="ru-RU" sz="28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 декабрь-февраль)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053939" y="1419327"/>
        <a:ext cx="7118940" cy="1048471"/>
      </dsp:txXfrm>
    </dsp:sp>
    <dsp:sp modelId="{25CDE8A1-E8A3-459A-95D3-3BC05DBA5892}">
      <dsp:nvSpPr>
        <dsp:cNvPr id="0" name=""/>
        <dsp:cNvSpPr/>
      </dsp:nvSpPr>
      <dsp:spPr>
        <a:xfrm rot="5400000">
          <a:off x="-162238" y="2918862"/>
          <a:ext cx="1505627" cy="10539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63607" y="3219988"/>
        <a:ext cx="1053939" cy="451688"/>
      </dsp:txXfrm>
    </dsp:sp>
    <dsp:sp modelId="{611D752E-159A-4BFF-AA0B-866115119141}">
      <dsp:nvSpPr>
        <dsp:cNvPr id="0" name=""/>
        <dsp:cNvSpPr/>
      </dsp:nvSpPr>
      <dsp:spPr>
        <a:xfrm rot="5400000">
          <a:off x="4005519" y="-96191"/>
          <a:ext cx="1272500" cy="71756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u="none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Художественно-эстетический модуль</a:t>
          </a:r>
          <a:endParaRPr lang="ru-RU" sz="2800" u="none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март- апрель) </a:t>
          </a:r>
        </a:p>
      </dsp:txBody>
      <dsp:txXfrm rot="-5400000">
        <a:off x="1053939" y="2917507"/>
        <a:ext cx="7113542" cy="1148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AA2A2-6065-42D1-881F-9B9E0907BE2E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5E5C5-D0A6-4FDC-B562-65B4455ED4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021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6B32F-4309-467B-8373-EB2C1A4C6AE7}" type="datetimeFigureOut">
              <a:rPr lang="ru-RU" smtClean="0"/>
              <a:pPr/>
              <a:t>13.01.2022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CFD71-706F-4EBA-A9D9-8CF8B030CF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04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CFD71-706F-4EBA-A9D9-8CF8B030CFD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410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EE419-FBDE-4231-8C41-77AA1D0E00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628D-B53A-46BC-8A4C-30E2CED45C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5689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77C30-83CF-498C-83A9-21D29F8B54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2FFEC-4B5E-4E78-AE4D-CBC9E77A87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2253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EDC49-280F-4286-9E00-74E5CBFD15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1F63D-979C-479E-8D7F-C64129E34D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4497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250-327A-43D1-B11B-F827117B9A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7DBB3-2771-43E0-BEB0-1CC82E038D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7973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74CC3-5DAD-410B-8173-F00AC696DF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0124F-5E5D-4121-B18D-F3599EA1FD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0871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FBF4E-1C6C-4D62-A33F-1D2CC76D18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D5A6E-A38D-4C63-8634-1808345CD4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4358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4BDCD-A514-4A43-8B57-F12272BEEA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41552-3C09-41A2-8ABC-3255091709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3439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D9E49-20BD-4E7B-8AFE-9B64AAE173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A41A4-9FD8-4732-BD68-16151A7559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048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EAA02-036B-4529-B964-42167BA453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DE769-E86A-4CE4-94C0-9147C6644B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9964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0086A-3084-46EB-8FA2-8DF83B166B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CB87C-6667-423E-874B-FEFB6EAA09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4906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64800-6970-480E-BD67-4550A62055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DB06B-DF0B-4179-8D99-ABB479141E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611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B10B4B-1EBC-43FC-8D17-6159E910D4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504356-BE3D-4F44-871F-7880045D436B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0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xxg_U1LDAvQ6Yg25pBXs7Q/feature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s76.sochi-schools.ru/wp-content/uploads/2019/04/Gimnaziya-76-proekt.docx" TargetMode="External"/><Relationship Id="rId2" Type="http://schemas.openxmlformats.org/officeDocument/2006/relationships/hyperlink" Target="http://gs76.sochi-schools.ru/uchebnyj-protsess/vospitatelnaya-rabota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71472" y="3357562"/>
            <a:ext cx="7886728" cy="2357454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  <a:t>«Событийно-модульный подход </a:t>
            </a:r>
            <a:r>
              <a:rPr lang="ru-RU" b="1" i="1" dirty="0" smtClean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  <a:t>в организации </a:t>
            </a:r>
            <a:r>
              <a:rPr lang="ru-RU" b="1" i="1" dirty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  <a:t>воспитательной деятельности </a:t>
            </a:r>
            <a:r>
              <a:rPr lang="ru-RU" b="1" i="1" dirty="0" smtClean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  <a:t>гимназии»</a:t>
            </a:r>
            <a:endParaRPr lang="ru-RU" b="1" i="1" dirty="0">
              <a:solidFill>
                <a:srgbClr val="1F07D3"/>
              </a:solidFill>
              <a:latin typeface="a_Algerius" pitchFamily="82" charset="-52"/>
              <a:ea typeface="+mn-ea"/>
              <a:cs typeface="+mn-cs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0034" y="285728"/>
            <a:ext cx="7286676" cy="7858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1F07D3"/>
                </a:solidFill>
                <a:latin typeface="Times New Roman" pitchFamily="18" charset="0"/>
                <a:cs typeface="Times New Roman" pitchFamily="18" charset="0"/>
              </a:rPr>
              <a:t>Инновационный поиск</a:t>
            </a:r>
            <a:endParaRPr lang="ru-RU" sz="2800" b="1" dirty="0">
              <a:solidFill>
                <a:srgbClr val="1F07D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34" y="0"/>
            <a:ext cx="1500166" cy="128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14348" y="500042"/>
            <a:ext cx="69294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1F07D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1F07D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1F07D3"/>
                </a:solidFill>
                <a:latin typeface="Times New Roman" pitchFamily="18" charset="0"/>
                <a:cs typeface="Times New Roman" pitchFamily="18" charset="0"/>
              </a:rPr>
              <a:t>Отчет</a:t>
            </a:r>
            <a:r>
              <a:rPr lang="ru-RU" sz="2400" dirty="0" smtClean="0">
                <a:solidFill>
                  <a:srgbClr val="1F07D3"/>
                </a:solidFill>
                <a:latin typeface="Times New Roman" pitchFamily="18" charset="0"/>
                <a:cs typeface="Times New Roman" pitchFamily="18" charset="0"/>
              </a:rPr>
              <a:t> о реализации </a:t>
            </a:r>
          </a:p>
          <a:p>
            <a:pPr algn="ctr"/>
            <a:r>
              <a:rPr lang="ru-RU" sz="2400" dirty="0" smtClean="0">
                <a:solidFill>
                  <a:srgbClr val="1F07D3"/>
                </a:solidFill>
                <a:latin typeface="Times New Roman" pitchFamily="18" charset="0"/>
                <a:cs typeface="Times New Roman" pitchFamily="18" charset="0"/>
              </a:rPr>
              <a:t>проекта краевой инновационной площадки</a:t>
            </a:r>
          </a:p>
          <a:p>
            <a:pPr algn="ctr"/>
            <a:r>
              <a:rPr lang="ru-RU" sz="2400" smtClean="0">
                <a:solidFill>
                  <a:srgbClr val="1F07D3"/>
                </a:solidFill>
                <a:latin typeface="Times New Roman" pitchFamily="18" charset="0"/>
                <a:cs typeface="Times New Roman" pitchFamily="18" charset="0"/>
              </a:rPr>
              <a:t> за 2021 год</a:t>
            </a:r>
            <a:endParaRPr lang="ru-RU" sz="2400" dirty="0" smtClean="0">
              <a:solidFill>
                <a:srgbClr val="1F07D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1F07D3"/>
                </a:solidFill>
                <a:latin typeface="Times New Roman" pitchFamily="18" charset="0"/>
                <a:cs typeface="Times New Roman" pitchFamily="18" charset="0"/>
              </a:rPr>
              <a:t>МОБУ гимназии №76 г. Сочи </a:t>
            </a:r>
          </a:p>
          <a:p>
            <a:pPr algn="ctr"/>
            <a:r>
              <a:rPr lang="ru-RU" sz="2400" dirty="0" smtClean="0">
                <a:solidFill>
                  <a:srgbClr val="1F07D3"/>
                </a:solidFill>
                <a:latin typeface="Times New Roman" pitchFamily="18" charset="0"/>
                <a:cs typeface="Times New Roman" pitchFamily="18" charset="0"/>
              </a:rPr>
              <a:t>имени </a:t>
            </a:r>
            <a:r>
              <a:rPr lang="ru-RU" sz="2400" dirty="0" err="1" smtClean="0">
                <a:solidFill>
                  <a:srgbClr val="1F07D3"/>
                </a:solidFill>
                <a:latin typeface="Times New Roman" pitchFamily="18" charset="0"/>
                <a:cs typeface="Times New Roman" pitchFamily="18" charset="0"/>
              </a:rPr>
              <a:t>Кононцевой</a:t>
            </a:r>
            <a:r>
              <a:rPr lang="ru-RU" sz="2400" dirty="0" smtClean="0">
                <a:solidFill>
                  <a:srgbClr val="1F07D3"/>
                </a:solidFill>
                <a:latin typeface="Times New Roman" pitchFamily="18" charset="0"/>
                <a:cs typeface="Times New Roman" pitchFamily="18" charset="0"/>
              </a:rPr>
              <a:t> Г.В. </a:t>
            </a:r>
          </a:p>
          <a:p>
            <a:pPr algn="ctr"/>
            <a:r>
              <a:rPr lang="ru-RU" sz="2400" dirty="0" smtClean="0">
                <a:solidFill>
                  <a:srgbClr val="1F07D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1F07D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900" b="1" i="1" dirty="0" smtClean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  <a:t>Измерение </a:t>
            </a:r>
            <a:r>
              <a:rPr lang="ru-RU" sz="4900" b="1" i="1" dirty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  <a:t>и оценка качества </a:t>
            </a:r>
            <a:r>
              <a:rPr lang="ru-RU" sz="4900" b="1" i="1" dirty="0" smtClean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  <a:t>инновации</a:t>
            </a:r>
            <a:endParaRPr lang="ru-RU" sz="4900" b="1" i="1" dirty="0">
              <a:solidFill>
                <a:srgbClr val="1F07D3"/>
              </a:solidFill>
              <a:latin typeface="a_Algerius" pitchFamily="82" charset="-52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включенности учащихся в различные формы воспитательной деятельности. </a:t>
            </a:r>
          </a:p>
          <a:p>
            <a:pPr>
              <a:lnSpc>
                <a:spcPct val="15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  социальной, психолого-педагогической и нравственной атмосферы в образовательном учреждении (уклад школьной жизни).</a:t>
            </a:r>
          </a:p>
          <a:p>
            <a:pPr>
              <a:lnSpc>
                <a:spcPct val="15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  детско-родительских отношений и степени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включённости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родителей (законных представителей) в  воспитательный процесс.</a:t>
            </a:r>
          </a:p>
          <a:p>
            <a:pPr>
              <a:lnSpc>
                <a:spcPct val="15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развития социального партнерства школы.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357166"/>
            <a:ext cx="7143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Модель событийно-модульного подхода</a:t>
            </a:r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571868" y="2571744"/>
            <a:ext cx="1643074" cy="21431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Ключевая тема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571612"/>
            <a:ext cx="150019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технологии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000100" y="2428868"/>
            <a:ext cx="45719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714620"/>
            <a:ext cx="157163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деятельность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000100" y="3500438"/>
            <a:ext cx="45719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929066"/>
            <a:ext cx="150019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</a:t>
            </a:r>
          </a:p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1000100" y="4857760"/>
            <a:ext cx="45719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5214950"/>
            <a:ext cx="150019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результаты</a:t>
            </a:r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15206" y="1500174"/>
            <a:ext cx="150019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Целепо-логание</a:t>
            </a: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1000100" y="2500306"/>
            <a:ext cx="45719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215206" y="2643182"/>
            <a:ext cx="157163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Организа-ционный</a:t>
            </a:r>
            <a:r>
              <a:rPr lang="ru-RU" dirty="0" smtClean="0"/>
              <a:t> блок</a:t>
            </a: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1000100" y="3571876"/>
            <a:ext cx="45719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1000100" y="4929198"/>
            <a:ext cx="45719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286644" y="5072074"/>
            <a:ext cx="150019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Контрольно-рефлек-сивный</a:t>
            </a:r>
            <a:r>
              <a:rPr lang="ru-RU" dirty="0" smtClean="0"/>
              <a:t> блок</a:t>
            </a:r>
          </a:p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286644" y="3786190"/>
            <a:ext cx="150019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Содержа-тельный</a:t>
            </a:r>
            <a:r>
              <a:rPr lang="ru-RU" dirty="0" smtClean="0"/>
              <a:t> блок</a:t>
            </a:r>
          </a:p>
          <a:p>
            <a:pPr algn="ctr"/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8001024" y="2357430"/>
            <a:ext cx="71438" cy="4783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8001024" y="3429000"/>
            <a:ext cx="127442" cy="549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8072462" y="4572008"/>
            <a:ext cx="56004" cy="549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28860" y="1928802"/>
            <a:ext cx="435771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Анализ и планирование</a:t>
            </a: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214546" y="4714884"/>
            <a:ext cx="464347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РЕАЛИЗАЦИЯ</a:t>
            </a: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86116" y="5786454"/>
            <a:ext cx="22002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контроль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rgbClr val="310F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gerius" pitchFamily="82" charset="-52"/>
                <a:ea typeface="+mn-ea"/>
                <a:cs typeface="+mn-cs"/>
              </a:rPr>
              <a:t>Содержание</a:t>
            </a:r>
            <a:r>
              <a:rPr lang="ru-RU" sz="1800" b="1" dirty="0" smtClean="0">
                <a:solidFill>
                  <a:srgbClr val="310F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i="1" dirty="0">
                <a:solidFill>
                  <a:srgbClr val="310F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gerius" pitchFamily="82" charset="-52"/>
                <a:ea typeface="+mn-ea"/>
                <a:cs typeface="+mn-cs"/>
              </a:rPr>
              <a:t>инновационной деятельности за отчетный </a:t>
            </a:r>
            <a:r>
              <a:rPr lang="ru-RU" sz="4900" b="1" i="1" dirty="0" smtClean="0">
                <a:solidFill>
                  <a:srgbClr val="310F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gerius" pitchFamily="82" charset="-52"/>
                <a:ea typeface="+mn-ea"/>
                <a:cs typeface="+mn-cs"/>
              </a:rPr>
              <a:t>период</a:t>
            </a:r>
            <a:r>
              <a:rPr lang="ru-RU" sz="2600" b="1" dirty="0" smtClean="0">
                <a:solidFill>
                  <a:srgbClr val="310F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 smtClean="0">
                <a:solidFill>
                  <a:srgbClr val="310F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rgbClr val="310F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(январь 2021- декабрь 2021 год</a:t>
            </a:r>
            <a:r>
              <a:rPr lang="ru-RU" sz="2600" b="1" dirty="0">
                <a:solidFill>
                  <a:srgbClr val="310F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rgbClr val="310FFD"/>
              </a:solidFill>
            </a:endParaRPr>
          </a:p>
        </p:txBody>
      </p:sp>
      <p:graphicFrame>
        <p:nvGraphicFramePr>
          <p:cNvPr id="5" name="Содержимое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204864"/>
          <a:ext cx="8229600" cy="439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6960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87984"/>
            <a:ext cx="7546032" cy="879390"/>
          </a:xfrm>
        </p:spPr>
        <p:txBody>
          <a:bodyPr>
            <a:normAutofit/>
          </a:bodyPr>
          <a:lstStyle/>
          <a:p>
            <a:r>
              <a:rPr lang="ru-RU" sz="4900" b="1" i="1" dirty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  <a:t>Интеллектуальный модуль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327"/>
            <a:ext cx="1475656" cy="1217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67766"/>
            <a:ext cx="4128459" cy="3096344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758578"/>
            <a:ext cx="4211960" cy="3158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975078"/>
            <a:ext cx="3607078" cy="26996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50" y="4283713"/>
            <a:ext cx="3432382" cy="257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6756" y="-10600"/>
            <a:ext cx="6812326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900" b="1" i="1" dirty="0">
                <a:solidFill>
                  <a:srgbClr val="1F07D3"/>
                </a:solidFill>
                <a:latin typeface="a_Algerius" pitchFamily="82" charset="-52"/>
              </a:rPr>
              <a:t>Военно-патриотический модуль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785056"/>
            <a:ext cx="5415254" cy="2629768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697" y="3861048"/>
            <a:ext cx="4265346" cy="2703388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9557" y="800531"/>
            <a:ext cx="3407838" cy="16156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228" y="2220506"/>
            <a:ext cx="3877392" cy="21825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1706" y="4400397"/>
            <a:ext cx="3851920" cy="216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3028" y="0"/>
            <a:ext cx="7818166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900" b="1" i="1" dirty="0">
                <a:solidFill>
                  <a:srgbClr val="1F07D3"/>
                </a:solidFill>
                <a:latin typeface="a_Algerius" pitchFamily="82" charset="-52"/>
              </a:rPr>
              <a:t>Художественно-эстетический модуль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4944" y="871716"/>
            <a:ext cx="4002269" cy="2343211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689" y="3661006"/>
            <a:ext cx="4400777" cy="293331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26" y="1104348"/>
            <a:ext cx="4060379" cy="549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67" y="274638"/>
            <a:ext cx="6035563" cy="38591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257" y="3368848"/>
            <a:ext cx="4379979" cy="3284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63" y="576064"/>
            <a:ext cx="3249425" cy="2437069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961081"/>
            <a:ext cx="3748258" cy="2811194"/>
          </a:xfrm>
        </p:spPr>
      </p:pic>
    </p:spTree>
    <p:extLst>
      <p:ext uri="{BB962C8B-B14F-4D97-AF65-F5344CB8AC3E}">
        <p14:creationId xmlns:p14="http://schemas.microsoft.com/office/powerpoint/2010/main" val="2434282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1357298"/>
            <a:ext cx="8786842" cy="52149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5400" b="1" i="1" dirty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  <a:t>Результативность краткое описание изданных инновационных продуктов 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 школы разработаны, представлены на семинарах и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вебинарах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методические и дидактические материалы по теме проекта, которые опубликованы  и выставлены на сайте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гимназии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деятельности: </a:t>
            </a:r>
          </a:p>
          <a:p>
            <a:r>
              <a:rPr lang="ru-RU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Тозлян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К.Р. «Занимательная биология»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Мозговая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«Занимательный английский»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Арутюнян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Т.Б. «Занимательная математика»</a:t>
            </a:r>
          </a:p>
          <a:p>
            <a:r>
              <a:rPr lang="ru-RU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Белорусова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Т.В. «Юный сочинец»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Долматова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И.А., Миркович Е.В. «Дружный класс и РДШ»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Шалимова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О.В. «Волшебные ключики к знаниям»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Шуруба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И.Г. «Мы –россияне» и «Тропинки к здоровью»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группой педагогов, ответственных за реализацию проекта, осуществляется оперативное освещение результативности деятельности КИП на канале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outube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https://www.youtube.com/channel/UCxxg_U1LDAvQ6Yg25pBXs7Q/featured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70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142984"/>
            <a:ext cx="8929718" cy="5143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900" b="1" i="1" dirty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  <a:t>Публикации по теме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8136904" cy="485740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Методические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разработки, напечатанные Всероссийское сетевое издание «Фонд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Образовательной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и Научной Деятельности 21 века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», 18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шт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659825"/>
            <a:ext cx="4264233" cy="3198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6996" y="3680275"/>
            <a:ext cx="2682915" cy="30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58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85720" y="1571612"/>
            <a:ext cx="8358246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72819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4800" b="1" i="1" dirty="0">
                <a:solidFill>
                  <a:srgbClr val="1F07D3"/>
                </a:solidFill>
                <a:latin typeface="a_Algerius" pitchFamily="82" charset="-52"/>
              </a:rPr>
              <a:t>Апробация и диссеминация результатов деятельности </a:t>
            </a:r>
            <a:r>
              <a:rPr lang="ru-RU" sz="4800" b="1" i="1" dirty="0" smtClean="0">
                <a:solidFill>
                  <a:srgbClr val="1F07D3"/>
                </a:solidFill>
                <a:latin typeface="a_Algerius" pitchFamily="82" charset="-52"/>
              </a:rPr>
              <a:t>КИП</a:t>
            </a:r>
            <a:r>
              <a:rPr lang="ru-RU" sz="4800" b="1" i="1" dirty="0">
                <a:solidFill>
                  <a:srgbClr val="1F07D3"/>
                </a:solidFill>
                <a:latin typeface="a_Algerius" pitchFamily="82" charset="-52"/>
              </a:rPr>
              <a:t/>
            </a:r>
            <a:br>
              <a:rPr lang="ru-RU" sz="4800" b="1" i="1" dirty="0">
                <a:solidFill>
                  <a:srgbClr val="1F07D3"/>
                </a:solidFill>
                <a:latin typeface="a_Algerius" pitchFamily="82" charset="-52"/>
              </a:rPr>
            </a:br>
            <a:endParaRPr lang="ru-RU" sz="4800" b="1" i="1" dirty="0">
              <a:solidFill>
                <a:srgbClr val="1F07D3"/>
              </a:solidFill>
              <a:latin typeface="a_Algerius" pitchFamily="8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334" y="1484784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мае 2021 года проведен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для председателей МО классных руководителей Лазаревского района г. Сочи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теме: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«Методическое обеспечение организации и проведения событийных модулей модели в рамках проекта КИП»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05"/>
          <a:stretch/>
        </p:blipFill>
        <p:spPr bwMode="auto">
          <a:xfrm>
            <a:off x="323528" y="3861048"/>
            <a:ext cx="3960440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672" y="3747765"/>
            <a:ext cx="4580328" cy="286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135283"/>
              </p:ext>
            </p:extLst>
          </p:nvPr>
        </p:nvGraphicFramePr>
        <p:xfrm>
          <a:off x="-36512" y="-27875"/>
          <a:ext cx="9217024" cy="6885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3256">
                  <a:extLst>
                    <a:ext uri="{9D8B030D-6E8A-4147-A177-3AD203B41FA5}">
                      <a16:colId xmlns:a16="http://schemas.microsoft.com/office/drawing/2014/main" val="1135766459"/>
                    </a:ext>
                  </a:extLst>
                </a:gridCol>
                <a:gridCol w="5983768">
                  <a:extLst>
                    <a:ext uri="{9D8B030D-6E8A-4147-A177-3AD203B41FA5}">
                      <a16:colId xmlns:a16="http://schemas.microsoft.com/office/drawing/2014/main" val="1194207325"/>
                    </a:ext>
                  </a:extLst>
                </a:gridCol>
              </a:tblGrid>
              <a:tr h="12481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Юридическое название учреждения (организации)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6" marR="45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общеобразовательное бюджетное учреждение гимназия № 76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г.Сочи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имени 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Кононцевой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6" marR="45786" marT="0" marB="0"/>
                </a:tc>
                <a:extLst>
                  <a:ext uri="{0D108BD9-81ED-4DB2-BD59-A6C34878D82A}">
                    <a16:rowId xmlns:a16="http://schemas.microsoft.com/office/drawing/2014/main" val="2112593824"/>
                  </a:ext>
                </a:extLst>
              </a:tr>
              <a:tr h="8321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Учредитель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6" marR="45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по образованию и науке администрации города Сочи.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6" marR="45786" marT="0" marB="0"/>
                </a:tc>
                <a:extLst>
                  <a:ext uri="{0D108BD9-81ED-4DB2-BD59-A6C34878D82A}">
                    <a16:rowId xmlns:a16="http://schemas.microsoft.com/office/drawing/2014/main" val="2388245752"/>
                  </a:ext>
                </a:extLst>
              </a:tr>
              <a:tr h="9106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Юридический адрес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6" marR="45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354207, Краснодарский край, Сочи г,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Лазаревский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поселок Дагомыс, улица Гайдара, дом 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6" marR="45786" marT="0" marB="0"/>
                </a:tc>
                <a:extLst>
                  <a:ext uri="{0D108BD9-81ED-4DB2-BD59-A6C34878D82A}">
                    <a16:rowId xmlns:a16="http://schemas.microsoft.com/office/drawing/2014/main" val="1343125099"/>
                  </a:ext>
                </a:extLst>
              </a:tr>
              <a:tr h="4160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руководителя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6" marR="45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Валько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Светлана Леонидовна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6" marR="45786" marT="0" marB="0"/>
                </a:tc>
                <a:extLst>
                  <a:ext uri="{0D108BD9-81ED-4DB2-BD59-A6C34878D82A}">
                    <a16:rowId xmlns:a16="http://schemas.microsoft.com/office/drawing/2014/main" val="2545267128"/>
                  </a:ext>
                </a:extLst>
              </a:tr>
              <a:tr h="6071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Телефон, факс,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e-mail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6" marR="45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8862522991,8862522992,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gymnasium76@edu.sochi.ru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6" marR="45786" marT="0" marB="0"/>
                </a:tc>
                <a:extLst>
                  <a:ext uri="{0D108BD9-81ED-4DB2-BD59-A6C34878D82A}">
                    <a16:rowId xmlns:a16="http://schemas.microsoft.com/office/drawing/2014/main" val="4000447586"/>
                  </a:ext>
                </a:extLst>
              </a:tr>
              <a:tr h="4160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Cyrl-A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 учреждения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6" marR="45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Cyrl-A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http://gs76.sochi-schools.ru/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6" marR="45786" marT="0" marB="0"/>
                </a:tc>
                <a:extLst>
                  <a:ext uri="{0D108BD9-81ED-4DB2-BD59-A6C34878D82A}">
                    <a16:rowId xmlns:a16="http://schemas.microsoft.com/office/drawing/2014/main" val="3192173311"/>
                  </a:ext>
                </a:extLst>
              </a:tr>
              <a:tr h="12075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Cyrl-A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на раздел на сайте, посвященный проекту.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6" marR="45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Cyrl-AZ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http://gs76.sochi-schools.ru/uchebnyj-protsess/vospitatelnaya-rabota/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z-Cyrl-AZ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http://gs76.sochi-schools.ru/wp-content/uploads/2019/04/Gimnaziya-76-proekt.docx</a:t>
                      </a:r>
                      <a:r>
                        <a:rPr lang="az-Cyrl-AZ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Cyrl-A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6" marR="45786" marT="0" marB="0"/>
                </a:tc>
                <a:extLst>
                  <a:ext uri="{0D108BD9-81ED-4DB2-BD59-A6C34878D82A}">
                    <a16:rowId xmlns:a16="http://schemas.microsoft.com/office/drawing/2014/main" val="1571466237"/>
                  </a:ext>
                </a:extLst>
              </a:tr>
              <a:tr h="12481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z-Cyrl-AZ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Официальные статусы организации в сфере образования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6" marR="45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инновационная площадка, 2018 год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Краевая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инновационная площадка,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86" marR="45786" marT="0" marB="0"/>
                </a:tc>
                <a:extLst>
                  <a:ext uri="{0D108BD9-81ED-4DB2-BD59-A6C34878D82A}">
                    <a16:rowId xmlns:a16="http://schemas.microsoft.com/office/drawing/2014/main" val="1739990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230978"/>
            <a:ext cx="4296478" cy="32223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39484"/>
            <a:ext cx="5364945" cy="30177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239484"/>
            <a:ext cx="4104456" cy="27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25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1F07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gerius" pitchFamily="82" charset="-52"/>
                <a:ea typeface="+mn-ea"/>
                <a:cs typeface="+mn-cs"/>
              </a:rPr>
              <a:t>Портфолио </a:t>
            </a:r>
            <a:r>
              <a:rPr lang="ru-RU" sz="6000" b="1" i="1" dirty="0">
                <a:solidFill>
                  <a:srgbClr val="1F07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gerius" pitchFamily="82" charset="-52"/>
                <a:ea typeface="+mn-ea"/>
                <a:cs typeface="+mn-cs"/>
              </a:rPr>
              <a:t>классов </a:t>
            </a:r>
            <a:endParaRPr lang="ru-RU" sz="72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326"/>
            <a:ext cx="1763688" cy="156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717032"/>
            <a:ext cx="5050904" cy="284113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600200"/>
            <a:ext cx="5580112" cy="29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07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94" y="0"/>
            <a:ext cx="9241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74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71472" y="3140968"/>
            <a:ext cx="8286808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Сентябрь 2021, выступление на семинаре ФГБОУ ВО «Сочинский государственный университет» в рамках недели педагогических инноваций по теме: «Сущность воспитания, современные тенденции»,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Бильдиева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Г.П.,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Закусилова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С.В.. Шуруба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И.Г.,Петренко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С.А.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71670" y="1268760"/>
            <a:ext cx="671517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Ноябрь 2021 года проведено открытое мероприятие интеллектуального модуля «народное искусство и культурное наследие» среди 5-6 классов, 7-8 классов и 9-11 классы на платформе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ZOOM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приглашением участников сетевого взаимодействия (материалы на сайте)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654032"/>
          </a:xfrm>
        </p:spPr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rgbClr val="1F07D3"/>
                </a:solidFill>
                <a:latin typeface="a_Algerius" pitchFamily="82" charset="-52"/>
              </a:rPr>
              <a:t>Апробация и диссеминация </a:t>
            </a:r>
            <a:r>
              <a:rPr lang="ru-RU" sz="4800" b="1" i="1" dirty="0" smtClean="0">
                <a:solidFill>
                  <a:srgbClr val="1F07D3"/>
                </a:solidFill>
                <a:latin typeface="a_Algerius" pitchFamily="82" charset="-52"/>
              </a:rPr>
              <a:t>результатов деятельности КИП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71670" y="5229200"/>
            <a:ext cx="6858048" cy="1414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Март 2021, выступление на семинаре ВГУЮ ( РПА Минюст России ) Сочинский филиал «Патриотическое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оспитание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рамках военно-патриотического модуля»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Семеницкая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008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285984" y="3643314"/>
            <a:ext cx="6429420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2021года открытое заседание кафедры классных руководителей с приглашением сетевых партнеров по теме: «Обсуждение реализации проекта «Идущие вместе» в рамках событийно-модульной модели»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1428736"/>
            <a:ext cx="8072494" cy="2071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октябре 2021 года команда МОБУ гимназии   презентовала опыт работы на практическом семинаре  по теме «Событийно-модульный подход к организации воспитательной деятельности в современной школе» для заместителей директоров по ВР и классных руководителей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300" b="1" i="1" dirty="0">
                <a:solidFill>
                  <a:srgbClr val="1F07D3"/>
                </a:solidFill>
                <a:latin typeface="a_Algerius" pitchFamily="82" charset="-52"/>
              </a:rPr>
              <a:t>Апробация и диссеминация результатов деятельности КИП</a:t>
            </a:r>
            <a:br>
              <a:rPr lang="ru-RU" sz="4300" b="1" i="1" dirty="0">
                <a:solidFill>
                  <a:srgbClr val="1F07D3"/>
                </a:solidFill>
                <a:latin typeface="a_Algerius" pitchFamily="82" charset="-52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309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71472" y="4214818"/>
            <a:ext cx="8001056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7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отчётный период значительно расширилось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и с образовательными организациями г. Сочи. После проведения ряда районных и городских мероприятий заинтересованность в проекте проявили МОБУ СОШ № 81, МОБУ СОШ № 89, МОБУ СОШ № 78,  МОБУ гимназия № 1, МОБУ лицей 95, лицей № 53, лицей № 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1357298"/>
            <a:ext cx="7786742" cy="2714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ru-RU" sz="4900" b="1" i="1" dirty="0" smtClean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  <a:t>Организация </a:t>
            </a:r>
            <a:r>
              <a:rPr lang="ru-RU" sz="4900" b="1" i="1" dirty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  <a:t>сетевого взаимодействия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1428736"/>
            <a:ext cx="6286544" cy="257176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ru-RU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 о взаимном сотрудничестве и сетевом взаимодействии подписаны с учреждениями дополнительного образования:</a:t>
            </a:r>
          </a:p>
          <a:p>
            <a:pPr>
              <a:lnSpc>
                <a:spcPct val="170000"/>
              </a:lnSpc>
            </a:pPr>
            <a:r>
              <a:rPr lang="ru-RU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МОБУ ДО Центр детского творчества «Дагомыс» г. Сочи;</a:t>
            </a:r>
          </a:p>
          <a:p>
            <a:pPr>
              <a:lnSpc>
                <a:spcPct val="170000"/>
              </a:lnSpc>
            </a:pPr>
            <a:r>
              <a:rPr lang="ru-RU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</a:t>
            </a:r>
            <a:r>
              <a:rPr lang="ru-RU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«Детско-юношеская спортивная школа </a:t>
            </a:r>
            <a:r>
              <a:rPr lang="ru-RU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8</a:t>
            </a:r>
            <a:r>
              <a:rPr lang="ru-RU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г. Сочи;</a:t>
            </a:r>
          </a:p>
          <a:p>
            <a:pPr>
              <a:lnSpc>
                <a:spcPct val="170000"/>
              </a:lnSpc>
            </a:pPr>
            <a:r>
              <a:rPr lang="ru-RU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</a:t>
            </a:r>
            <a:r>
              <a:rPr lang="ru-RU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ДШИ № 2 г. Сочи</a:t>
            </a:r>
            <a:r>
              <a:rPr lang="ru-RU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70000"/>
              </a:lnSpc>
            </a:pPr>
            <a:r>
              <a:rPr lang="ru-RU" sz="3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ДО «Детско-юношеская спортивная школа № </a:t>
            </a:r>
            <a:r>
              <a:rPr lang="ru-RU" sz="3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6» </a:t>
            </a:r>
            <a:r>
              <a:rPr lang="ru-RU" sz="3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Сочи;</a:t>
            </a:r>
          </a:p>
          <a:p>
            <a:pPr>
              <a:lnSpc>
                <a:spcPct val="170000"/>
              </a:lnSpc>
            </a:pPr>
            <a:endParaRPr lang="ru-RU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153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644008" y="4077072"/>
            <a:ext cx="4142834" cy="2352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Сборник рабочих программ внеурочной деятельности сопровождающих реализацию событийно-модульной организации воспитательной деятельности.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27984" y="1142984"/>
            <a:ext cx="4430296" cy="1997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Сборник Событийно-модульная модель организация воспитательной деятельности: теоретические основы и методические разработки мероприятий модулей.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4900" b="1" i="1" dirty="0" smtClean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  <a:t>Инновационный продукт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3140968"/>
            <a:ext cx="2375799" cy="35428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903568"/>
            <a:ext cx="2342634" cy="321167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404664"/>
            <a:ext cx="6034617" cy="37010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224238"/>
            <a:ext cx="4415808" cy="2483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640" y="1222750"/>
            <a:ext cx="3203848" cy="1801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469" y="3817692"/>
            <a:ext cx="3851920" cy="288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57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42910" y="3714752"/>
            <a:ext cx="8286808" cy="2786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1285860"/>
            <a:ext cx="8286808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  <a:t>Цель</a:t>
            </a:r>
            <a:endParaRPr lang="ru-RU" b="1" i="1" dirty="0">
              <a:solidFill>
                <a:srgbClr val="1F07D3"/>
              </a:solidFill>
              <a:latin typeface="a_Algerius" pitchFamily="82" charset="-52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518966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0000" i="1" dirty="0" smtClean="0">
                <a:solidFill>
                  <a:schemeClr val="bg1"/>
                </a:solidFill>
                <a:latin typeface="a_Algerius" pitchFamily="82" charset="-52"/>
              </a:rPr>
              <a:t>Цель</a:t>
            </a:r>
            <a:r>
              <a:rPr lang="ru-RU" sz="45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 обосновать и экспериментально проверить организационно-педагогические условия проектирования и реализации событийно-модульной модели воспитательной системы гимназии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модели представляет собой </a:t>
            </a:r>
            <a:r>
              <a:rPr lang="ru-RU" sz="4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апробацию модулей </a:t>
            </a:r>
            <a:r>
              <a:rPr lang="ru-RU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воспитательного пространства, осуществляемого как внутри, так и за пределами образовательной организации, включая взаимодействие с другими социальными институтами. Событийно-модульная модель позволяет </a:t>
            </a:r>
            <a:r>
              <a:rPr lang="ru-RU" sz="4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воспитательную и учебную деятельность </a:t>
            </a:r>
            <a:r>
              <a:rPr lang="ru-RU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общешкольного проекта </a:t>
            </a:r>
            <a:r>
              <a:rPr lang="ru-RU" sz="4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«Идущие вместе», </a:t>
            </a:r>
            <a:r>
              <a:rPr lang="ru-RU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достижения наибольшего эффекта.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34" y="0"/>
            <a:ext cx="1500166" cy="128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48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28596" y="2428868"/>
            <a:ext cx="8143932" cy="3357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1571612"/>
            <a:ext cx="800105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</a:pPr>
            <a:r>
              <a:rPr lang="ru-RU" sz="4900" b="1" i="1" dirty="0" smtClean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  <a:t> </a:t>
            </a:r>
            <a:r>
              <a:rPr lang="ru-RU" sz="4900" b="1" i="1" dirty="0" err="1" smtClean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  <a:t>Инновационность</a:t>
            </a:r>
            <a:r>
              <a:rPr lang="ru-RU" sz="4900" b="1" i="1" dirty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  <a:t/>
            </a:r>
            <a:br>
              <a:rPr lang="ru-RU" sz="4900" b="1" i="1" dirty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</a:br>
            <a:endParaRPr lang="ru-RU" sz="4900" b="1" i="1" dirty="0">
              <a:solidFill>
                <a:srgbClr val="1F07D3"/>
              </a:solidFill>
              <a:latin typeface="a_Algerius" pitchFamily="82" charset="-52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разработке и  формировании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1F07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событийно-модульной модели</a:t>
            </a:r>
            <a:r>
              <a:rPr lang="ru-RU" sz="2400" i="1" dirty="0">
                <a:solidFill>
                  <a:srgbClr val="1F07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 деятельности;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формировании  </a:t>
            </a:r>
            <a:r>
              <a:rPr lang="ru-RU" sz="2400" b="1" i="1" dirty="0">
                <a:solidFill>
                  <a:srgbClr val="1F07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новой  воспитательной  среды  с высокой интенсивностью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форм взаимодействия учителей,  учащихся, родителей  и внешних социальных партнёров,  с использованием потенциала современных средств массовой информации и коммуникации,  что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позволило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практике  гибко  сочетать </a:t>
            </a:r>
            <a:r>
              <a:rPr lang="ru-RU" sz="2400" b="1" dirty="0">
                <a:solidFill>
                  <a:srgbClr val="310F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 – продуктивную  и коммуникативную деятельност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 учащихся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34" y="0"/>
            <a:ext cx="1500166" cy="128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73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57158" y="4929198"/>
            <a:ext cx="8429684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реализовать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эффективного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партнерского взаимодействия организаций  системы образования Краснодарского края и внешних социальных институтов на основе событийно-модульной модели организации воспитательного пространства.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3643314"/>
            <a:ext cx="835824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апробировать событийно-модульную модель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воспитательного пространства, а также механизмы ее реализации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643182"/>
            <a:ext cx="835824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организационно-педагогические условия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проектирования и реализации событийно-модульной модели воспитательной системы в гимназии.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1214422"/>
            <a:ext cx="835824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состояние проектирования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разработанности событийно-модульной модели воспитательной деятельности в Российской Федерации и Краснодарском крае.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900" b="1" i="1" dirty="0">
                <a:solidFill>
                  <a:srgbClr val="1F07D3"/>
                </a:solidFill>
                <a:latin typeface="a_Algerius" pitchFamily="82" charset="-52"/>
                <a:ea typeface="+mn-ea"/>
                <a:cs typeface="+mn-cs"/>
              </a:rPr>
              <a:t>Задачи деятельности 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34" y="0"/>
            <a:ext cx="1500166" cy="128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28596" y="4929198"/>
            <a:ext cx="828680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3929066"/>
            <a:ext cx="842968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928670"/>
            <a:ext cx="8286808" cy="2928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rgbClr val="1F07D3"/>
                </a:solidFill>
                <a:latin typeface="a_Algerius" pitchFamily="82" charset="-52"/>
              </a:rPr>
              <a:t>Задачи отчетного периода</a:t>
            </a:r>
            <a:br>
              <a:rPr lang="ru-RU" sz="4900" b="1" i="1" dirty="0" smtClean="0">
                <a:solidFill>
                  <a:srgbClr val="1F07D3"/>
                </a:solidFill>
                <a:latin typeface="a_Algerius" pitchFamily="82" charset="-52"/>
              </a:rPr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28670"/>
            <a:ext cx="8329642" cy="5268931"/>
          </a:xfrm>
        </p:spPr>
        <p:txBody>
          <a:bodyPr>
            <a:norm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Внедрить воспитательную событийно-модульную  модель в рамках общешкольного проекта «Идущие вместе».</a:t>
            </a:r>
          </a:p>
          <a:p>
            <a:pPr lvl="0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профессиональную компетентность педагогов.</a:t>
            </a:r>
          </a:p>
          <a:p>
            <a:pPr lvl="0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удовлетворенность социума уровнем воспитательных мероприятий.</a:t>
            </a:r>
          </a:p>
          <a:p>
            <a:pPr lvl="0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методического сопровождения работы педагогов, классных руководителей.	</a:t>
            </a:r>
          </a:p>
          <a:p>
            <a:pPr lvl="0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краевых, муниципальных семинарах; </a:t>
            </a:r>
          </a:p>
          <a:p>
            <a:pPr lvl="0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и публикация результатов реализации КИП;</a:t>
            </a:r>
          </a:p>
          <a:p>
            <a:pPr lvl="0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деятельности по инновационному проекту и корректировка.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1285860"/>
            <a:ext cx="8643998" cy="4786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измерения и оценки качества инновации характеризуется количественными и качественными показателями, характеризующими деятельность К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обучающихся, родителей, социальных партнеров;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дидактических и методических разработок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публикаций в СМИ, выступлений/докладов;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отношений в комплексе воспитательных мероприятий;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качественная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проекта участниками образовательных отношений.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1F07D3"/>
                </a:solidFill>
                <a:latin typeface="a_Algerius" pitchFamily="82" charset="-52"/>
              </a:rPr>
              <a:t>Измерение и оценка качества </a:t>
            </a:r>
            <a:r>
              <a:rPr lang="ru-RU" b="1" i="1" dirty="0" smtClean="0">
                <a:solidFill>
                  <a:srgbClr val="1F07D3"/>
                </a:solidFill>
                <a:latin typeface="a_Algerius" pitchFamily="82" charset="-52"/>
              </a:rPr>
              <a:t>инновации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03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1F07D3"/>
                </a:solidFill>
                <a:latin typeface="a_Algerius" pitchFamily="82" charset="-52"/>
              </a:rPr>
              <a:t>Измерение и оценка качества инновации за последние 3 года</a:t>
            </a:r>
            <a:endParaRPr lang="ru-RU" b="1" i="1" dirty="0">
              <a:solidFill>
                <a:srgbClr val="1F07D3"/>
              </a:solidFill>
              <a:latin typeface="a_Algerius" pitchFamily="82" charset="-52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88126725"/>
              </p:ext>
            </p:extLst>
          </p:nvPr>
        </p:nvGraphicFramePr>
        <p:xfrm>
          <a:off x="628650" y="1825625"/>
          <a:ext cx="3886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00976545"/>
              </p:ext>
            </p:extLst>
          </p:nvPr>
        </p:nvGraphicFramePr>
        <p:xfrm>
          <a:off x="4629150" y="1825625"/>
          <a:ext cx="3886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179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1F07D3"/>
                </a:solidFill>
                <a:latin typeface="a_Algerius" pitchFamily="82" charset="-52"/>
              </a:rPr>
              <a:t>Измерение и оценка качества инноваций</a:t>
            </a:r>
            <a:endParaRPr lang="ru-RU" b="1" i="1" dirty="0">
              <a:solidFill>
                <a:srgbClr val="1F07D3"/>
              </a:solidFill>
              <a:latin typeface="a_Algerius" pitchFamily="82" charset="-52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6211810"/>
              </p:ext>
            </p:extLst>
          </p:nvPr>
        </p:nvGraphicFramePr>
        <p:xfrm>
          <a:off x="642910" y="1857364"/>
          <a:ext cx="3886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52687843"/>
              </p:ext>
            </p:extLst>
          </p:nvPr>
        </p:nvGraphicFramePr>
        <p:xfrm>
          <a:off x="4629150" y="1825625"/>
          <a:ext cx="3886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3446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4214</TotalTime>
  <Words>997</Words>
  <Application>Microsoft Office PowerPoint</Application>
  <PresentationFormat>Экран (4:3)</PresentationFormat>
  <Paragraphs>135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a_Algerius</vt:lpstr>
      <vt:lpstr>Arial</vt:lpstr>
      <vt:lpstr>Calibri</vt:lpstr>
      <vt:lpstr>Times New Roman</vt:lpstr>
      <vt:lpstr>Тема Office</vt:lpstr>
      <vt:lpstr>5_Тема Office</vt:lpstr>
      <vt:lpstr>«Событийно-модульный подход в организации воспитательной деятельности гимназии»</vt:lpstr>
      <vt:lpstr>Презентация PowerPoint</vt:lpstr>
      <vt:lpstr>Цель</vt:lpstr>
      <vt:lpstr> Инновационность </vt:lpstr>
      <vt:lpstr>Задачи деятельности  </vt:lpstr>
      <vt:lpstr>Задачи отчетного периода </vt:lpstr>
      <vt:lpstr>Измерение и оценка качества инновации</vt:lpstr>
      <vt:lpstr>Измерение и оценка качества инновации за последние 3 года</vt:lpstr>
      <vt:lpstr>Измерение и оценка качества инноваций</vt:lpstr>
      <vt:lpstr>Измерение и оценка качества инновации</vt:lpstr>
      <vt:lpstr>Презентация PowerPoint</vt:lpstr>
      <vt:lpstr>Содержание инновационной деятельности за отчетный период (январь 2021- декабрь 2021 год)</vt:lpstr>
      <vt:lpstr>Интеллектуальный модуль</vt:lpstr>
      <vt:lpstr>Презентация PowerPoint</vt:lpstr>
      <vt:lpstr>Презентация PowerPoint</vt:lpstr>
      <vt:lpstr>Презентация PowerPoint</vt:lpstr>
      <vt:lpstr>Результативность краткое описание изданных инновационных продуктов  </vt:lpstr>
      <vt:lpstr>Публикации по теме проекта:</vt:lpstr>
      <vt:lpstr>Апробация и диссеминация результатов деятельности КИП </vt:lpstr>
      <vt:lpstr>Презентация PowerPoint</vt:lpstr>
      <vt:lpstr>Портфолио классов </vt:lpstr>
      <vt:lpstr>Презентация PowerPoint</vt:lpstr>
      <vt:lpstr>Апробация и диссеминация результатов деятельности КИП</vt:lpstr>
      <vt:lpstr>Апробация и диссеминация результатов деятельности КИП </vt:lpstr>
      <vt:lpstr>Организация сетевого взаимодействия</vt:lpstr>
      <vt:lpstr>Инновационный продукт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XoTtaB</dc:creator>
  <cp:lastModifiedBy>Hewlett-Packard Company</cp:lastModifiedBy>
  <cp:revision>446</cp:revision>
  <cp:lastPrinted>2019-04-04T05:55:16Z</cp:lastPrinted>
  <dcterms:created xsi:type="dcterms:W3CDTF">2012-12-09T11:46:46Z</dcterms:created>
  <dcterms:modified xsi:type="dcterms:W3CDTF">2022-01-13T15:57:57Z</dcterms:modified>
</cp:coreProperties>
</file>