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92" r:id="rId2"/>
    <p:sldId id="294" r:id="rId3"/>
    <p:sldId id="295" r:id="rId4"/>
    <p:sldId id="296" r:id="rId5"/>
    <p:sldId id="262" r:id="rId6"/>
    <p:sldId id="302" r:id="rId7"/>
    <p:sldId id="301" r:id="rId8"/>
    <p:sldId id="297" r:id="rId9"/>
    <p:sldId id="298" r:id="rId10"/>
    <p:sldId id="299" r:id="rId11"/>
    <p:sldId id="300" r:id="rId12"/>
    <p:sldId id="293" r:id="rId13"/>
    <p:sldId id="291" r:id="rId14"/>
  </p:sldIdLst>
  <p:sldSz cx="9144000" cy="6858000" type="screen4x3"/>
  <p:notesSz cx="6858000" cy="100139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0033"/>
    <a:srgbClr val="66FF99"/>
    <a:srgbClr val="0033CC"/>
    <a:srgbClr val="800000"/>
    <a:srgbClr val="6600CC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1F58-CF08-4978-B892-E8D819FF0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01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F98F3-0D4D-48ED-93B5-507F3032C0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092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1999-44E3-4A45-85C7-B50A98FA9C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069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0C3F7-5799-4D5C-B8B4-1195740681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558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6477-A50C-4341-AC85-471900FE51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794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0A73-EDF5-43EF-909A-B2EA5B5AD0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8743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8A80D-BAE5-40B7-AD6D-49F27BA56C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90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94975-33C7-4B9E-B899-232ADDA402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506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AE328-0C51-41E0-B792-B44A1A7E67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093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BEC0-6649-4053-80DB-C358A8D2EC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3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1BA1-D723-4012-95CC-5D0243B5E5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652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68C5-CA42-4A8A-A8B7-0752FAF234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028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A0063BE5-E80D-4471-9303-73FADF50C0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49" r:id="rId4"/>
    <p:sldLayoutId id="2147483855" r:id="rId5"/>
    <p:sldLayoutId id="2147483850" r:id="rId6"/>
    <p:sldLayoutId id="2147483856" r:id="rId7"/>
    <p:sldLayoutId id="2147483857" r:id="rId8"/>
    <p:sldLayoutId id="2147483858" r:id="rId9"/>
    <p:sldLayoutId id="2147483851" r:id="rId10"/>
    <p:sldLayoutId id="2147483859" r:id="rId11"/>
    <p:sldLayoutId id="21474838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526" y="4365104"/>
            <a:ext cx="8458200" cy="1222375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ru-RU" dirty="0" smtClean="0"/>
              <a:t>Костенко Г.А.</a:t>
            </a:r>
            <a:br>
              <a:rPr lang="ru-RU" dirty="0" smtClean="0"/>
            </a:br>
            <a:r>
              <a:rPr lang="ru-RU" dirty="0" err="1" smtClean="0"/>
              <a:t>Сибилева</a:t>
            </a:r>
            <a:r>
              <a:rPr lang="ru-RU" dirty="0" smtClean="0"/>
              <a:t> </a:t>
            </a:r>
            <a:r>
              <a:rPr lang="ru-RU" dirty="0" err="1" smtClean="0"/>
              <a:t>с.л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Стрекачева Н.А.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2781300"/>
            <a:ext cx="8458200" cy="914400"/>
          </a:xfrm>
        </p:spPr>
        <p:txBody>
          <a:bodyPr/>
          <a:lstStyle/>
          <a:p>
            <a:pPr algn="ctr">
              <a:defRPr/>
            </a:pPr>
            <a:r>
              <a:rPr lang="ru-RU" sz="4800" dirty="0" smtClean="0"/>
              <a:t>Прием формирования читательской грамотности</a:t>
            </a:r>
          </a:p>
          <a:p>
            <a:pPr algn="ctr">
              <a:defRPr/>
            </a:pPr>
            <a:r>
              <a:rPr lang="ru-RU" sz="4800" b="1" dirty="0" smtClean="0"/>
              <a:t>«</a:t>
            </a:r>
            <a:r>
              <a:rPr lang="ru-RU" sz="4800" b="1" dirty="0" err="1" smtClean="0"/>
              <a:t>Инсерт</a:t>
            </a:r>
            <a:r>
              <a:rPr lang="ru-RU" sz="4800" b="1" dirty="0" smtClean="0"/>
              <a:t>»</a:t>
            </a:r>
            <a:endParaRPr lang="ru-RU" sz="4800" b="1" dirty="0"/>
          </a:p>
        </p:txBody>
      </p:sp>
      <p:pic>
        <p:nvPicPr>
          <p:cNvPr id="50180" name="Picture 4" descr="Картинки по запросу дети пишу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94" y="3789040"/>
            <a:ext cx="4062685" cy="26961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37783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>
                <a:effectLst/>
              </a:rPr>
              <a:t>Прием "</a:t>
            </a:r>
            <a:r>
              <a:rPr lang="ru-RU" b="1" dirty="0" err="1">
                <a:effectLst/>
              </a:rPr>
              <a:t>Инсерт</a:t>
            </a:r>
            <a:r>
              <a:rPr lang="ru-RU" b="1" dirty="0">
                <a:effectLst/>
              </a:rPr>
              <a:t>" в рамках уроков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2048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3375"/>
            <a:ext cx="8075613" cy="4525963"/>
          </a:xfrm>
        </p:spPr>
        <p:txBody>
          <a:bodyPr/>
          <a:lstStyle/>
          <a:p>
            <a:r>
              <a:rPr lang="ru-RU" altLang="ru-RU" sz="2400" smtClean="0"/>
              <a:t>Уроки по развитию критического мышления через чтение и письмо строятся по особой формуле: вызов, осмысление и размышление.</a:t>
            </a:r>
          </a:p>
          <a:p>
            <a:r>
              <a:rPr lang="ru-RU" altLang="ru-RU" sz="2400" b="1" smtClean="0"/>
              <a:t>Вызов</a:t>
            </a:r>
            <a:r>
              <a:rPr lang="ru-RU" altLang="ru-RU" sz="2400" smtClean="0"/>
              <a:t> — подготавливает учащихся к восприятию новой информации. В уроках старого типа этот этап часто называли актуализацией знаний.</a:t>
            </a:r>
          </a:p>
          <a:p>
            <a:r>
              <a:rPr lang="ru-RU" altLang="ru-RU" sz="2400" b="1" smtClean="0"/>
              <a:t>Осмысление </a:t>
            </a:r>
            <a:r>
              <a:rPr lang="ru-RU" altLang="ru-RU" sz="2400" smtClean="0"/>
              <a:t>— это этап получения новых знаний, ввод новых понятий и терминов.</a:t>
            </a:r>
          </a:p>
          <a:p>
            <a:r>
              <a:rPr lang="ru-RU" altLang="ru-RU" sz="2400" b="1" smtClean="0"/>
              <a:t>Размышление</a:t>
            </a:r>
            <a:r>
              <a:rPr lang="ru-RU" altLang="ru-RU" sz="2400" smtClean="0"/>
              <a:t> — этап усвоения новых знаний и умений, соотношения их с уже известными данными, сравнения, оценки и анализа.</a:t>
            </a:r>
          </a:p>
          <a:p>
            <a:endParaRPr lang="ru-RU" altLang="ru-RU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44" y="116632"/>
            <a:ext cx="8640960" cy="1143000"/>
          </a:xfrm>
        </p:spPr>
        <p:txBody>
          <a:bodyPr/>
          <a:lstStyle/>
          <a:p>
            <a:pPr algn="ctr">
              <a:defRPr/>
            </a:pPr>
            <a:r>
              <a:rPr lang="ru-RU" sz="2800" dirty="0">
                <a:effectLst/>
              </a:rPr>
              <a:t>Прием "</a:t>
            </a:r>
            <a:r>
              <a:rPr lang="ru-RU" sz="2800" dirty="0" err="1">
                <a:effectLst/>
              </a:rPr>
              <a:t>Инсерт</a:t>
            </a:r>
            <a:r>
              <a:rPr lang="ru-RU" sz="2800" dirty="0">
                <a:effectLst/>
              </a:rPr>
              <a:t>" может работать на каждом этапе </a:t>
            </a:r>
            <a:r>
              <a:rPr lang="ru-RU" sz="2800" dirty="0" smtClean="0">
                <a:effectLst/>
              </a:rPr>
              <a:t>урока</a:t>
            </a:r>
            <a:endParaRPr lang="ru-RU" sz="2800" dirty="0"/>
          </a:p>
        </p:txBody>
      </p:sp>
      <p:sp>
        <p:nvSpPr>
          <p:cNvPr id="21507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r>
              <a:rPr lang="ru-RU" altLang="ru-RU" sz="2800" smtClean="0"/>
              <a:t>Во-первых, он заставляет вспомнить то, что уже известно, то есть то, что нужно для стадии вызова.</a:t>
            </a:r>
          </a:p>
          <a:p>
            <a:r>
              <a:rPr lang="ru-RU" altLang="ru-RU" sz="2800" smtClean="0"/>
              <a:t>Во-вторых, позволяет вычленить из текста новое — что характерно для стадии осмысления.</a:t>
            </a:r>
          </a:p>
          <a:p>
            <a:r>
              <a:rPr lang="ru-RU" altLang="ru-RU" sz="2800" smtClean="0"/>
              <a:t>И, в-третьих, предполагает самостоятельный анализ информации, интерактивное обсуждение, что приемлемо на стадии размышления или рефлексии.</a:t>
            </a:r>
          </a:p>
          <a:p>
            <a:endParaRPr lang="ru-RU" altLang="ru-RU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22531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25600"/>
            <a:ext cx="8291513" cy="4525963"/>
          </a:xfrm>
        </p:spPr>
        <p:txBody>
          <a:bodyPr/>
          <a:lstStyle/>
          <a:p>
            <a:r>
              <a:rPr lang="ru-RU" altLang="ru-RU" sz="2000" smtClean="0"/>
              <a:t>Таким образом обеспечивается вдумчивое, внимательное чтение, делается зримым процесс накопления информации, путь от старого знания к новому. Этот приём помогает устранить пробелы в знаниях учащихся. Очень важно, чтобы учащиеся задавали вопросы, замечая некоторые противоречия в сложившейся для них системе знаний. </a:t>
            </a:r>
          </a:p>
          <a:p>
            <a:r>
              <a:rPr lang="ru-RU" altLang="ru-RU" sz="2000" smtClean="0"/>
              <a:t>Данный прием требует от ученика не привычного пассивного чтения, а активного и внимательного. Он обязывает не просто читать, а вчитываться в текст, отслеживать собственное понимание в процессе чтения текста или восприятия любой иной информации. На практике ученики просто пропускают то, что не поняли. И в данном случае маркировочный знак «вопрос» обязывает их быть внимательным и отмечать непонятное. Использование маркировочных знаков позволяет соотносить новую информацию с имеющимися представлениями.</a:t>
            </a:r>
          </a:p>
          <a:p>
            <a:endParaRPr lang="ru-RU" altLang="ru-RU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686800" cy="37959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8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</a:t>
            </a:r>
            <a:br>
              <a:rPr lang="ru-RU" sz="8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8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 </a:t>
            </a:r>
            <a:br>
              <a:rPr lang="ru-RU" sz="8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8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внимание!</a:t>
            </a:r>
            <a:endParaRPr lang="ru-RU" sz="88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276225" y="973138"/>
            <a:ext cx="8686800" cy="4956175"/>
          </a:xfrm>
        </p:spPr>
        <p:txBody>
          <a:bodyPr/>
          <a:lstStyle/>
          <a:p>
            <a:endParaRPr lang="ru-RU" altLang="ru-RU" sz="3600" i="1" smtClean="0"/>
          </a:p>
          <a:p>
            <a:r>
              <a:rPr lang="ru-RU" altLang="ru-RU" sz="3600" i="1" smtClean="0"/>
              <a:t>Инсерт — один из приемов технологии развития критического мышления. </a:t>
            </a:r>
          </a:p>
          <a:p>
            <a:r>
              <a:rPr lang="ru-RU" altLang="ru-RU" sz="3600" smtClean="0"/>
              <a:t>Применяется для стимулирования более внимательного чтения. Чтение превращается в увлекательное путешествие.</a:t>
            </a:r>
          </a:p>
        </p:txBody>
      </p:sp>
      <p:pic>
        <p:nvPicPr>
          <p:cNvPr id="12291" name="Picture 2" descr="kniga-animatsionnaya-kartinka-005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303838"/>
            <a:ext cx="171291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err="1" smtClean="0"/>
              <a:t>Инсерт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Название приема представляет собой аббревиатуру: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I —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interactive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(интерактивная).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N —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noting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(познавательная).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S —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system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for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(система).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E —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effective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(для эффективного).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R —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reading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(чтения).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T —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thinking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(и размышления).</a:t>
            </a:r>
          </a:p>
          <a:p>
            <a:pPr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546" y="548680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b="1" dirty="0">
                <a:effectLst/>
              </a:rPr>
              <a:t>Как использовать прием "</a:t>
            </a:r>
            <a:r>
              <a:rPr lang="ru-RU" sz="3100" b="1" dirty="0" err="1">
                <a:effectLst/>
              </a:rPr>
              <a:t>Инсерт</a:t>
            </a:r>
            <a:r>
              <a:rPr lang="ru-RU" sz="3100" b="1" dirty="0">
                <a:effectLst/>
              </a:rPr>
              <a:t>" на уроках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Учащиеся читают текст, маркируя его специальными значками:</a:t>
            </a:r>
          </a:p>
          <a:p>
            <a:pPr>
              <a:defRPr/>
            </a:pPr>
            <a:r>
              <a:rPr lang="ru-RU" dirty="0"/>
              <a:t>V — я это знаю;</a:t>
            </a:r>
          </a:p>
          <a:p>
            <a:pPr>
              <a:defRPr/>
            </a:pPr>
            <a:r>
              <a:rPr lang="ru-RU" dirty="0"/>
              <a:t>+ — это новая информация для меня;</a:t>
            </a:r>
          </a:p>
          <a:p>
            <a:pPr>
              <a:defRPr/>
            </a:pPr>
            <a:r>
              <a:rPr lang="ru-RU" dirty="0"/>
              <a:t>- — я думал по-другому, это противоречит тому, что я знал;</a:t>
            </a:r>
          </a:p>
          <a:p>
            <a:pPr>
              <a:defRPr/>
            </a:pPr>
            <a:r>
              <a:rPr lang="ru-RU" dirty="0"/>
              <a:t>? — это мне непонятно, нужны объяснения, уточнения.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Прием  «</a:t>
            </a:r>
            <a:r>
              <a:rPr lang="ru-RU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Инсерт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graphicFrame>
        <p:nvGraphicFramePr>
          <p:cNvPr id="11286" name="Group 22"/>
          <p:cNvGraphicFramePr>
            <a:graphicFrameLocks noGrp="1"/>
          </p:cNvGraphicFramePr>
          <p:nvPr>
            <p:ph sz="half" idx="2"/>
          </p:nvPr>
        </p:nvGraphicFramePr>
        <p:xfrm>
          <a:off x="555625" y="1557338"/>
          <a:ext cx="8032750" cy="4421187"/>
        </p:xfrm>
        <a:graphic>
          <a:graphicData uri="http://schemas.openxmlformats.org/drawingml/2006/table">
            <a:tbl>
              <a:tblPr/>
              <a:tblGrid>
                <a:gridCol w="2008188"/>
                <a:gridCol w="2008188"/>
                <a:gridCol w="2008188"/>
                <a:gridCol w="2008188"/>
              </a:tblGrid>
              <a:tr h="187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(уже знал)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(узнал новое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(думал иначе)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(есть вопросы)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7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6388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74638"/>
            <a:ext cx="8496300" cy="63722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ru-RU" sz="2400" dirty="0"/>
              <a:t>Записи делают краткие, ключевые слова, фразы</a:t>
            </a:r>
            <a:r>
              <a:rPr lang="ru-RU" sz="2400" dirty="0" smtClean="0"/>
              <a:t>.</a:t>
            </a:r>
          </a:p>
          <a:p>
            <a:pPr>
              <a:defRPr/>
            </a:pPr>
            <a:r>
              <a:rPr lang="ru-RU" sz="2400" dirty="0" smtClean="0"/>
              <a:t>Заполнив </a:t>
            </a:r>
            <a:r>
              <a:rPr lang="ru-RU" sz="2400" dirty="0"/>
              <a:t>таблицу, учащиеся будут иметь  мини-конспект</a:t>
            </a:r>
            <a:r>
              <a:rPr lang="ru-RU" sz="2400" dirty="0" smtClean="0"/>
              <a:t>.</a:t>
            </a:r>
          </a:p>
          <a:p>
            <a:pPr>
              <a:defRPr/>
            </a:pPr>
            <a:r>
              <a:rPr lang="ru-RU" sz="2400" dirty="0" smtClean="0"/>
              <a:t>После </a:t>
            </a:r>
            <a:r>
              <a:rPr lang="ru-RU" sz="2400" dirty="0"/>
              <a:t>заполнения учащимися таблицы обобщаем результаты работы в режиме беседы</a:t>
            </a:r>
            <a:r>
              <a:rPr lang="ru-RU" sz="2400" dirty="0" smtClean="0"/>
              <a:t>.</a:t>
            </a:r>
          </a:p>
          <a:p>
            <a:pPr>
              <a:defRPr/>
            </a:pPr>
            <a:r>
              <a:rPr lang="ru-RU" sz="2400" dirty="0" smtClean="0"/>
              <a:t> </a:t>
            </a:r>
            <a:r>
              <a:rPr lang="ru-RU" sz="2400" dirty="0"/>
              <a:t>Если у обучающихся возникли вопросы, то отвечаю на них, предварительно выяснив не может ли кто-то из обучающихся ответить на возникший вопрос. </a:t>
            </a:r>
            <a:endParaRPr lang="ru-RU" sz="2400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ru-RU" sz="2400" dirty="0" smtClean="0"/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sz="2400" dirty="0" smtClean="0"/>
              <a:t>Этот </a:t>
            </a:r>
            <a:r>
              <a:rPr lang="ru-RU" sz="2400" dirty="0"/>
              <a:t>приём способствует развитию  умения классифицировать, систематизировать поступающую информацию, выделять новое.</a:t>
            </a:r>
          </a:p>
          <a:p>
            <a:pPr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>
                <a:effectLst/>
              </a:rPr>
              <a:t>Нюансы применения приема </a:t>
            </a:r>
            <a:r>
              <a:rPr lang="ru-RU" sz="3200" b="1" dirty="0" smtClean="0">
                <a:effectLst/>
              </a:rPr>
              <a:t>"</a:t>
            </a:r>
            <a:r>
              <a:rPr lang="ru-RU" sz="3200" b="1" dirty="0" err="1">
                <a:effectLst/>
              </a:rPr>
              <a:t>Инсерт</a:t>
            </a:r>
            <a:r>
              <a:rPr lang="ru-RU" sz="3200" b="1" dirty="0">
                <a:effectLst/>
              </a:rPr>
              <a:t>"</a:t>
            </a:r>
            <a:r>
              <a:rPr lang="ru-RU" sz="4400" b="1" dirty="0">
                <a:effectLst/>
              </a:rPr>
              <a:t/>
            </a:r>
            <a:br>
              <a:rPr lang="ru-RU" sz="4400" b="1" dirty="0">
                <a:effectLst/>
              </a:rPr>
            </a:br>
            <a:endParaRPr lang="ru-RU" sz="4400" dirty="0"/>
          </a:p>
        </p:txBody>
      </p:sp>
      <p:sp>
        <p:nvSpPr>
          <p:cNvPr id="18435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1916113"/>
            <a:ext cx="8362950" cy="4637087"/>
          </a:xfrm>
        </p:spPr>
        <p:txBody>
          <a:bodyPr/>
          <a:lstStyle/>
          <a:p>
            <a:r>
              <a:rPr lang="ru-RU" altLang="ru-RU" sz="2400" smtClean="0"/>
              <a:t>В начале работы с приемом желательно использовать </a:t>
            </a:r>
            <a:r>
              <a:rPr lang="ru-RU" altLang="ru-RU" sz="2400" b="1" smtClean="0"/>
              <a:t>небольшие тексты</a:t>
            </a:r>
            <a:r>
              <a:rPr lang="ru-RU" altLang="ru-RU" sz="2400" smtClean="0"/>
              <a:t>, чтобы дети привыкли к обилию значков.</a:t>
            </a:r>
          </a:p>
          <a:p>
            <a:r>
              <a:rPr lang="ru-RU" altLang="ru-RU" sz="2400" smtClean="0"/>
              <a:t>Также в начале работы можно попросить их не записывать </a:t>
            </a:r>
            <a:r>
              <a:rPr lang="ru-RU" altLang="ru-RU" sz="2400" b="1" smtClean="0"/>
              <a:t>тезисы</a:t>
            </a:r>
            <a:r>
              <a:rPr lang="ru-RU" altLang="ru-RU" sz="2400" smtClean="0"/>
              <a:t>, а говорить их </a:t>
            </a:r>
            <a:r>
              <a:rPr lang="ru-RU" altLang="ru-RU" sz="2400" b="1" smtClean="0"/>
              <a:t>устно</a:t>
            </a:r>
            <a:r>
              <a:rPr lang="ru-RU" altLang="ru-RU" sz="2400" smtClean="0"/>
              <a:t>. Необходимо выработать навыки тезисной формулировки.</a:t>
            </a:r>
          </a:p>
          <a:p>
            <a:r>
              <a:rPr lang="ru-RU" altLang="ru-RU" sz="2400" smtClean="0"/>
              <a:t>Таблица обсуждается </a:t>
            </a:r>
            <a:r>
              <a:rPr lang="ru-RU" altLang="ru-RU" sz="2400" b="1" smtClean="0"/>
              <a:t>по "колонкам"</a:t>
            </a:r>
            <a:r>
              <a:rPr lang="ru-RU" altLang="ru-RU" sz="2400" smtClean="0"/>
              <a:t>. То есть, сначала то, что уже известно, затем то, что явилось новым и т.д.</a:t>
            </a:r>
          </a:p>
          <a:p>
            <a:r>
              <a:rPr lang="ru-RU" altLang="ru-RU" sz="2400" smtClean="0"/>
              <a:t>Работа может проводиться как </a:t>
            </a:r>
            <a:r>
              <a:rPr lang="ru-RU" altLang="ru-RU" sz="2400" b="1" smtClean="0"/>
              <a:t>индивидуально</a:t>
            </a:r>
            <a:r>
              <a:rPr lang="ru-RU" altLang="ru-RU" sz="2400" smtClean="0"/>
              <a:t>, так и </a:t>
            </a:r>
            <a:r>
              <a:rPr lang="ru-RU" altLang="ru-RU" sz="2400" b="1" smtClean="0"/>
              <a:t>в парах или группах</a:t>
            </a:r>
            <a:r>
              <a:rPr lang="ru-RU" altLang="ru-RU" sz="2400" smtClean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effectLst/>
              </a:rPr>
              <a:t>Когда использовать прием </a:t>
            </a:r>
            <a:r>
              <a:rPr lang="ru-RU" b="1" dirty="0" err="1">
                <a:effectLst/>
              </a:rPr>
              <a:t>Инсерт</a:t>
            </a:r>
            <a:r>
              <a:rPr lang="ru-RU" b="1" dirty="0">
                <a:effectLst/>
              </a:rPr>
              <a:t>?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19459" name="Текст 2"/>
          <p:cNvSpPr>
            <a:spLocks noGrp="1"/>
          </p:cNvSpPr>
          <p:nvPr>
            <p:ph type="body" sz="half" idx="1"/>
          </p:nvPr>
        </p:nvSpPr>
        <p:spPr>
          <a:xfrm>
            <a:off x="755650" y="1557338"/>
            <a:ext cx="7848600" cy="4525962"/>
          </a:xfrm>
        </p:spPr>
        <p:txBody>
          <a:bodyPr/>
          <a:lstStyle/>
          <a:p>
            <a:r>
              <a:rPr lang="ru-RU" altLang="ru-RU" sz="2400" smtClean="0"/>
              <a:t>Прием Инсерт лучше всего подходит для уроков </a:t>
            </a:r>
            <a:r>
              <a:rPr lang="ru-RU" altLang="ru-RU" sz="2400" b="1" smtClean="0"/>
              <a:t>усвоения новых знаний</a:t>
            </a:r>
            <a:r>
              <a:rPr lang="ru-RU" altLang="ru-RU" sz="2400" smtClean="0"/>
              <a:t>, для урока коррекции ЗУН или для урока актуализации новых знаний и умений (по ФГОС).</a:t>
            </a:r>
          </a:p>
          <a:p>
            <a:r>
              <a:rPr lang="ru-RU" altLang="ru-RU" sz="2400" smtClean="0"/>
              <a:t>Прием требует от ученика не пассивного чтения, а </a:t>
            </a:r>
            <a:r>
              <a:rPr lang="ru-RU" altLang="ru-RU" sz="2400" b="1" smtClean="0"/>
              <a:t>внимательного</a:t>
            </a:r>
            <a:r>
              <a:rPr lang="ru-RU" altLang="ru-RU" sz="2400" smtClean="0"/>
              <a:t>. Если раньше он просто пропускал непонятные моменты в тексте, то прем Инсерт заставляет обратить на них внимание, сконцентрироваться на каждой строке текста.</a:t>
            </a:r>
          </a:p>
          <a:p>
            <a:r>
              <a:rPr lang="ru-RU" altLang="ru-RU" sz="2400" smtClean="0"/>
              <a:t>Инсерт довольно эффективен, когда нужно проработать большой пласт теоретического материала.</a:t>
            </a:r>
          </a:p>
          <a:p>
            <a:endParaRPr lang="ru-RU" altLang="ru-RU" sz="24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657</TotalTime>
  <Words>414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Костенко Г.А. Сибилева с.л. Стрекачева Н.А.</vt:lpstr>
      <vt:lpstr>Презентация PowerPoint</vt:lpstr>
      <vt:lpstr>Инсерт</vt:lpstr>
      <vt:lpstr>Как использовать прием "Инсерт" на уроках </vt:lpstr>
      <vt:lpstr>Прием  «Инсерт»</vt:lpstr>
      <vt:lpstr>Презентация PowerPoint</vt:lpstr>
      <vt:lpstr>Презентация PowerPoint</vt:lpstr>
      <vt:lpstr>Нюансы применения приема "Инсерт" </vt:lpstr>
      <vt:lpstr>Когда использовать прием Инсерт? </vt:lpstr>
      <vt:lpstr>Прием "Инсерт" в рамках уроков </vt:lpstr>
      <vt:lpstr>Прием "Инсерт" может работать на каждом этапе урока</vt:lpstr>
      <vt:lpstr>Вывод:</vt:lpstr>
      <vt:lpstr>Спасибо  за  внимание!</vt:lpstr>
    </vt:vector>
  </TitlesOfParts>
  <Company>моу сош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критического мышления учащихся на уроках математики посредством чтения и письма»</dc:title>
  <dc:creator>УЧИТЕЛЬ2</dc:creator>
  <cp:lastModifiedBy>Слушатель</cp:lastModifiedBy>
  <cp:revision>48</cp:revision>
  <dcterms:created xsi:type="dcterms:W3CDTF">2011-01-19T04:19:48Z</dcterms:created>
  <dcterms:modified xsi:type="dcterms:W3CDTF">2017-08-04T06:03:10Z</dcterms:modified>
</cp:coreProperties>
</file>