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8" r:id="rId3"/>
    <p:sldId id="260" r:id="rId4"/>
    <p:sldId id="262" r:id="rId5"/>
    <p:sldId id="261" r:id="rId6"/>
    <p:sldId id="263" r:id="rId7"/>
    <p:sldId id="264" r:id="rId8"/>
    <p:sldId id="265" r:id="rId9"/>
    <p:sldId id="267" r:id="rId10"/>
    <p:sldId id="270" r:id="rId11"/>
    <p:sldId id="272" r:id="rId12"/>
    <p:sldId id="273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2682C-73A9-49C9-8687-D0339BE03561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C3F9-9270-4AAB-92F4-A488F3BB2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Метод  кластеров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подготовили:</a:t>
            </a:r>
            <a:br>
              <a:rPr lang="ru-RU" sz="2700" dirty="0" smtClean="0"/>
            </a:br>
            <a:r>
              <a:rPr lang="ru-RU" sz="2700" dirty="0" smtClean="0"/>
              <a:t>Бережная Наталья Владимировна , </a:t>
            </a:r>
            <a:br>
              <a:rPr lang="ru-RU" sz="2700" dirty="0" smtClean="0"/>
            </a:br>
            <a:r>
              <a:rPr lang="ru-RU" sz="2700" dirty="0" smtClean="0"/>
              <a:t> г. Курганинск, МАУСОШ №1</a:t>
            </a:r>
            <a:br>
              <a:rPr lang="ru-RU" sz="2700" dirty="0" smtClean="0"/>
            </a:br>
            <a:r>
              <a:rPr lang="ru-RU" sz="2700" dirty="0" err="1" smtClean="0"/>
              <a:t>Ашба</a:t>
            </a:r>
            <a:r>
              <a:rPr lang="ru-RU" sz="2700" dirty="0" smtClean="0"/>
              <a:t> Ирина Владимирович, </a:t>
            </a:r>
            <a:br>
              <a:rPr lang="ru-RU" sz="2700" dirty="0" smtClean="0"/>
            </a:br>
            <a:r>
              <a:rPr lang="ru-RU" sz="2700" dirty="0" smtClean="0"/>
              <a:t>г</a:t>
            </a:r>
            <a:r>
              <a:rPr lang="ru-RU" sz="2700" dirty="0" smtClean="0"/>
              <a:t>. Курганинск, МАУСОШ №1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err="1" smtClean="0"/>
              <a:t>Колайтанова</a:t>
            </a:r>
            <a:r>
              <a:rPr lang="ru-RU" sz="2700" dirty="0" smtClean="0"/>
              <a:t> Татьяна  Петровна,</a:t>
            </a:r>
            <a:br>
              <a:rPr lang="ru-RU" sz="2700" dirty="0" smtClean="0"/>
            </a:br>
            <a:r>
              <a:rPr lang="ru-RU" sz="2700" dirty="0" smtClean="0"/>
              <a:t>ст. Отрадная, МБОУСОШ №16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5072" y="127001"/>
            <a:ext cx="7997456" cy="1400175"/>
          </a:xfrm>
        </p:spPr>
        <p:txBody>
          <a:bodyPr/>
          <a:lstStyle/>
          <a:p>
            <a:r>
              <a:rPr lang="ru-RU" sz="2800" dirty="0" smtClean="0"/>
              <a:t>Примеры кластеров на уроках информатики</a:t>
            </a:r>
            <a:br>
              <a:rPr lang="ru-RU" sz="2800" dirty="0" smtClean="0"/>
            </a:br>
            <a:endParaRPr lang="ru-RU" altLang="ru-RU" sz="2800" dirty="0" smtClean="0"/>
          </a:p>
        </p:txBody>
      </p:sp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6717507" y="1003300"/>
            <a:ext cx="2426494" cy="3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5"/>
          <p:cNvCxnSpPr/>
          <p:nvPr/>
        </p:nvCxnSpPr>
        <p:spPr>
          <a:xfrm flipV="1">
            <a:off x="1101329" y="2108201"/>
            <a:ext cx="1037034" cy="95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"/>
          <p:cNvCxnSpPr/>
          <p:nvPr/>
        </p:nvCxnSpPr>
        <p:spPr>
          <a:xfrm flipV="1">
            <a:off x="3121819" y="4899026"/>
            <a:ext cx="678656" cy="9239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5"/>
          <p:cNvCxnSpPr/>
          <p:nvPr/>
        </p:nvCxnSpPr>
        <p:spPr>
          <a:xfrm flipV="1">
            <a:off x="613173" y="2330450"/>
            <a:ext cx="267890" cy="5207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5"/>
          <p:cNvCxnSpPr/>
          <p:nvPr/>
        </p:nvCxnSpPr>
        <p:spPr>
          <a:xfrm flipH="1" flipV="1">
            <a:off x="1154906" y="2357439"/>
            <a:ext cx="171450" cy="422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90488" y="4908550"/>
            <a:ext cx="983456" cy="674688"/>
          </a:xfrm>
          <a:prstGeom prst="ellipse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Диагностика</a:t>
            </a: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80962" y="1074739"/>
            <a:ext cx="9063038" cy="5622925"/>
            <a:chOff x="108285" y="1074822"/>
            <a:chExt cx="9111916" cy="5622758"/>
          </a:xfrm>
        </p:grpSpPr>
        <p:grpSp>
          <p:nvGrpSpPr>
            <p:cNvPr id="4" name="Группа 31"/>
            <p:cNvGrpSpPr>
              <a:grpSpLocks/>
            </p:cNvGrpSpPr>
            <p:nvPr/>
          </p:nvGrpSpPr>
          <p:grpSpPr bwMode="auto">
            <a:xfrm>
              <a:off x="108285" y="1074822"/>
              <a:ext cx="9111916" cy="5622758"/>
              <a:chOff x="108285" y="1074822"/>
              <a:chExt cx="9111916" cy="5622758"/>
            </a:xfrm>
          </p:grpSpPr>
          <p:cxnSp>
            <p:nvCxnSpPr>
              <p:cNvPr id="12" name="Прямая соединительная линия 5"/>
              <p:cNvCxnSpPr/>
              <p:nvPr/>
            </p:nvCxnSpPr>
            <p:spPr>
              <a:xfrm flipH="1" flipV="1">
                <a:off x="6032618" y="4914870"/>
                <a:ext cx="909605" cy="35558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5"/>
              <p:cNvCxnSpPr/>
              <p:nvPr/>
            </p:nvCxnSpPr>
            <p:spPr>
              <a:xfrm flipH="1" flipV="1">
                <a:off x="3754639" y="2417807"/>
                <a:ext cx="1009613" cy="65085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5"/>
              <p:cNvCxnSpPr/>
              <p:nvPr/>
            </p:nvCxnSpPr>
            <p:spPr>
              <a:xfrm flipV="1">
                <a:off x="5342081" y="3778254"/>
                <a:ext cx="12700" cy="7334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5"/>
              <p:cNvCxnSpPr/>
              <p:nvPr/>
            </p:nvCxnSpPr>
            <p:spPr>
              <a:xfrm flipV="1">
                <a:off x="5473838" y="2109841"/>
                <a:ext cx="1217568" cy="103025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Овал 2"/>
              <p:cNvSpPr/>
              <p:nvPr/>
            </p:nvSpPr>
            <p:spPr>
              <a:xfrm>
                <a:off x="4246746" y="2671800"/>
                <a:ext cx="2466885" cy="121440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Программное обеспечение ПК</a:t>
                </a:r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6416779" y="1351039"/>
                <a:ext cx="1849370" cy="854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Инструментальное ПО</a:t>
                </a:r>
              </a:p>
            </p:txBody>
          </p:sp>
          <p:cxnSp>
            <p:nvCxnSpPr>
              <p:cNvPr id="26" name="Прямая соединительная линия 5"/>
              <p:cNvCxnSpPr/>
              <p:nvPr/>
            </p:nvCxnSpPr>
            <p:spPr>
              <a:xfrm flipH="1">
                <a:off x="6845388" y="2225725"/>
                <a:ext cx="301614" cy="151601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5"/>
              <p:cNvCxnSpPr/>
              <p:nvPr/>
            </p:nvCxnSpPr>
            <p:spPr>
              <a:xfrm flipH="1" flipV="1">
                <a:off x="7612123" y="2222550"/>
                <a:ext cx="15874" cy="80960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5"/>
              <p:cNvCxnSpPr/>
              <p:nvPr/>
            </p:nvCxnSpPr>
            <p:spPr>
              <a:xfrm>
                <a:off x="8072481" y="2033644"/>
                <a:ext cx="482582" cy="243039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7964535" y="4527531"/>
                <a:ext cx="1255666" cy="854050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Языки и система программирования</a:t>
                </a:r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7058105" y="3055963"/>
                <a:ext cx="1255667" cy="854050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Программные комплексы</a:t>
                </a:r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6023093" y="3754442"/>
                <a:ext cx="1544581" cy="854050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Интегрированные среды программирования</a:t>
                </a:r>
              </a:p>
            </p:txBody>
          </p:sp>
          <p:cxnSp>
            <p:nvCxnSpPr>
              <p:cNvPr id="44" name="Прямая соединительная линия 5"/>
              <p:cNvCxnSpPr/>
              <p:nvPr/>
            </p:nvCxnSpPr>
            <p:spPr>
              <a:xfrm flipV="1">
                <a:off x="2441824" y="2513054"/>
                <a:ext cx="587353" cy="81912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Овал 6"/>
              <p:cNvSpPr/>
              <p:nvPr/>
            </p:nvSpPr>
            <p:spPr>
              <a:xfrm>
                <a:off x="2333878" y="1716153"/>
                <a:ext cx="1741424" cy="854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Системное ПО</a:t>
                </a:r>
              </a:p>
            </p:txBody>
          </p:sp>
          <p:cxnSp>
            <p:nvCxnSpPr>
              <p:cNvPr id="47" name="Прямая соединительная линия 5"/>
              <p:cNvCxnSpPr/>
              <p:nvPr/>
            </p:nvCxnSpPr>
            <p:spPr>
              <a:xfrm flipH="1" flipV="1">
                <a:off x="1167109" y="1516134"/>
                <a:ext cx="128582" cy="54132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5"/>
              <p:cNvCxnSpPr/>
              <p:nvPr/>
            </p:nvCxnSpPr>
            <p:spPr>
              <a:xfrm flipH="1" flipV="1">
                <a:off x="4246746" y="4306876"/>
                <a:ext cx="727048" cy="53814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"/>
              <p:cNvCxnSpPr/>
              <p:nvPr/>
            </p:nvCxnSpPr>
            <p:spPr>
              <a:xfrm flipH="1" flipV="1">
                <a:off x="5504000" y="4819623"/>
                <a:ext cx="957227" cy="10635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"/>
              <p:cNvCxnSpPr/>
              <p:nvPr/>
            </p:nvCxnSpPr>
            <p:spPr>
              <a:xfrm flipV="1">
                <a:off x="5257946" y="4987893"/>
                <a:ext cx="4763" cy="108105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"/>
              <p:cNvCxnSpPr/>
              <p:nvPr/>
            </p:nvCxnSpPr>
            <p:spPr>
              <a:xfrm flipV="1">
                <a:off x="1203620" y="3448064"/>
                <a:ext cx="979452" cy="31749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"/>
              <p:cNvCxnSpPr/>
              <p:nvPr/>
            </p:nvCxnSpPr>
            <p:spPr>
              <a:xfrm>
                <a:off x="3537159" y="4884709"/>
                <a:ext cx="92706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Овал 60"/>
              <p:cNvSpPr/>
              <p:nvPr/>
            </p:nvSpPr>
            <p:spPr>
              <a:xfrm>
                <a:off x="2906945" y="4660877"/>
                <a:ext cx="1184232" cy="465124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мультимедиа</a:t>
                </a:r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6918410" y="5126002"/>
                <a:ext cx="1119147" cy="407975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прочие</a:t>
                </a:r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4703930" y="5843530"/>
                <a:ext cx="1371550" cy="85405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Издательские системы</a:t>
                </a:r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6099290" y="5864167"/>
                <a:ext cx="2070024" cy="56037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Проблемно-ориентированное</a:t>
                </a:r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3416514" y="3849690"/>
                <a:ext cx="1444572" cy="601644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Общего назначения</a:t>
                </a:r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3305393" y="5646686"/>
                <a:ext cx="1374725" cy="85405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Информационно-поисковые</a:t>
                </a:r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733737" y="1732027"/>
                <a:ext cx="1311227" cy="85405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Базовое</a:t>
                </a:r>
              </a:p>
            </p:txBody>
          </p:sp>
          <p:sp>
            <p:nvSpPr>
              <p:cNvPr id="78" name="Овал 77"/>
              <p:cNvSpPr/>
              <p:nvPr/>
            </p:nvSpPr>
            <p:spPr>
              <a:xfrm>
                <a:off x="1563970" y="2646400"/>
                <a:ext cx="827057" cy="38098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ОС</a:t>
                </a:r>
              </a:p>
            </p:txBody>
          </p:sp>
          <p:sp>
            <p:nvSpPr>
              <p:cNvPr id="79" name="Овал 78"/>
              <p:cNvSpPr/>
              <p:nvPr/>
            </p:nvSpPr>
            <p:spPr>
              <a:xfrm>
                <a:off x="108285" y="2598777"/>
                <a:ext cx="1046125" cy="54925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Оболочки ОС</a:t>
                </a:r>
              </a:p>
            </p:txBody>
          </p:sp>
          <p:sp>
            <p:nvSpPr>
              <p:cNvPr id="80" name="Овал 79"/>
              <p:cNvSpPr/>
              <p:nvPr/>
            </p:nvSpPr>
            <p:spPr>
              <a:xfrm>
                <a:off x="184482" y="1074822"/>
                <a:ext cx="1311227" cy="501635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Сетевые ОС</a:t>
                </a:r>
              </a:p>
            </p:txBody>
          </p:sp>
          <p:cxnSp>
            <p:nvCxnSpPr>
              <p:cNvPr id="85" name="Прямая соединительная линия 5"/>
              <p:cNvCxnSpPr/>
              <p:nvPr/>
            </p:nvCxnSpPr>
            <p:spPr>
              <a:xfrm flipV="1">
                <a:off x="2117986" y="3644908"/>
                <a:ext cx="420673" cy="69847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5"/>
              <p:cNvCxnSpPr/>
              <p:nvPr/>
            </p:nvCxnSpPr>
            <p:spPr>
              <a:xfrm flipV="1">
                <a:off x="2562470" y="3524261"/>
                <a:ext cx="298439" cy="138425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5"/>
              <p:cNvCxnSpPr/>
              <p:nvPr/>
            </p:nvCxnSpPr>
            <p:spPr>
              <a:xfrm flipV="1">
                <a:off x="649603" y="3600459"/>
                <a:ext cx="1685863" cy="169381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Овал 66"/>
              <p:cNvSpPr/>
              <p:nvPr/>
            </p:nvSpPr>
            <p:spPr>
              <a:xfrm>
                <a:off x="2021153" y="2951191"/>
                <a:ext cx="1568393" cy="85405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Сервисное</a:t>
                </a:r>
              </a:p>
            </p:txBody>
          </p:sp>
          <p:sp>
            <p:nvSpPr>
              <p:cNvPr id="92" name="Овал 91"/>
              <p:cNvSpPr/>
              <p:nvPr/>
            </p:nvSpPr>
            <p:spPr>
              <a:xfrm>
                <a:off x="152733" y="3509975"/>
                <a:ext cx="1471559" cy="628631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Антивирусные программы</a:t>
                </a:r>
              </a:p>
            </p:txBody>
          </p:sp>
          <p:sp>
            <p:nvSpPr>
              <p:cNvPr id="93" name="Овал 92"/>
              <p:cNvSpPr/>
              <p:nvPr/>
            </p:nvSpPr>
            <p:spPr>
              <a:xfrm>
                <a:off x="1556032" y="4262427"/>
                <a:ext cx="969927" cy="58577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Архиваторы</a:t>
                </a:r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1776687" y="4929158"/>
                <a:ext cx="1400124" cy="641331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Поисковые сети</a:t>
                </a:r>
              </a:p>
            </p:txBody>
          </p:sp>
        </p:grpSp>
        <p:sp>
          <p:nvSpPr>
            <p:cNvPr id="8" name="Овал 7"/>
            <p:cNvSpPr/>
            <p:nvPr/>
          </p:nvSpPr>
          <p:spPr>
            <a:xfrm>
              <a:off x="4499149" y="4516420"/>
              <a:ext cx="1689038" cy="8540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Прикладное ПО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5072" y="260351"/>
            <a:ext cx="7053263" cy="1400175"/>
          </a:xfrm>
        </p:spPr>
        <p:txBody>
          <a:bodyPr/>
          <a:lstStyle/>
          <a:p>
            <a:pPr eaLnBrk="1" hangingPunct="1"/>
            <a:r>
              <a:rPr lang="ru-RU" altLang="ru-RU" sz="3600" b="1" i="1" dirty="0" smtClean="0">
                <a:latin typeface="Arial" charset="0"/>
              </a:rPr>
              <a:t/>
            </a:r>
            <a:br>
              <a:rPr lang="ru-RU" altLang="ru-RU" sz="3600" b="1" i="1" dirty="0" smtClean="0">
                <a:latin typeface="Arial" charset="0"/>
              </a:rPr>
            </a:br>
            <a:endParaRPr lang="ru-RU" altLang="ru-RU" sz="3600" dirty="0" smtClean="0"/>
          </a:p>
        </p:txBody>
      </p:sp>
      <p:sp>
        <p:nvSpPr>
          <p:cNvPr id="8195" name="Прямоугольник 1"/>
          <p:cNvSpPr>
            <a:spLocks noChangeArrowheads="1"/>
          </p:cNvSpPr>
          <p:nvPr/>
        </p:nvSpPr>
        <p:spPr bwMode="auto">
          <a:xfrm>
            <a:off x="0" y="1147763"/>
            <a:ext cx="2932510" cy="3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00035" y="428605"/>
            <a:ext cx="8511620" cy="5857916"/>
            <a:chOff x="2977815" y="822157"/>
            <a:chExt cx="6033839" cy="4816645"/>
          </a:xfrm>
        </p:grpSpPr>
        <p:cxnSp>
          <p:nvCxnSpPr>
            <p:cNvPr id="7" name="Прямая со стрелкой 6"/>
            <p:cNvCxnSpPr/>
            <p:nvPr/>
          </p:nvCxnSpPr>
          <p:spPr>
            <a:xfrm flipH="1" flipV="1">
              <a:off x="5044678" y="1576388"/>
              <a:ext cx="532209" cy="8064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V="1">
              <a:off x="6692504" y="1997076"/>
              <a:ext cx="417909" cy="45402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6138862" y="2819401"/>
              <a:ext cx="15479" cy="9953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Овал 2"/>
            <p:cNvSpPr/>
            <p:nvPr/>
          </p:nvSpPr>
          <p:spPr>
            <a:xfrm>
              <a:off x="5233737" y="2249906"/>
              <a:ext cx="1588169" cy="842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/>
                <a:t>АЛГОРИТМ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977815" y="1872914"/>
              <a:ext cx="1109915" cy="509340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неформальный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4223084" y="2073442"/>
              <a:ext cx="1028699" cy="485273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формальный</a:t>
              </a: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4481513" y="1681164"/>
              <a:ext cx="111919" cy="44767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H="1">
              <a:off x="3474244" y="1616075"/>
              <a:ext cx="129779" cy="2730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3386889" y="1227220"/>
              <a:ext cx="1801730" cy="485273"/>
            </a:xfrm>
            <a:prstGeom prst="ellipse">
              <a:avLst/>
            </a:prstGeom>
            <a:solidFill>
              <a:srgbClr val="0070C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/>
                <a:t>исполнитель</a:t>
              </a:r>
            </a:p>
          </p:txBody>
        </p:sp>
        <p:sp>
          <p:nvSpPr>
            <p:cNvPr id="29" name="Овал 28"/>
            <p:cNvSpPr/>
            <p:nvPr/>
          </p:nvSpPr>
          <p:spPr>
            <a:xfrm>
              <a:off x="6078956" y="5129462"/>
              <a:ext cx="1284371" cy="5093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циклический</a:t>
              </a:r>
            </a:p>
          </p:txBody>
        </p:sp>
        <p:sp>
          <p:nvSpPr>
            <p:cNvPr id="30" name="Овал 29"/>
            <p:cNvSpPr/>
            <p:nvPr/>
          </p:nvSpPr>
          <p:spPr>
            <a:xfrm>
              <a:off x="4578016" y="4896850"/>
              <a:ext cx="1109915" cy="5093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разветвляющийся</a:t>
              </a:r>
            </a:p>
          </p:txBody>
        </p:sp>
        <p:sp>
          <p:nvSpPr>
            <p:cNvPr id="31" name="Овал 30"/>
            <p:cNvSpPr/>
            <p:nvPr/>
          </p:nvSpPr>
          <p:spPr>
            <a:xfrm>
              <a:off x="3753851" y="3533270"/>
              <a:ext cx="1109915" cy="5093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линейный</a:t>
              </a:r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 flipH="1" flipV="1">
              <a:off x="4845844" y="3873500"/>
              <a:ext cx="504825" cy="26511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>
              <a:off x="5251847" y="4459289"/>
              <a:ext cx="195263" cy="40163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6599635" y="4600575"/>
              <a:ext cx="121444" cy="52863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5275847" y="3797969"/>
              <a:ext cx="1762627" cy="842210"/>
            </a:xfrm>
            <a:prstGeom prst="ellipse">
              <a:avLst/>
            </a:prstGeom>
            <a:solidFill>
              <a:srgbClr val="0070C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/>
                <a:t>виды алгоритмов</a:t>
              </a:r>
            </a:p>
          </p:txBody>
        </p:sp>
        <p:sp>
          <p:nvSpPr>
            <p:cNvPr id="43" name="Овал 42"/>
            <p:cNvSpPr/>
            <p:nvPr/>
          </p:nvSpPr>
          <p:spPr>
            <a:xfrm>
              <a:off x="7727283" y="3657599"/>
              <a:ext cx="1284371" cy="50934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Текстовое сообщение</a:t>
              </a:r>
            </a:p>
          </p:txBody>
        </p:sp>
        <p:sp>
          <p:nvSpPr>
            <p:cNvPr id="44" name="Овал 43"/>
            <p:cNvSpPr/>
            <p:nvPr/>
          </p:nvSpPr>
          <p:spPr>
            <a:xfrm>
              <a:off x="7011403" y="2823409"/>
              <a:ext cx="1284371" cy="50934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Блок- схема</a:t>
              </a:r>
            </a:p>
          </p:txBody>
        </p:sp>
        <p:sp>
          <p:nvSpPr>
            <p:cNvPr id="45" name="Овал 44"/>
            <p:cNvSpPr/>
            <p:nvPr/>
          </p:nvSpPr>
          <p:spPr>
            <a:xfrm>
              <a:off x="6163177" y="822157"/>
              <a:ext cx="938463" cy="50934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/>
                <a:t>программа</a:t>
              </a:r>
            </a:p>
          </p:txBody>
        </p:sp>
        <p:cxnSp>
          <p:nvCxnSpPr>
            <p:cNvPr id="46" name="Прямая со стрелкой 45"/>
            <p:cNvCxnSpPr/>
            <p:nvPr/>
          </p:nvCxnSpPr>
          <p:spPr>
            <a:xfrm flipH="1">
              <a:off x="7715250" y="2322514"/>
              <a:ext cx="72629" cy="49212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8365331" y="2044700"/>
              <a:ext cx="144066" cy="15763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H="1" flipV="1">
              <a:off x="7065169" y="1119188"/>
              <a:ext cx="496491" cy="49371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7077576" y="1423738"/>
              <a:ext cx="1588169" cy="842210"/>
            </a:xfrm>
            <a:prstGeom prst="ellipse">
              <a:avLst/>
            </a:prstGeom>
            <a:solidFill>
              <a:srgbClr val="0070C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/>
                <a:t>запись алгоритма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285720" y="214290"/>
            <a:ext cx="4568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dirty="0" smtClean="0"/>
              <a:t>Примеры кластеров на уроках информатики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9341" y="223839"/>
            <a:ext cx="8418939" cy="1400175"/>
          </a:xfrm>
        </p:spPr>
        <p:txBody>
          <a:bodyPr/>
          <a:lstStyle/>
          <a:p>
            <a:r>
              <a:rPr lang="ru-RU" sz="2800" dirty="0" smtClean="0"/>
              <a:t>Примеры кластеров на уроках информатики</a:t>
            </a:r>
            <a:br>
              <a:rPr lang="ru-RU" sz="2800" dirty="0" smtClean="0"/>
            </a:br>
            <a:endParaRPr lang="ru-RU" altLang="ru-RU" sz="2800" dirty="0" smtClean="0"/>
          </a:p>
        </p:txBody>
      </p:sp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129779" y="939801"/>
            <a:ext cx="3389709" cy="3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5000"/>
              </a:lnSpc>
              <a:spcAft>
                <a:spcPts val="1000"/>
              </a:spcAft>
              <a:tabLst>
                <a:tab pos="4543425" algn="l"/>
              </a:tabLst>
            </a:pP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lang="ru-RU" alt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1000108"/>
            <a:ext cx="9144001" cy="5429288"/>
            <a:chOff x="3485213" y="1022685"/>
            <a:chExt cx="5658787" cy="4654709"/>
          </a:xfrm>
        </p:grpSpPr>
        <p:cxnSp>
          <p:nvCxnSpPr>
            <p:cNvPr id="5" name="Прямая соединительная линия 5"/>
            <p:cNvCxnSpPr/>
            <p:nvPr/>
          </p:nvCxnSpPr>
          <p:spPr>
            <a:xfrm flipV="1">
              <a:off x="4992291" y="1733550"/>
              <a:ext cx="597694" cy="7254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5"/>
            <p:cNvCxnSpPr/>
            <p:nvPr/>
          </p:nvCxnSpPr>
          <p:spPr>
            <a:xfrm flipH="1" flipV="1">
              <a:off x="7198519" y="1628775"/>
              <a:ext cx="570310" cy="9794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Овал 3"/>
            <p:cNvSpPr/>
            <p:nvPr/>
          </p:nvSpPr>
          <p:spPr>
            <a:xfrm>
              <a:off x="5251784" y="1022685"/>
              <a:ext cx="2246897" cy="842210"/>
            </a:xfrm>
            <a:prstGeom prst="ellipse">
              <a:avLst/>
            </a:prstGeom>
            <a:gradFill>
              <a:gsLst>
                <a:gs pos="70000">
                  <a:srgbClr val="7030A0"/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????????????</a:t>
              </a:r>
            </a:p>
          </p:txBody>
        </p:sp>
        <p:cxnSp>
          <p:nvCxnSpPr>
            <p:cNvPr id="13" name="Прямая соединительная линия 5"/>
            <p:cNvCxnSpPr/>
            <p:nvPr/>
          </p:nvCxnSpPr>
          <p:spPr>
            <a:xfrm flipV="1">
              <a:off x="3857620" y="3286124"/>
              <a:ext cx="702469" cy="150177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5"/>
            <p:cNvCxnSpPr/>
            <p:nvPr/>
          </p:nvCxnSpPr>
          <p:spPr>
            <a:xfrm flipH="1" flipV="1">
              <a:off x="5436394" y="3282951"/>
              <a:ext cx="477441" cy="103346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5"/>
            <p:cNvCxnSpPr/>
            <p:nvPr/>
          </p:nvCxnSpPr>
          <p:spPr>
            <a:xfrm flipH="1" flipV="1">
              <a:off x="8047435" y="3179763"/>
              <a:ext cx="575072" cy="166211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5"/>
            <p:cNvCxnSpPr/>
            <p:nvPr/>
          </p:nvCxnSpPr>
          <p:spPr>
            <a:xfrm flipV="1">
              <a:off x="6948488" y="3227388"/>
              <a:ext cx="492919" cy="11493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4041328" y="2436757"/>
              <a:ext cx="2246897" cy="84221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Локальные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6602773" y="2449249"/>
              <a:ext cx="2246897" cy="84221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Отдалённые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3485213" y="4727754"/>
              <a:ext cx="1294627" cy="84221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Одноранговые</a:t>
              </a:r>
              <a:endParaRPr lang="ru-RU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7757410" y="4835184"/>
              <a:ext cx="1386590" cy="84221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Международные</a:t>
              </a:r>
            </a:p>
          </p:txBody>
        </p:sp>
        <p:sp>
          <p:nvSpPr>
            <p:cNvPr id="25" name="Овал 24"/>
            <p:cNvSpPr/>
            <p:nvPr/>
          </p:nvSpPr>
          <p:spPr>
            <a:xfrm>
              <a:off x="6554449" y="4238077"/>
              <a:ext cx="1298375" cy="84221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Региональные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5036695" y="4310528"/>
              <a:ext cx="1375199" cy="84221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Многоранговые</a:t>
              </a:r>
              <a:endParaRPr lang="ru-RU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Уроки </a:t>
            </a:r>
            <a:r>
              <a:rPr lang="ru-RU" dirty="0"/>
              <a:t>с применением метода кластера дают ребятам возможность проявить себя, высказать свое видение вопроса, дают свободу творческой деятельности. В целом нетрадиционные технологии, использующиеся в образовательном процессе, повышают мотивацию учащихся, формируют обстановку сотрудничества и воспитывают в детях чувство собственного достоинства, дарят им ощущение творческой свободы.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1" y="107950"/>
            <a:ext cx="9028509" cy="133508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3600" b="1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Кластер</a:t>
            </a:r>
            <a:r>
              <a:rPr lang="ru-RU" sz="3600" dirty="0" smtClean="0">
                <a:solidFill>
                  <a:srgbClr val="FF0000"/>
                </a:solidFill>
              </a:rPr>
              <a:t> – это графический приём, систематизирующий материал.</a:t>
            </a:r>
            <a:endParaRPr lang="ru-RU" sz="3600" dirty="0">
              <a:solidFill>
                <a:srgbClr val="FF0000"/>
              </a:solidFill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214282" y="1457325"/>
            <a:ext cx="8501122" cy="5400675"/>
            <a:chOff x="320024" y="1175586"/>
            <a:chExt cx="10291257" cy="540075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6078069" y="2705960"/>
              <a:ext cx="2209913" cy="56515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4" idx="1"/>
            </p:cNvCxnSpPr>
            <p:nvPr/>
          </p:nvCxnSpPr>
          <p:spPr>
            <a:xfrm flipH="1" flipV="1">
              <a:off x="2845754" y="2780574"/>
              <a:ext cx="1717763" cy="42545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3347429" y="4082344"/>
              <a:ext cx="1274827" cy="55404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936774" y="4069643"/>
              <a:ext cx="1679661" cy="80328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292216" y="4223633"/>
              <a:ext cx="0" cy="14033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8291157" y="2129689"/>
              <a:ext cx="2320124" cy="9922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1600" b="1" dirty="0" smtClean="0">
                  <a:solidFill>
                    <a:srgbClr val="FFFFFF"/>
                  </a:solidFill>
                </a:rPr>
                <a:t>Бумажный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20024" y="2166201"/>
              <a:ext cx="2853878" cy="10985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1600" b="1" dirty="0" smtClean="0">
                  <a:solidFill>
                    <a:srgbClr val="FFFFFF"/>
                  </a:solidFill>
                </a:rPr>
                <a:t>Классический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281986" y="4236333"/>
              <a:ext cx="2065443" cy="9922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1600" b="1" smtClean="0">
                  <a:solidFill>
                    <a:srgbClr val="FFFFFF"/>
                  </a:solidFill>
                </a:rPr>
                <a:t>Арт- кластер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540230" y="4550663"/>
              <a:ext cx="2530604" cy="9922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1600" b="1" dirty="0" smtClean="0">
                  <a:solidFill>
                    <a:srgbClr val="FFFFFF"/>
                  </a:solidFill>
                </a:rPr>
                <a:t>С нумерацией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4153921" y="5584142"/>
              <a:ext cx="2282942" cy="9922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1600" b="1" smtClean="0">
                  <a:solidFill>
                    <a:srgbClr val="FFFFFF"/>
                  </a:solidFill>
                </a:rPr>
                <a:t>Обратный</a:t>
              </a:r>
            </a:p>
          </p:txBody>
        </p:sp>
        <p:cxnSp>
          <p:nvCxnSpPr>
            <p:cNvPr id="2" name="Прямая соединительная линия 5"/>
            <p:cNvCxnSpPr/>
            <p:nvPr/>
          </p:nvCxnSpPr>
          <p:spPr>
            <a:xfrm flipV="1">
              <a:off x="5362069" y="2066188"/>
              <a:ext cx="4763" cy="10811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Овал 16"/>
            <p:cNvSpPr/>
            <p:nvPr/>
          </p:nvSpPr>
          <p:spPr>
            <a:xfrm>
              <a:off x="4287277" y="1175586"/>
              <a:ext cx="2265478" cy="9922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1600" b="1" dirty="0" smtClean="0">
                  <a:solidFill>
                    <a:srgbClr val="FFFFFF"/>
                  </a:solidFill>
                </a:rPr>
                <a:t>Групповой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4261876" y="3039340"/>
              <a:ext cx="2060680" cy="11461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/>
                <a:t>Кластеры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Основные принципы составления кластера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Кластер </a:t>
            </a:r>
            <a:r>
              <a:rPr lang="ru-RU" dirty="0"/>
              <a:t>оформляется в виде грозди или модели планеты со спутниками. В центре располагается основное понятие, мысль, по сторонам обозначаются крупные смысловые единицы, соединенные с центральным понятием прямыми линиями.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572008"/>
            <a:ext cx="2860058" cy="188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Правила оформления кластера на уроке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зависимости от способа организации урока, кластер может быть оформлен на доске, на отдельном листе или в тетради у каждого ученика при выполнении индивидуального задания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Составляя кластер, желательно использовать разноцветные мелки, карандаши, ручки, фломастеры.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Рекомендации по составлению кластера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При его создании не стоит бояться излагать и фиксировать все, что приходит на ум, даже если это просто ассоциации или предположения. В ходе работы неверные или неточные высказывания могут быть исправлены или дополнены.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Применение метода кластер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 </a:t>
            </a:r>
            <a:r>
              <a:rPr lang="ru-RU" dirty="0"/>
              <a:t>кластера может применяться практически на всех уроках, при изучении самых разных тем.</a:t>
            </a:r>
          </a:p>
          <a:p>
            <a:r>
              <a:rPr lang="ru-RU" dirty="0"/>
              <a:t>Форма работы при использовании данного метода может быть абсолютно любой: индивидуальной, групповой и коллективной. Она определяется в зависимости от поставленных целей и задач, возможностей учителя и коллектива. Допустимо перетекание одной формы в другую.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Достоинства и результаты применения приема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Применение кластера имеет следующие достоинства:</a:t>
            </a:r>
          </a:p>
          <a:p>
            <a:r>
              <a:rPr lang="ru-RU" dirty="0" smtClean="0"/>
              <a:t>он позволяет охватить большой объем информации;</a:t>
            </a:r>
          </a:p>
          <a:p>
            <a:r>
              <a:rPr lang="ru-RU" dirty="0" smtClean="0"/>
              <a:t>вовлекает </a:t>
            </a:r>
            <a:r>
              <a:rPr lang="ru-RU" dirty="0"/>
              <a:t>всех участников коллектива в обучающий процесс, им это интересно;</a:t>
            </a:r>
          </a:p>
          <a:p>
            <a:r>
              <a:rPr lang="ru-RU" dirty="0"/>
              <a:t>дети активны и открыты, потому что у них не возникает страха ошибиться, высказать неверное суждение.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В ходе данной работы формируются и развиваются следующие умения:</a:t>
            </a:r>
          </a:p>
          <a:p>
            <a:r>
              <a:rPr lang="ru-RU" dirty="0"/>
              <a:t>умение ставить вопросы;</a:t>
            </a:r>
          </a:p>
          <a:p>
            <a:r>
              <a:rPr lang="ru-RU" dirty="0"/>
              <a:t>выделять главное;</a:t>
            </a:r>
          </a:p>
          <a:p>
            <a:r>
              <a:rPr lang="ru-RU" dirty="0"/>
              <a:t>устанавливать причинно-следственные связи и строить умозаключения;</a:t>
            </a:r>
          </a:p>
          <a:p>
            <a:r>
              <a:rPr lang="ru-RU" dirty="0"/>
              <a:t>переходить от частностей к общему, понимая проблему в целом;</a:t>
            </a:r>
          </a:p>
          <a:p>
            <a:r>
              <a:rPr lang="ru-RU" dirty="0"/>
              <a:t>сравнивать и анализировать;</a:t>
            </a:r>
          </a:p>
          <a:p>
            <a:r>
              <a:rPr lang="ru-RU" dirty="0"/>
              <a:t>проводить аналогии.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дает применение метода кластера на уроках детям: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развивает </a:t>
            </a:r>
            <a:r>
              <a:rPr lang="ru-RU" dirty="0"/>
              <a:t>системное мышление, </a:t>
            </a:r>
            <a:endParaRPr lang="ru-RU" dirty="0" smtClean="0"/>
          </a:p>
          <a:p>
            <a:r>
              <a:rPr lang="ru-RU" dirty="0" smtClean="0"/>
              <a:t>учит </a:t>
            </a:r>
            <a:r>
              <a:rPr lang="ru-RU" dirty="0"/>
              <a:t>детей систематизировать не только учебный материал, но и свои оценочные суждения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учит ребят вырабатывать и высказывать свое мнение, сформированное на основании наблюдений, опыта и новых полученных знаний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развивает навыки одновременного рассмотрения нескольких позиций, способности к творческой переработке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Примеры кластеров на уроках информатики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089376" y="3390888"/>
            <a:ext cx="3175" cy="20161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4467201" y="2400288"/>
            <a:ext cx="930275" cy="9175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232001" y="3608375"/>
            <a:ext cx="931862" cy="5651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4202088" y="3382950"/>
            <a:ext cx="1570038" cy="7191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362176" y="2620950"/>
            <a:ext cx="749300" cy="396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16"/>
          <p:cNvSpPr/>
          <p:nvPr/>
        </p:nvSpPr>
        <p:spPr>
          <a:xfrm>
            <a:off x="2849538" y="2547925"/>
            <a:ext cx="2617788" cy="1244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FFFF"/>
                </a:solidFill>
              </a:rPr>
              <a:t>Этапы создания Интернета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020988" y="5357800"/>
            <a:ext cx="2265363" cy="10985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b="1" dirty="0" smtClean="0">
                <a:solidFill>
                  <a:srgbClr val="FFFFFF"/>
                </a:solidFill>
              </a:rPr>
              <a:t>III. 1981-1990 </a:t>
            </a:r>
            <a:r>
              <a:rPr lang="ru-RU" altLang="ru-RU" b="1" dirty="0" smtClean="0">
                <a:solidFill>
                  <a:srgbClr val="FFFFFF"/>
                </a:solidFill>
              </a:rPr>
              <a:t>гг.</a:t>
            </a:r>
          </a:p>
        </p:txBody>
      </p:sp>
      <p:sp>
        <p:nvSpPr>
          <p:cNvPr id="11" name="Овал 10"/>
          <p:cNvSpPr/>
          <p:nvPr/>
        </p:nvSpPr>
        <p:spPr>
          <a:xfrm>
            <a:off x="5438751" y="3957625"/>
            <a:ext cx="1712912" cy="10985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b="1" dirty="0" smtClean="0">
                <a:solidFill>
                  <a:srgbClr val="FFFFFF"/>
                </a:solidFill>
              </a:rPr>
              <a:t>IV. 1991 – 2000</a:t>
            </a:r>
            <a:r>
              <a:rPr lang="ru-RU" altLang="ru-RU" b="1" dirty="0" smtClean="0">
                <a:solidFill>
                  <a:srgbClr val="FFFFFF"/>
                </a:solidFill>
              </a:rPr>
              <a:t> гг.</a:t>
            </a:r>
          </a:p>
        </p:txBody>
      </p:sp>
      <p:sp>
        <p:nvSpPr>
          <p:cNvPr id="12" name="Овал 11"/>
          <p:cNvSpPr/>
          <p:nvPr/>
        </p:nvSpPr>
        <p:spPr>
          <a:xfrm>
            <a:off x="5148238" y="1671625"/>
            <a:ext cx="1771650" cy="10985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b="1" dirty="0" smtClean="0">
                <a:solidFill>
                  <a:srgbClr val="FFFFFF"/>
                </a:solidFill>
              </a:rPr>
              <a:t>V. 2001- 2010</a:t>
            </a:r>
            <a:r>
              <a:rPr lang="ru-RU" altLang="ru-RU" b="1" dirty="0" smtClean="0">
                <a:solidFill>
                  <a:srgbClr val="FFFFFF"/>
                </a:solidFill>
              </a:rPr>
              <a:t> гг.</a:t>
            </a:r>
          </a:p>
        </p:txBody>
      </p:sp>
      <p:sp>
        <p:nvSpPr>
          <p:cNvPr id="13" name="Овал 12"/>
          <p:cNvSpPr/>
          <p:nvPr/>
        </p:nvSpPr>
        <p:spPr>
          <a:xfrm>
            <a:off x="1112813" y="4002075"/>
            <a:ext cx="1887538" cy="10985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b="1" dirty="0" smtClean="0">
                <a:solidFill>
                  <a:srgbClr val="FFFFFF"/>
                </a:solidFill>
              </a:rPr>
              <a:t>II. </a:t>
            </a:r>
            <a:r>
              <a:rPr lang="ru-RU" altLang="ru-RU" b="1" dirty="0" smtClean="0">
                <a:solidFill>
                  <a:srgbClr val="FFFFFF"/>
                </a:solidFill>
              </a:rPr>
              <a:t>1971 – 1980 гг.</a:t>
            </a:r>
          </a:p>
        </p:txBody>
      </p:sp>
      <p:sp>
        <p:nvSpPr>
          <p:cNvPr id="14" name="Овал 13"/>
          <p:cNvSpPr/>
          <p:nvPr/>
        </p:nvSpPr>
        <p:spPr>
          <a:xfrm>
            <a:off x="1142976" y="1643050"/>
            <a:ext cx="1908175" cy="10985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b="1" dirty="0" smtClean="0">
                <a:solidFill>
                  <a:srgbClr val="FFFFFF"/>
                </a:solidFill>
              </a:rPr>
              <a:t>I.</a:t>
            </a:r>
            <a:r>
              <a:rPr lang="ru-RU" altLang="ru-RU" b="1" dirty="0" smtClean="0">
                <a:solidFill>
                  <a:srgbClr val="FFFFFF"/>
                </a:solidFill>
              </a:rPr>
              <a:t> 1961 – 1970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517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  кластеров   подготовили: Бережная Наталья Владимировна ,   г. Курганинск, МАУСОШ №1 Ашба Ирина Владимирович,  г. Курганинск, МАУСОШ №1  Колайтанова Татьяна  Петровна, ст. Отрадная, МБОУСОШ №16 </vt:lpstr>
      <vt:lpstr>Слайд 2</vt:lpstr>
      <vt:lpstr>Основные принципы составления кластера </vt:lpstr>
      <vt:lpstr>Правила оформления кластера на уроке </vt:lpstr>
      <vt:lpstr>Рекомендации по составлению кластера </vt:lpstr>
      <vt:lpstr>Применение метода кластер </vt:lpstr>
      <vt:lpstr>Достоинства и результаты применения приема </vt:lpstr>
      <vt:lpstr>Что дает применение метода кластера на уроках детям:</vt:lpstr>
      <vt:lpstr> </vt:lpstr>
      <vt:lpstr>Примеры кластеров на уроках информатики </vt:lpstr>
      <vt:lpstr> </vt:lpstr>
      <vt:lpstr>Примеры кластеров на уроках информатики 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кластеров</dc:title>
  <dc:creator>ученик</dc:creator>
  <cp:lastModifiedBy>семинар</cp:lastModifiedBy>
  <cp:revision>6</cp:revision>
  <dcterms:created xsi:type="dcterms:W3CDTF">2018-08-22T07:32:11Z</dcterms:created>
  <dcterms:modified xsi:type="dcterms:W3CDTF">2018-08-22T09:43:37Z</dcterms:modified>
</cp:coreProperties>
</file>