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11"/>
  </p:notesMasterIdLst>
  <p:sldIdLst>
    <p:sldId id="256" r:id="rId3"/>
    <p:sldId id="316" r:id="rId4"/>
    <p:sldId id="318" r:id="rId5"/>
    <p:sldId id="313" r:id="rId6"/>
    <p:sldId id="320" r:id="rId7"/>
    <p:sldId id="319" r:id="rId8"/>
    <p:sldId id="322" r:id="rId9"/>
    <p:sldId id="32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C1118-CFD1-4F8A-B907-3C4DC0517AA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EA7FF-BE63-4A7E-BB05-CF8966DE9C82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1-4 классы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553B4E6-847B-4BBE-9296-1C23689D938B}" type="parTrans" cxnId="{BB0FFE9A-2C4A-46F9-8732-B079FAE33257}">
      <dgm:prSet/>
      <dgm:spPr/>
      <dgm:t>
        <a:bodyPr/>
        <a:lstStyle/>
        <a:p>
          <a:endParaRPr lang="ru-RU"/>
        </a:p>
      </dgm:t>
    </dgm:pt>
    <dgm:pt modelId="{4BEA917A-5C68-4B4E-9C7A-05D2036633CB}" type="sibTrans" cxnId="{BB0FFE9A-2C4A-46F9-8732-B079FAE33257}">
      <dgm:prSet/>
      <dgm:spPr/>
      <dgm:t>
        <a:bodyPr/>
        <a:lstStyle/>
        <a:p>
          <a:endParaRPr lang="ru-RU"/>
        </a:p>
      </dgm:t>
    </dgm:pt>
    <dgm:pt modelId="{7C4DB2D2-3885-47F8-8D51-555D9AAEE2C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 класс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C1C998D-AB3E-49A3-B644-BBC0E4B67E67}" type="parTrans" cxnId="{07D2DC9E-EF05-4D2F-ADB3-48FF3E52ACAE}">
      <dgm:prSet/>
      <dgm:spPr/>
      <dgm:t>
        <a:bodyPr/>
        <a:lstStyle/>
        <a:p>
          <a:endParaRPr lang="ru-RU"/>
        </a:p>
      </dgm:t>
    </dgm:pt>
    <dgm:pt modelId="{C91BC89C-DD8F-439E-81C8-868B2E455BF4}" type="sibTrans" cxnId="{07D2DC9E-EF05-4D2F-ADB3-48FF3E52ACAE}">
      <dgm:prSet/>
      <dgm:spPr/>
      <dgm:t>
        <a:bodyPr/>
        <a:lstStyle/>
        <a:p>
          <a:endParaRPr lang="ru-RU"/>
        </a:p>
      </dgm:t>
    </dgm:pt>
    <dgm:pt modelId="{40EFDDC6-B6FC-4738-A8D4-4284450535D0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профориентационная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работа в рамках ФГОС ООО, направленная на раннюю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профилизацию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учащихся: освоение и применение активных форм обучения детей в учебной, трудовой, исследовательской деятельности; обучение учащихся умению пользоваться способами самостоятельной познавательной, созидательной трудовой деятельности и планировать свою деятельность; приобретение опыта в различных сферах сельского хозяйства, участие в профессиональных пробах.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415CDE-37DB-433D-B92E-91258C5EE1A6}" type="parTrans" cxnId="{A0ED1D77-5D7F-4292-BEC8-2BF9BB53B789}">
      <dgm:prSet/>
      <dgm:spPr/>
      <dgm:t>
        <a:bodyPr/>
        <a:lstStyle/>
        <a:p>
          <a:endParaRPr lang="ru-RU"/>
        </a:p>
      </dgm:t>
    </dgm:pt>
    <dgm:pt modelId="{A2BE296F-09CE-45C6-BBA3-FE9D9A1B1503}" type="sibTrans" cxnId="{A0ED1D77-5D7F-4292-BEC8-2BF9BB53B789}">
      <dgm:prSet/>
      <dgm:spPr/>
      <dgm:t>
        <a:bodyPr/>
        <a:lstStyle/>
        <a:p>
          <a:endParaRPr lang="ru-RU"/>
        </a:p>
      </dgm:t>
    </dgm:pt>
    <dgm:pt modelId="{87680077-5036-4D5B-88B2-253E39D476A8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5-7 классы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98089FA-C952-4CB9-BD91-609CB93A204F}" type="parTrans" cxnId="{996526CF-268F-4619-B3E6-E735E898D870}">
      <dgm:prSet/>
      <dgm:spPr/>
      <dgm:t>
        <a:bodyPr/>
        <a:lstStyle/>
        <a:p>
          <a:endParaRPr lang="ru-RU"/>
        </a:p>
      </dgm:t>
    </dgm:pt>
    <dgm:pt modelId="{6A19982E-EDFD-4A41-90A2-D5F5A4A45FF5}" type="sibTrans" cxnId="{996526CF-268F-4619-B3E6-E735E898D870}">
      <dgm:prSet/>
      <dgm:spPr/>
      <dgm:t>
        <a:bodyPr/>
        <a:lstStyle/>
        <a:p>
          <a:endParaRPr lang="ru-RU"/>
        </a:p>
      </dgm:t>
    </dgm:pt>
    <dgm:pt modelId="{0A08968B-D684-442E-8A05-9D48914A7958}">
      <dgm:prSet custT="1"/>
      <dgm:spPr/>
      <dgm:t>
        <a:bodyPr/>
        <a:lstStyle/>
        <a:p>
          <a:pPr algn="just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формирование ценностного отношения к труду, понимание его роли в жизни человека и общества в целом; развитие интереса к учебно-познавательной деятельности, основанной на практической включенности в различные ее виды, в том числе социальную, трудовую, игровую, исследовательскую; постепенное расширение представлений о мире профессионального труда.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E7405D43-948E-4BA9-879F-82F37360101C}" type="parTrans" cxnId="{DD3981C4-F61E-430A-A21B-A5493B713C99}">
      <dgm:prSet/>
      <dgm:spPr/>
      <dgm:t>
        <a:bodyPr/>
        <a:lstStyle/>
        <a:p>
          <a:endParaRPr lang="ru-RU"/>
        </a:p>
      </dgm:t>
    </dgm:pt>
    <dgm:pt modelId="{00C8E79A-8377-4088-8D8B-627FF6B15787}" type="sibTrans" cxnId="{DD3981C4-F61E-430A-A21B-A5493B713C99}">
      <dgm:prSet/>
      <dgm:spPr/>
      <dgm:t>
        <a:bodyPr/>
        <a:lstStyle/>
        <a:p>
          <a:endParaRPr lang="ru-RU"/>
        </a:p>
      </dgm:t>
    </dgm:pt>
    <dgm:pt modelId="{46CD7FDC-37A4-4011-A5D3-B4802F71547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развитие у школьников личностного смысла в приобретении познавательного опыта и интереса к профессиональной деятельности; представления о собственных интересах и возможностях; приобретение первоначального опыта в различных сферах сельского хозяйства.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6227936-3BB3-49D3-A353-D639796E66CA}" type="parTrans" cxnId="{80CF6AF2-093A-49C9-9169-4252B5898C9C}">
      <dgm:prSet/>
      <dgm:spPr/>
      <dgm:t>
        <a:bodyPr/>
        <a:lstStyle/>
        <a:p>
          <a:endParaRPr lang="ru-RU"/>
        </a:p>
      </dgm:t>
    </dgm:pt>
    <dgm:pt modelId="{D8619A20-24D5-4019-BC74-F3A7765DDA33}" type="sibTrans" cxnId="{80CF6AF2-093A-49C9-9169-4252B5898C9C}">
      <dgm:prSet/>
      <dgm:spPr/>
      <dgm:t>
        <a:bodyPr/>
        <a:lstStyle/>
        <a:p>
          <a:endParaRPr lang="ru-RU"/>
        </a:p>
      </dgm:t>
    </dgm:pt>
    <dgm:pt modelId="{1704798B-982A-4B28-B969-FF4C9C7E2D09}" type="pres">
      <dgm:prSet presAssocID="{1C7C1118-CFD1-4F8A-B907-3C4DC0517AA1}" presName="Name0" presStyleCnt="0">
        <dgm:presLayoutVars>
          <dgm:dir/>
          <dgm:animLvl val="lvl"/>
          <dgm:resizeHandles val="exact"/>
        </dgm:presLayoutVars>
      </dgm:prSet>
      <dgm:spPr/>
    </dgm:pt>
    <dgm:pt modelId="{7B9A388E-ED54-4CC4-A50E-D0D7A9E4C884}" type="pres">
      <dgm:prSet presAssocID="{4CEEA7FF-BE63-4A7E-BB05-CF8966DE9C82}" presName="composite" presStyleCnt="0"/>
      <dgm:spPr/>
    </dgm:pt>
    <dgm:pt modelId="{BFB8C2C4-90C3-4F62-8A25-B0E094AA13A9}" type="pres">
      <dgm:prSet presAssocID="{4CEEA7FF-BE63-4A7E-BB05-CF8966DE9C8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74F59E4-9689-4957-A98F-15CBCC6E66CE}" type="pres">
      <dgm:prSet presAssocID="{4CEEA7FF-BE63-4A7E-BB05-CF8966DE9C82}" presName="desTx" presStyleLbl="alignAccFollowNode1" presStyleIdx="0" presStyleCnt="3" custScaleX="9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5118F-A482-447D-8182-3101FF37CC17}" type="pres">
      <dgm:prSet presAssocID="{4BEA917A-5C68-4B4E-9C7A-05D2036633CB}" presName="space" presStyleCnt="0"/>
      <dgm:spPr/>
    </dgm:pt>
    <dgm:pt modelId="{2FBCF65D-DA41-45E5-8AA5-611F3BD238E6}" type="pres">
      <dgm:prSet presAssocID="{87680077-5036-4D5B-88B2-253E39D476A8}" presName="composite" presStyleCnt="0"/>
      <dgm:spPr/>
    </dgm:pt>
    <dgm:pt modelId="{F55FB246-CDFD-4D06-AD98-2F3BC5E35739}" type="pres">
      <dgm:prSet presAssocID="{87680077-5036-4D5B-88B2-253E39D476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BE481C1-6108-40AF-8D73-2A0E1F214A7B}" type="pres">
      <dgm:prSet presAssocID="{87680077-5036-4D5B-88B2-253E39D476A8}" presName="desTx" presStyleLbl="alignAccFollowNode1" presStyleIdx="1" presStyleCnt="3">
        <dgm:presLayoutVars>
          <dgm:bulletEnabled val="1"/>
        </dgm:presLayoutVars>
      </dgm:prSet>
      <dgm:spPr/>
    </dgm:pt>
    <dgm:pt modelId="{9CA671AE-5A01-40D9-BD6A-2517F1E1E0F2}" type="pres">
      <dgm:prSet presAssocID="{6A19982E-EDFD-4A41-90A2-D5F5A4A45FF5}" presName="space" presStyleCnt="0"/>
      <dgm:spPr/>
    </dgm:pt>
    <dgm:pt modelId="{504BCBDF-F3CF-49CE-AFEB-ED43907AB2E3}" type="pres">
      <dgm:prSet presAssocID="{7C4DB2D2-3885-47F8-8D51-555D9AAEE2C1}" presName="composite" presStyleCnt="0"/>
      <dgm:spPr/>
    </dgm:pt>
    <dgm:pt modelId="{4E8AD5BC-4548-4D78-9F58-66A3CC2DB49C}" type="pres">
      <dgm:prSet presAssocID="{7C4DB2D2-3885-47F8-8D51-555D9AAEE2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2E830D8-2B25-4701-AC0B-BBE27F787EE0}" type="pres">
      <dgm:prSet presAssocID="{7C4DB2D2-3885-47F8-8D51-555D9AAEE2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3981C4-F61E-430A-A21B-A5493B713C99}" srcId="{4CEEA7FF-BE63-4A7E-BB05-CF8966DE9C82}" destId="{0A08968B-D684-442E-8A05-9D48914A7958}" srcOrd="0" destOrd="0" parTransId="{E7405D43-948E-4BA9-879F-82F37360101C}" sibTransId="{00C8E79A-8377-4088-8D8B-627FF6B15787}"/>
    <dgm:cxn modelId="{996526CF-268F-4619-B3E6-E735E898D870}" srcId="{1C7C1118-CFD1-4F8A-B907-3C4DC0517AA1}" destId="{87680077-5036-4D5B-88B2-253E39D476A8}" srcOrd="1" destOrd="0" parTransId="{298089FA-C952-4CB9-BD91-609CB93A204F}" sibTransId="{6A19982E-EDFD-4A41-90A2-D5F5A4A45FF5}"/>
    <dgm:cxn modelId="{04BF60F5-02DB-42FE-906E-D27637FB0048}" type="presOf" srcId="{87680077-5036-4D5B-88B2-253E39D476A8}" destId="{F55FB246-CDFD-4D06-AD98-2F3BC5E35739}" srcOrd="0" destOrd="0" presId="urn:microsoft.com/office/officeart/2005/8/layout/hList1"/>
    <dgm:cxn modelId="{0DAEFB2F-B238-4F80-8BA7-9175739AE505}" type="presOf" srcId="{7C4DB2D2-3885-47F8-8D51-555D9AAEE2C1}" destId="{4E8AD5BC-4548-4D78-9F58-66A3CC2DB49C}" srcOrd="0" destOrd="0" presId="urn:microsoft.com/office/officeart/2005/8/layout/hList1"/>
    <dgm:cxn modelId="{07D2DC9E-EF05-4D2F-ADB3-48FF3E52ACAE}" srcId="{1C7C1118-CFD1-4F8A-B907-3C4DC0517AA1}" destId="{7C4DB2D2-3885-47F8-8D51-555D9AAEE2C1}" srcOrd="2" destOrd="0" parTransId="{1C1C998D-AB3E-49A3-B644-BBC0E4B67E67}" sibTransId="{C91BC89C-DD8F-439E-81C8-868B2E455BF4}"/>
    <dgm:cxn modelId="{BB0FFE9A-2C4A-46F9-8732-B079FAE33257}" srcId="{1C7C1118-CFD1-4F8A-B907-3C4DC0517AA1}" destId="{4CEEA7FF-BE63-4A7E-BB05-CF8966DE9C82}" srcOrd="0" destOrd="0" parTransId="{5553B4E6-847B-4BBE-9296-1C23689D938B}" sibTransId="{4BEA917A-5C68-4B4E-9C7A-05D2036633CB}"/>
    <dgm:cxn modelId="{FD4B31A7-A50F-49EB-9639-EF1507024947}" type="presOf" srcId="{1C7C1118-CFD1-4F8A-B907-3C4DC0517AA1}" destId="{1704798B-982A-4B28-B969-FF4C9C7E2D09}" srcOrd="0" destOrd="0" presId="urn:microsoft.com/office/officeart/2005/8/layout/hList1"/>
    <dgm:cxn modelId="{321E0267-18BF-4A40-BFD6-815E30465275}" type="presOf" srcId="{46CD7FDC-37A4-4011-A5D3-B4802F715471}" destId="{ABE481C1-6108-40AF-8D73-2A0E1F214A7B}" srcOrd="0" destOrd="0" presId="urn:microsoft.com/office/officeart/2005/8/layout/hList1"/>
    <dgm:cxn modelId="{26A626E3-F722-46FD-B1A0-4C1E7C961A66}" type="presOf" srcId="{4CEEA7FF-BE63-4A7E-BB05-CF8966DE9C82}" destId="{BFB8C2C4-90C3-4F62-8A25-B0E094AA13A9}" srcOrd="0" destOrd="0" presId="urn:microsoft.com/office/officeart/2005/8/layout/hList1"/>
    <dgm:cxn modelId="{29404DD9-D860-4A94-8781-06D74FEFE978}" type="presOf" srcId="{0A08968B-D684-442E-8A05-9D48914A7958}" destId="{774F59E4-9689-4957-A98F-15CBCC6E66CE}" srcOrd="0" destOrd="0" presId="urn:microsoft.com/office/officeart/2005/8/layout/hList1"/>
    <dgm:cxn modelId="{2EB1086F-F891-4F3E-81DE-AEB6F9693DB2}" type="presOf" srcId="{40EFDDC6-B6FC-4738-A8D4-4284450535D0}" destId="{B2E830D8-2B25-4701-AC0B-BBE27F787EE0}" srcOrd="0" destOrd="0" presId="urn:microsoft.com/office/officeart/2005/8/layout/hList1"/>
    <dgm:cxn modelId="{A0ED1D77-5D7F-4292-BEC8-2BF9BB53B789}" srcId="{7C4DB2D2-3885-47F8-8D51-555D9AAEE2C1}" destId="{40EFDDC6-B6FC-4738-A8D4-4284450535D0}" srcOrd="0" destOrd="0" parTransId="{C9415CDE-37DB-433D-B92E-91258C5EE1A6}" sibTransId="{A2BE296F-09CE-45C6-BBA3-FE9D9A1B1503}"/>
    <dgm:cxn modelId="{80CF6AF2-093A-49C9-9169-4252B5898C9C}" srcId="{87680077-5036-4D5B-88B2-253E39D476A8}" destId="{46CD7FDC-37A4-4011-A5D3-B4802F715471}" srcOrd="0" destOrd="0" parTransId="{76227936-3BB3-49D3-A353-D639796E66CA}" sibTransId="{D8619A20-24D5-4019-BC74-F3A7765DDA33}"/>
    <dgm:cxn modelId="{8EEA8BE3-54D3-4B6E-9AB5-19EF781A8EAF}" type="presParOf" srcId="{1704798B-982A-4B28-B969-FF4C9C7E2D09}" destId="{7B9A388E-ED54-4CC4-A50E-D0D7A9E4C884}" srcOrd="0" destOrd="0" presId="urn:microsoft.com/office/officeart/2005/8/layout/hList1"/>
    <dgm:cxn modelId="{3B10C45F-25C6-429B-8770-CF6EE9341AC1}" type="presParOf" srcId="{7B9A388E-ED54-4CC4-A50E-D0D7A9E4C884}" destId="{BFB8C2C4-90C3-4F62-8A25-B0E094AA13A9}" srcOrd="0" destOrd="0" presId="urn:microsoft.com/office/officeart/2005/8/layout/hList1"/>
    <dgm:cxn modelId="{13B8DEC1-8B70-4235-9FB3-38ADF9B3812D}" type="presParOf" srcId="{7B9A388E-ED54-4CC4-A50E-D0D7A9E4C884}" destId="{774F59E4-9689-4957-A98F-15CBCC6E66CE}" srcOrd="1" destOrd="0" presId="urn:microsoft.com/office/officeart/2005/8/layout/hList1"/>
    <dgm:cxn modelId="{0B4E2E6C-C295-4984-B3AF-0837EE980D5B}" type="presParOf" srcId="{1704798B-982A-4B28-B969-FF4C9C7E2D09}" destId="{05B5118F-A482-447D-8182-3101FF37CC17}" srcOrd="1" destOrd="0" presId="urn:microsoft.com/office/officeart/2005/8/layout/hList1"/>
    <dgm:cxn modelId="{58DF92EA-7E72-462C-A88A-8C39A20017E7}" type="presParOf" srcId="{1704798B-982A-4B28-B969-FF4C9C7E2D09}" destId="{2FBCF65D-DA41-45E5-8AA5-611F3BD238E6}" srcOrd="2" destOrd="0" presId="urn:microsoft.com/office/officeart/2005/8/layout/hList1"/>
    <dgm:cxn modelId="{0B0A3FEA-CFD2-4E49-9FF0-509BF09BBF13}" type="presParOf" srcId="{2FBCF65D-DA41-45E5-8AA5-611F3BD238E6}" destId="{F55FB246-CDFD-4D06-AD98-2F3BC5E35739}" srcOrd="0" destOrd="0" presId="urn:microsoft.com/office/officeart/2005/8/layout/hList1"/>
    <dgm:cxn modelId="{3E87B826-3A04-45E1-B4AC-D95F423D358A}" type="presParOf" srcId="{2FBCF65D-DA41-45E5-8AA5-611F3BD238E6}" destId="{ABE481C1-6108-40AF-8D73-2A0E1F214A7B}" srcOrd="1" destOrd="0" presId="urn:microsoft.com/office/officeart/2005/8/layout/hList1"/>
    <dgm:cxn modelId="{172C6F14-8971-4D3D-9752-F445301FAE8A}" type="presParOf" srcId="{1704798B-982A-4B28-B969-FF4C9C7E2D09}" destId="{9CA671AE-5A01-40D9-BD6A-2517F1E1E0F2}" srcOrd="3" destOrd="0" presId="urn:microsoft.com/office/officeart/2005/8/layout/hList1"/>
    <dgm:cxn modelId="{86757FDA-8074-407C-818C-A8B1D1E3475D}" type="presParOf" srcId="{1704798B-982A-4B28-B969-FF4C9C7E2D09}" destId="{504BCBDF-F3CF-49CE-AFEB-ED43907AB2E3}" srcOrd="4" destOrd="0" presId="urn:microsoft.com/office/officeart/2005/8/layout/hList1"/>
    <dgm:cxn modelId="{0ED51C93-520C-41D1-9463-9D7941034345}" type="presParOf" srcId="{504BCBDF-F3CF-49CE-AFEB-ED43907AB2E3}" destId="{4E8AD5BC-4548-4D78-9F58-66A3CC2DB49C}" srcOrd="0" destOrd="0" presId="urn:microsoft.com/office/officeart/2005/8/layout/hList1"/>
    <dgm:cxn modelId="{7D8399BC-C006-4A8E-B11B-6875CB59BC07}" type="presParOf" srcId="{504BCBDF-F3CF-49CE-AFEB-ED43907AB2E3}" destId="{B2E830D8-2B25-4701-AC0B-BBE27F787E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B8C2C4-90C3-4F62-8A25-B0E094AA13A9}">
      <dsp:nvSpPr>
        <dsp:cNvPr id="0" name=""/>
        <dsp:cNvSpPr/>
      </dsp:nvSpPr>
      <dsp:spPr>
        <a:xfrm>
          <a:off x="13639" y="-84302"/>
          <a:ext cx="3643980" cy="43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1-4 классы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39" y="-84302"/>
        <a:ext cx="3643980" cy="431659"/>
      </dsp:txXfrm>
    </dsp:sp>
    <dsp:sp modelId="{774F59E4-9689-4957-A98F-15CBCC6E66CE}">
      <dsp:nvSpPr>
        <dsp:cNvPr id="0" name=""/>
        <dsp:cNvSpPr/>
      </dsp:nvSpPr>
      <dsp:spPr>
        <a:xfrm>
          <a:off x="19923" y="347357"/>
          <a:ext cx="3567908" cy="56203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формирование ценностного отношения к труду, понимание его роли в жизни человека и общества в целом; развитие интереса к учебно-познавательной деятельности, основанной на практической включенности в различные ее виды, в том числе социальную, трудовую, игровую, исследовательскую; постепенное расширение представлений о мире профессионального труда.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923" y="347357"/>
        <a:ext cx="3567908" cy="5620387"/>
      </dsp:txXfrm>
    </dsp:sp>
    <dsp:sp modelId="{F55FB246-CDFD-4D06-AD98-2F3BC5E35739}">
      <dsp:nvSpPr>
        <dsp:cNvPr id="0" name=""/>
        <dsp:cNvSpPr/>
      </dsp:nvSpPr>
      <dsp:spPr>
        <a:xfrm>
          <a:off x="4167278" y="0"/>
          <a:ext cx="3640421" cy="43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5-7 классы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7278" y="0"/>
        <a:ext cx="3640421" cy="431659"/>
      </dsp:txXfrm>
    </dsp:sp>
    <dsp:sp modelId="{ABE481C1-6108-40AF-8D73-2A0E1F214A7B}">
      <dsp:nvSpPr>
        <dsp:cNvPr id="0" name=""/>
        <dsp:cNvSpPr/>
      </dsp:nvSpPr>
      <dsp:spPr>
        <a:xfrm>
          <a:off x="4167278" y="431659"/>
          <a:ext cx="3640421" cy="5451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развитие у школьников личностного смысла в приобретении познавательного опыта и интереса к профессиональной деятельности; представления о собственных интересах и возможностях; приобретение первоначального опыта в различных сферах сельского хозяйства.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7278" y="431659"/>
        <a:ext cx="3640421" cy="5451782"/>
      </dsp:txXfrm>
    </dsp:sp>
    <dsp:sp modelId="{4E8AD5BC-4548-4D78-9F58-66A3CC2DB49C}">
      <dsp:nvSpPr>
        <dsp:cNvPr id="0" name=""/>
        <dsp:cNvSpPr/>
      </dsp:nvSpPr>
      <dsp:spPr>
        <a:xfrm>
          <a:off x="8317359" y="0"/>
          <a:ext cx="3640421" cy="431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 класс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17359" y="0"/>
        <a:ext cx="3640421" cy="431659"/>
      </dsp:txXfrm>
    </dsp:sp>
    <dsp:sp modelId="{B2E830D8-2B25-4701-AC0B-BBE27F787EE0}">
      <dsp:nvSpPr>
        <dsp:cNvPr id="0" name=""/>
        <dsp:cNvSpPr/>
      </dsp:nvSpPr>
      <dsp:spPr>
        <a:xfrm>
          <a:off x="8317359" y="431659"/>
          <a:ext cx="3640421" cy="5451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профориентационная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работа в рамках ФГОС ООО, направленная на раннюю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профилизацию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учащихся: освоение и применение активных форм обучения детей в учебной, трудовой, исследовательской деятельности; обучение учащихся умению пользоваться способами самостоятельной познавательной, созидательной трудовой деятельности и планировать свою деятельность; приобретение опыта в различных сферах сельского хозяйства, участие в профессиональных пробах.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17359" y="431659"/>
        <a:ext cx="3640421" cy="545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23B5-0DE4-45D9-9B75-63CB7680F5C1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2879F-59E5-44CF-B561-8BE78CC6F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2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59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52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24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10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09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63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820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087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3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619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358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721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7388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24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173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12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67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sh5202@yandex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466" y="4981446"/>
            <a:ext cx="9608744" cy="1646302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учреждение-средняя общеобразовательная школа № 5 ст. Старовеличковской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353793 Краснодарский край, Калининский район, ст.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Старовеличковская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ул. Красная, 202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ел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8-86163)2-60-34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факс (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8-86163)2-66-43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ssh5202@yandex.ru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школьный сайт </a:t>
            </a: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://school5-kalin.ru/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Отчёт КИП за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год по теме: 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работа агротехнологической направленности в рамках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подготовки и профильного обучения школьников»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8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43611" cy="1930400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экспериментальная проверка педагогических условий и ориентационной мотивационной основы для осознанного выбора профессии сельскохозяйственного профиля, формирование у учащихся основ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предпринимательской деятельности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684421"/>
            <a:ext cx="12031580" cy="5173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систему действенной профориентации учащихся, способствующую формированию профессионального самоопределения в соответствии с желаниями, способностями, индивидуальными особенностями каждой личности и с учетом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экономической ситуации в районе и регионе, обеспечивающую формирование осознанного выбора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постшкольной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траектории жизнеустройства в сельской местности;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содержание, организационные формы, новые образовательные технологии для обеспечения качественного образования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агротехнологического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профиля;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договорной основе комплексное привлечение к реализации запланированных мероприятий материально-технических, информационных, кадровых ресурсов профессиональных образовательных организаций, организаций высшего образования, коллективных и частных крестьянско-фермерских хозяйств.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986" y="3244334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Инновационность</a:t>
            </a:r>
            <a:r>
              <a:rPr lang="ru-RU" dirty="0" smtClean="0"/>
              <a:t> проекта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525022" y="367540"/>
            <a:ext cx="10925322" cy="5503868"/>
            <a:chOff x="960255" y="1708657"/>
            <a:chExt cx="7865693" cy="2638885"/>
          </a:xfrm>
        </p:grpSpPr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2757473" y="1708657"/>
              <a:ext cx="3862306" cy="1196316"/>
            </a:xfrm>
            <a:prstGeom prst="round2DiagRect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ru-RU" sz="4000" b="1" kern="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Инновационность</a:t>
              </a:r>
              <a:endParaRPr lang="ru-RU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с двумя усеченными противолежащими углами 2"/>
            <p:cNvSpPr/>
            <p:nvPr/>
          </p:nvSpPr>
          <p:spPr>
            <a:xfrm>
              <a:off x="960255" y="3276458"/>
              <a:ext cx="2532003" cy="1060175"/>
            </a:xfrm>
            <a:prstGeom prst="snip2Diag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ru-RU" sz="28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Ранняя профориентация.</a:t>
              </a:r>
            </a:p>
            <a:p>
              <a:pPr algn="ctr" defTabSz="914400">
                <a:defRPr/>
              </a:pPr>
              <a:r>
                <a:rPr lang="ru-RU" sz="28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Сетевое взаимодействие</a:t>
              </a:r>
            </a:p>
          </p:txBody>
        </p:sp>
        <p:sp>
          <p:nvSpPr>
            <p:cNvPr id="10" name="Прямоугольник с двумя усеченными противолежащими углами 16"/>
            <p:cNvSpPr/>
            <p:nvPr/>
          </p:nvSpPr>
          <p:spPr>
            <a:xfrm>
              <a:off x="6356715" y="3287367"/>
              <a:ext cx="2469233" cy="1060175"/>
            </a:xfrm>
            <a:prstGeom prst="snip2Diag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ru-RU" sz="24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Новые формы </a:t>
              </a:r>
              <a:r>
                <a:rPr lang="ru-RU" sz="24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ru-RU" sz="24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 </a:t>
              </a:r>
              <a:r>
                <a:rPr lang="ru-RU" sz="2400" b="1" kern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работы с </a:t>
              </a:r>
              <a:r>
                <a:rPr lang="ru-RU" sz="24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учащимися.</a:t>
              </a:r>
            </a:p>
            <a:p>
              <a:pPr algn="ctr" defTabSz="914400">
                <a:defRPr/>
              </a:pPr>
              <a:r>
                <a:rPr lang="ru-RU" sz="24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Качественная подготовка к ГИА</a:t>
              </a:r>
            </a:p>
          </p:txBody>
        </p:sp>
        <p:sp>
          <p:nvSpPr>
            <p:cNvPr id="11" name="Прямоугольник с двумя усеченными противолежащими углами 17"/>
            <p:cNvSpPr/>
            <p:nvPr/>
          </p:nvSpPr>
          <p:spPr>
            <a:xfrm>
              <a:off x="3841108" y="3287367"/>
              <a:ext cx="2198307" cy="1060175"/>
            </a:xfrm>
            <a:prstGeom prst="snip2Diag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ru-RU" sz="28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Ранняя </a:t>
              </a:r>
              <a:r>
                <a:rPr lang="ru-RU" sz="2800" b="1" kern="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профилизация</a:t>
              </a:r>
              <a:r>
                <a:rPr lang="ru-RU" sz="28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 defTabSz="914400">
                <a:defRPr/>
              </a:pPr>
              <a:r>
                <a:rPr lang="ru-RU" sz="28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Профильное обучение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2906555" y="2904973"/>
              <a:ext cx="585703" cy="342636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Прямая со стрелкой 12"/>
            <p:cNvCxnSpPr/>
            <p:nvPr/>
          </p:nvCxnSpPr>
          <p:spPr>
            <a:xfrm>
              <a:off x="5961456" y="2904973"/>
              <a:ext cx="476417" cy="342636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25" name="Прямая со стрелкой 24"/>
          <p:cNvCxnSpPr/>
          <p:nvPr/>
        </p:nvCxnSpPr>
        <p:spPr>
          <a:xfrm>
            <a:off x="5854667" y="2922842"/>
            <a:ext cx="0" cy="7146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13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429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Диагностическая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9586476"/>
              </p:ext>
            </p:extLst>
          </p:nvPr>
        </p:nvGraphicFramePr>
        <p:xfrm>
          <a:off x="300791" y="577517"/>
          <a:ext cx="10515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99010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заведение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30">
                <a:tc gridSpan="5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профильного 11 класса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3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КубГАУ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(10,5%)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(15%)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(11%)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(13%)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3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КубГУ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(32%)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(20%)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(21,4%)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(20%)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3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Мед.вузы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(29%)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(53%)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9 класса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3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БМТ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(40%)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(27%)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(16,3%)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(12%)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63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с/х техникумы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(10%)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(24%)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(21%)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(24%)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01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6411"/>
            <a:ext cx="10022306" cy="1485232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84" y="336885"/>
            <a:ext cx="10106527" cy="667752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школа лидирует по результатам ЕГЭ в районе и крае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85-100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учащихся сдают ЕГЭ по предметам по выбору, соответствующим профилю обучения.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регулярно входит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10% сельских школ края, показавших лучший результат ЕГЭ по обязательным предметам.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химии, биологии, информатике, истории, обществознанию наши результаты ЕГЭ стабильно выше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среднекраевых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входит в топ-300 и топ-500 лучших школ России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база.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Увеличилось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партнёрских организаций, принимающих участие в реализации программы инновационной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Произошло увеличение количества педагогов, работающих в инновационном режиме по данному направлению, до 50%.</a:t>
            </a:r>
          </a:p>
          <a:p>
            <a:pPr algn="just"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0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44789" cy="5173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агротехнологического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обучения и воспитания школьников 1-11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74558"/>
          <a:ext cx="11971421" cy="58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365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агротехнологического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обучения и воспитания школьников 1-11 классов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442" y="938463"/>
            <a:ext cx="11706726" cy="51029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10-11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pPr algn="just"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с учащимися в рамках профильного обучения: обновление содержания образования прикладными направлениями общенаучных предметов, применением профильных предметов (химия, биология) в отраслях сельского хозяйства; коррекция профессиональных планов, оценка готовности к избранной деятельности;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 внеклассных мероприятий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E:\КубГАУ\P10108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6"/>
          <a:stretch/>
        </p:blipFill>
        <p:spPr bwMode="auto">
          <a:xfrm>
            <a:off x="0" y="3785510"/>
            <a:ext cx="3701505" cy="3072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Изображение 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61"/>
          <a:stretch/>
        </p:blipFill>
        <p:spPr>
          <a:xfrm>
            <a:off x="8795083" y="3744108"/>
            <a:ext cx="3601453" cy="311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убГАУ\P1010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831" y="3823425"/>
            <a:ext cx="4046621" cy="303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3"/>
            <a:ext cx="7697865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Апробация и диссеминация результатов деятельности КИП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Семинар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9" t="17180" r="19146" b="3156"/>
          <a:stretch/>
        </p:blipFill>
        <p:spPr bwMode="auto">
          <a:xfrm>
            <a:off x="7740315" y="-20214"/>
            <a:ext cx="4451685" cy="45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семинар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98" t="16689" r="21256" b="15379"/>
          <a:stretch/>
        </p:blipFill>
        <p:spPr bwMode="auto">
          <a:xfrm>
            <a:off x="8301790" y="2859506"/>
            <a:ext cx="3998494" cy="39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39" t="12071" r="5760" b="10679"/>
          <a:stretch/>
        </p:blipFill>
        <p:spPr bwMode="auto">
          <a:xfrm>
            <a:off x="48127" y="1323473"/>
            <a:ext cx="4499810" cy="42712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Users\Admin\Desktop\сайт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211" y="1215188"/>
            <a:ext cx="4030579" cy="564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5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677</TotalTime>
  <Words>560</Words>
  <Application>Microsoft Office PowerPoint</Application>
  <PresentationFormat>Произвольный</PresentationFormat>
  <Paragraphs>68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Грань</vt:lpstr>
      <vt:lpstr>1_Грань</vt:lpstr>
      <vt:lpstr>   Муниципальное бюджетное общеобразовательное учреждение-средняя общеобразовательная школа № 5 ст. Старовеличковской 353793 Краснодарский край, Калининский район, ст. Старовеличковская,  ул. Красная, 202. Тел. (8-86163)2-60-34, факс (8-86163)2-66-43 e-mail: ssh5202@yandex.ru      школьный сайт http://school5-kalin.ru/  Отчёт КИП за 2019 год по теме: «Профориентационная работа агротехнологической направленности в рамках предпрофильной подготовки и профильного обучения школьников»</vt:lpstr>
      <vt:lpstr>Цель: разработка и экспериментальная проверка педагогических условий и ориентационной мотивационной основы для осознанного выбора профессии сельскохозяйственного профиля, формирование у учащихся основ предпринимательской деятельности. </vt:lpstr>
      <vt:lpstr>Слайд 3</vt:lpstr>
      <vt:lpstr>Диагностическая деятельность</vt:lpstr>
      <vt:lpstr>Результативность</vt:lpstr>
      <vt:lpstr>Программа агротехнологического обучения и воспитания школьников 1-11 классов</vt:lpstr>
      <vt:lpstr>Программа агротехнологического обучения и воспитания школьников 1-11 классов</vt:lpstr>
      <vt:lpstr>Апробация и диссеминация результатов деятельности КИП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Admin</cp:lastModifiedBy>
  <cp:revision>93</cp:revision>
  <dcterms:created xsi:type="dcterms:W3CDTF">2016-03-08T11:46:00Z</dcterms:created>
  <dcterms:modified xsi:type="dcterms:W3CDTF">2020-01-17T13:47:43Z</dcterms:modified>
</cp:coreProperties>
</file>