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792" r:id="rId2"/>
    <p:sldMasterId id="2147483801" r:id="rId3"/>
    <p:sldMasterId id="2147483839" r:id="rId4"/>
  </p:sldMasterIdLst>
  <p:notesMasterIdLst>
    <p:notesMasterId r:id="rId32"/>
  </p:notesMasterIdLst>
  <p:handoutMasterIdLst>
    <p:handoutMasterId r:id="rId33"/>
  </p:handoutMasterIdLst>
  <p:sldIdLst>
    <p:sldId id="385" r:id="rId5"/>
    <p:sldId id="386" r:id="rId6"/>
    <p:sldId id="387" r:id="rId7"/>
    <p:sldId id="388" r:id="rId8"/>
    <p:sldId id="389" r:id="rId9"/>
    <p:sldId id="409" r:id="rId10"/>
    <p:sldId id="416" r:id="rId11"/>
    <p:sldId id="419" r:id="rId12"/>
    <p:sldId id="420" r:id="rId13"/>
    <p:sldId id="417" r:id="rId14"/>
    <p:sldId id="421" r:id="rId15"/>
    <p:sldId id="422" r:id="rId16"/>
    <p:sldId id="423" r:id="rId17"/>
    <p:sldId id="424" r:id="rId18"/>
    <p:sldId id="426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6" r:id="rId27"/>
    <p:sldId id="418" r:id="rId28"/>
    <p:sldId id="439" r:id="rId29"/>
    <p:sldId id="437" r:id="rId30"/>
    <p:sldId id="40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4BE9BAE1-2B7F-4B56-85FA-2CB6EB6D60E7}">
          <p14:sldIdLst>
            <p14:sldId id="385"/>
            <p14:sldId id="386"/>
            <p14:sldId id="387"/>
            <p14:sldId id="388"/>
            <p14:sldId id="389"/>
            <p14:sldId id="409"/>
            <p14:sldId id="416"/>
            <p14:sldId id="419"/>
            <p14:sldId id="420"/>
            <p14:sldId id="417"/>
            <p14:sldId id="421"/>
            <p14:sldId id="422"/>
            <p14:sldId id="423"/>
            <p14:sldId id="424"/>
            <p14:sldId id="426"/>
            <p14:sldId id="428"/>
            <p14:sldId id="429"/>
            <p14:sldId id="430"/>
            <p14:sldId id="431"/>
            <p14:sldId id="432"/>
            <p14:sldId id="433"/>
            <p14:sldId id="434"/>
            <p14:sldId id="436"/>
            <p14:sldId id="418"/>
            <p14:sldId id="439"/>
            <p14:sldId id="437"/>
            <p14:sldId id="400"/>
          </p14:sldIdLst>
        </p14:section>
        <p14:section name="CREDITS &amp; COPYRIGHTS" id="{A11DE2D7-8506-4D4C-9DA4-C8ABD28C713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94262" autoAdjust="0"/>
  </p:normalViewPr>
  <p:slideViewPr>
    <p:cSldViewPr snapToGrid="0">
      <p:cViewPr varScale="1">
        <p:scale>
          <a:sx n="81" d="100"/>
          <a:sy n="8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 мотивированность к инновациям</c:v>
                </c:pt>
                <c:pt idx="1">
                  <c:v>сформированность soft-компетенций</c:v>
                </c:pt>
                <c:pt idx="2">
                  <c:v>удовлетворенность изменениями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9-4E97-BD1E-EFCA25C910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 мотивированность к инновациям</c:v>
                </c:pt>
                <c:pt idx="1">
                  <c:v>сформированность soft-компетенций</c:v>
                </c:pt>
                <c:pt idx="2">
                  <c:v>удовлетворенность изменениями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43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D9-4E97-BD1E-EFCA25C910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 мотивированность к инновациям</c:v>
                </c:pt>
                <c:pt idx="1">
                  <c:v>сформированность soft-компетенций</c:v>
                </c:pt>
                <c:pt idx="2">
                  <c:v>удовлетворенность изменениями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37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D9-4E97-BD1E-EFCA25C91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3611904"/>
        <c:axId val="53625984"/>
        <c:axId val="0"/>
      </c:bar3DChart>
      <c:catAx>
        <c:axId val="536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3625984"/>
        <c:crosses val="autoZero"/>
        <c:auto val="1"/>
        <c:lblAlgn val="ctr"/>
        <c:lblOffset val="100"/>
        <c:noMultiLvlLbl val="0"/>
      </c:catAx>
      <c:valAx>
        <c:axId val="5362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611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8E704-F5EC-401B-A96D-322D59CDFDEB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3FA1B4-854B-4CBE-9BFD-23B46EA3F985}">
      <dgm:prSet phldrT="[Text]"/>
      <dgm:spPr/>
      <dgm:t>
        <a:bodyPr/>
        <a:lstStyle/>
        <a:p>
          <a:r>
            <a:rPr lang="en-US"/>
            <a:t>01</a:t>
          </a:r>
        </a:p>
      </dgm:t>
    </dgm:pt>
    <dgm:pt modelId="{01E4C34D-DCD0-40F0-8B45-EBC8EC6D9FDE}" type="parTrans" cxnId="{E2305DC4-D1F2-40BC-8BE1-CE02E76D58DC}">
      <dgm:prSet/>
      <dgm:spPr/>
      <dgm:t>
        <a:bodyPr/>
        <a:lstStyle/>
        <a:p>
          <a:endParaRPr lang="en-US"/>
        </a:p>
      </dgm:t>
    </dgm:pt>
    <dgm:pt modelId="{E5F04B40-F521-43CB-85EE-CE728AFDF3B5}" type="sibTrans" cxnId="{E2305DC4-D1F2-40BC-8BE1-CE02E76D58DC}">
      <dgm:prSet/>
      <dgm:spPr/>
      <dgm:t>
        <a:bodyPr/>
        <a:lstStyle/>
        <a:p>
          <a:endParaRPr lang="en-US"/>
        </a:p>
      </dgm:t>
    </dgm:pt>
    <dgm:pt modelId="{9DAC0D8E-BBF7-4FFD-A17B-F338B0EDC5DB}">
      <dgm:prSet phldrT="[Text]" custT="1"/>
      <dgm:spPr/>
      <dgm:t>
        <a:bodyPr/>
        <a:lstStyle/>
        <a:p>
          <a:r>
            <a:rPr lang="ru-RU" sz="1200" dirty="0"/>
            <a:t>Приказ «О реализации инновационной площадки в МБОУ гимназии «Эврика» им. В.А. Сухомлинского</a:t>
          </a:r>
          <a:endParaRPr lang="en-US" sz="1200" dirty="0"/>
        </a:p>
      </dgm:t>
    </dgm:pt>
    <dgm:pt modelId="{5E119A38-08D5-432F-A4D4-F15CFAB416F0}" type="parTrans" cxnId="{0F8DF75B-4228-4530-82F8-13D781F79875}">
      <dgm:prSet/>
      <dgm:spPr/>
      <dgm:t>
        <a:bodyPr/>
        <a:lstStyle/>
        <a:p>
          <a:endParaRPr lang="en-US"/>
        </a:p>
      </dgm:t>
    </dgm:pt>
    <dgm:pt modelId="{704BE07A-567A-4FC3-8440-DD4E62364BF5}" type="sibTrans" cxnId="{0F8DF75B-4228-4530-82F8-13D781F79875}">
      <dgm:prSet/>
      <dgm:spPr/>
      <dgm:t>
        <a:bodyPr/>
        <a:lstStyle/>
        <a:p>
          <a:endParaRPr lang="en-US"/>
        </a:p>
      </dgm:t>
    </dgm:pt>
    <dgm:pt modelId="{4FB20BD8-2CF1-46BC-9CE2-F8DAB113949E}">
      <dgm:prSet phldrT="[Text]"/>
      <dgm:spPr/>
      <dgm:t>
        <a:bodyPr/>
        <a:lstStyle/>
        <a:p>
          <a:r>
            <a:rPr lang="en-US" dirty="0"/>
            <a:t>02</a:t>
          </a:r>
        </a:p>
      </dgm:t>
    </dgm:pt>
    <dgm:pt modelId="{34E8F104-8FC3-469E-9CE6-F51D615F864A}" type="parTrans" cxnId="{08AA1C83-B9D3-49DB-8196-D4CB67D9C05A}">
      <dgm:prSet/>
      <dgm:spPr/>
      <dgm:t>
        <a:bodyPr/>
        <a:lstStyle/>
        <a:p>
          <a:endParaRPr lang="en-US"/>
        </a:p>
      </dgm:t>
    </dgm:pt>
    <dgm:pt modelId="{E054DB0A-6362-4B0B-A478-2FC1E52E2EEC}" type="sibTrans" cxnId="{08AA1C83-B9D3-49DB-8196-D4CB67D9C05A}">
      <dgm:prSet/>
      <dgm:spPr/>
      <dgm:t>
        <a:bodyPr/>
        <a:lstStyle/>
        <a:p>
          <a:endParaRPr lang="en-US"/>
        </a:p>
      </dgm:t>
    </dgm:pt>
    <dgm:pt modelId="{D16615AB-2C98-45DD-8DD2-E16D68D3CCF1}">
      <dgm:prSet phldrT="[Text]" custT="1"/>
      <dgm:spPr/>
      <dgm:t>
        <a:bodyPr/>
        <a:lstStyle/>
        <a:p>
          <a:endParaRPr lang="en-US" sz="1100" dirty="0"/>
        </a:p>
      </dgm:t>
    </dgm:pt>
    <dgm:pt modelId="{EB8403EA-F102-4F7D-8A5E-EEDF81C7AEA0}" type="parTrans" cxnId="{29F61DFD-A24B-4912-924C-FA188F5D8738}">
      <dgm:prSet/>
      <dgm:spPr/>
      <dgm:t>
        <a:bodyPr/>
        <a:lstStyle/>
        <a:p>
          <a:endParaRPr lang="en-US"/>
        </a:p>
      </dgm:t>
    </dgm:pt>
    <dgm:pt modelId="{54F3E3FF-7981-44D4-A6D4-00ACC542813E}" type="sibTrans" cxnId="{29F61DFD-A24B-4912-924C-FA188F5D8738}">
      <dgm:prSet/>
      <dgm:spPr/>
      <dgm:t>
        <a:bodyPr/>
        <a:lstStyle/>
        <a:p>
          <a:endParaRPr lang="en-US"/>
        </a:p>
      </dgm:t>
    </dgm:pt>
    <dgm:pt modelId="{6ABA65C1-4EFA-489C-9F16-83B81AB8F069}">
      <dgm:prSet phldrT="[Text]"/>
      <dgm:spPr/>
      <dgm:t>
        <a:bodyPr/>
        <a:lstStyle/>
        <a:p>
          <a:r>
            <a:rPr lang="en-US"/>
            <a:t>03</a:t>
          </a:r>
        </a:p>
      </dgm:t>
    </dgm:pt>
    <dgm:pt modelId="{0F2698D6-A627-488F-BAD4-76774FCD0387}" type="parTrans" cxnId="{3AE88192-0CB4-42F8-8167-CD0DBD1EF604}">
      <dgm:prSet/>
      <dgm:spPr/>
      <dgm:t>
        <a:bodyPr/>
        <a:lstStyle/>
        <a:p>
          <a:endParaRPr lang="en-US"/>
        </a:p>
      </dgm:t>
    </dgm:pt>
    <dgm:pt modelId="{54E8A8E4-07F9-4CA7-BBA1-DCE22506987E}" type="sibTrans" cxnId="{3AE88192-0CB4-42F8-8167-CD0DBD1EF604}">
      <dgm:prSet/>
      <dgm:spPr/>
      <dgm:t>
        <a:bodyPr/>
        <a:lstStyle/>
        <a:p>
          <a:endParaRPr lang="en-US"/>
        </a:p>
      </dgm:t>
    </dgm:pt>
    <dgm:pt modelId="{EEC3D8E3-07C0-4C80-B96D-6B67E8FA9439}">
      <dgm:prSet phldrT="[Text]" custT="1"/>
      <dgm:spPr/>
      <dgm:t>
        <a:bodyPr/>
        <a:lstStyle/>
        <a:p>
          <a:endParaRPr lang="en-US" sz="1200" dirty="0"/>
        </a:p>
      </dgm:t>
    </dgm:pt>
    <dgm:pt modelId="{11BE8A29-CB63-4E4A-97D0-0108580476AA}" type="parTrans" cxnId="{8D2FB472-63E2-4A4F-88FC-667E87B99F04}">
      <dgm:prSet/>
      <dgm:spPr/>
      <dgm:t>
        <a:bodyPr/>
        <a:lstStyle/>
        <a:p>
          <a:endParaRPr lang="en-US"/>
        </a:p>
      </dgm:t>
    </dgm:pt>
    <dgm:pt modelId="{C8D54E61-0360-4709-8DC1-03D459E360CF}" type="sibTrans" cxnId="{8D2FB472-63E2-4A4F-88FC-667E87B99F04}">
      <dgm:prSet/>
      <dgm:spPr/>
      <dgm:t>
        <a:bodyPr/>
        <a:lstStyle/>
        <a:p>
          <a:endParaRPr lang="en-US"/>
        </a:p>
      </dgm:t>
    </dgm:pt>
    <dgm:pt modelId="{B8079E0C-C916-44FB-9677-E3D4CD90424E}">
      <dgm:prSet phldrT="[Text]"/>
      <dgm:spPr/>
      <dgm:t>
        <a:bodyPr/>
        <a:lstStyle/>
        <a:p>
          <a:r>
            <a:rPr lang="en-US"/>
            <a:t>04</a:t>
          </a:r>
        </a:p>
      </dgm:t>
    </dgm:pt>
    <dgm:pt modelId="{246C7117-71D7-4A0B-A135-FBB863ECC9A0}" type="parTrans" cxnId="{DC1C073E-4E0D-4A1B-BFC7-C1DD16410C90}">
      <dgm:prSet/>
      <dgm:spPr/>
      <dgm:t>
        <a:bodyPr/>
        <a:lstStyle/>
        <a:p>
          <a:endParaRPr lang="en-US"/>
        </a:p>
      </dgm:t>
    </dgm:pt>
    <dgm:pt modelId="{C14C7F37-3C81-4A7F-B441-242DD398AD2F}" type="sibTrans" cxnId="{DC1C073E-4E0D-4A1B-BFC7-C1DD16410C90}">
      <dgm:prSet/>
      <dgm:spPr/>
      <dgm:t>
        <a:bodyPr/>
        <a:lstStyle/>
        <a:p>
          <a:endParaRPr lang="en-US"/>
        </a:p>
      </dgm:t>
    </dgm:pt>
    <dgm:pt modelId="{34F936B0-A7D6-4C0E-8E17-AED39BB6B2F1}">
      <dgm:prSet phldrT="[Text]" custT="1"/>
      <dgm:spPr/>
      <dgm:t>
        <a:bodyPr/>
        <a:lstStyle/>
        <a:p>
          <a:r>
            <a:rPr lang="ru-RU" sz="1400" dirty="0"/>
            <a:t>Приказы о проведении образовательных событий</a:t>
          </a:r>
          <a:endParaRPr lang="en-US" sz="1400" dirty="0"/>
        </a:p>
      </dgm:t>
    </dgm:pt>
    <dgm:pt modelId="{46586489-1659-4353-A4B2-418A94F7FE28}" type="parTrans" cxnId="{ED66C5D3-35DF-4E20-BDD4-6CB1CDCC6F24}">
      <dgm:prSet/>
      <dgm:spPr/>
      <dgm:t>
        <a:bodyPr/>
        <a:lstStyle/>
        <a:p>
          <a:endParaRPr lang="en-US"/>
        </a:p>
      </dgm:t>
    </dgm:pt>
    <dgm:pt modelId="{96C16F32-109A-40BD-A94F-EF89CA48C20D}" type="sibTrans" cxnId="{ED66C5D3-35DF-4E20-BDD4-6CB1CDCC6F24}">
      <dgm:prSet/>
      <dgm:spPr/>
      <dgm:t>
        <a:bodyPr/>
        <a:lstStyle/>
        <a:p>
          <a:endParaRPr lang="en-US"/>
        </a:p>
      </dgm:t>
    </dgm:pt>
    <dgm:pt modelId="{973591EB-BC97-4C73-BAF3-7E85F8CE18F3}">
      <dgm:prSet custT="1"/>
      <dgm:spPr/>
      <dgm:t>
        <a:bodyPr/>
        <a:lstStyle/>
        <a:p>
          <a:r>
            <a:rPr lang="ru-RU" sz="1400" dirty="0"/>
            <a:t>План реализации КИП в 2021-2022 </a:t>
          </a:r>
          <a:r>
            <a:rPr lang="ru-RU" sz="1400" dirty="0" err="1"/>
            <a:t>гг</a:t>
          </a:r>
          <a:endParaRPr lang="ru-RU" sz="1400" dirty="0"/>
        </a:p>
      </dgm:t>
    </dgm:pt>
    <dgm:pt modelId="{03925CE2-4E38-4CEA-A0AF-4877B0836B35}" type="parTrans" cxnId="{633C4606-BED8-4D76-8CD4-C75589F0F5E2}">
      <dgm:prSet/>
      <dgm:spPr/>
      <dgm:t>
        <a:bodyPr/>
        <a:lstStyle/>
        <a:p>
          <a:endParaRPr lang="ru-RU"/>
        </a:p>
      </dgm:t>
    </dgm:pt>
    <dgm:pt modelId="{093722B3-35B9-4AD7-AE80-165F68429449}" type="sibTrans" cxnId="{633C4606-BED8-4D76-8CD4-C75589F0F5E2}">
      <dgm:prSet/>
      <dgm:spPr/>
      <dgm:t>
        <a:bodyPr/>
        <a:lstStyle/>
        <a:p>
          <a:endParaRPr lang="ru-RU"/>
        </a:p>
      </dgm:t>
    </dgm:pt>
    <dgm:pt modelId="{68D08B87-67A9-4B41-85C5-83A26317A997}">
      <dgm:prSet custT="1"/>
      <dgm:spPr/>
      <dgm:t>
        <a:bodyPr/>
        <a:lstStyle/>
        <a:p>
          <a:endParaRPr lang="ru-RU" sz="1100" dirty="0"/>
        </a:p>
      </dgm:t>
    </dgm:pt>
    <dgm:pt modelId="{5F026B37-ED44-4529-B95E-24EFAFD20344}" type="parTrans" cxnId="{AC06139B-808F-4579-BA16-DD7AE90D5FE6}">
      <dgm:prSet/>
      <dgm:spPr/>
      <dgm:t>
        <a:bodyPr/>
        <a:lstStyle/>
        <a:p>
          <a:endParaRPr lang="ru-RU"/>
        </a:p>
      </dgm:t>
    </dgm:pt>
    <dgm:pt modelId="{3CD7C9DF-CB42-4F9D-AB50-28C3F0F8AE0D}" type="sibTrans" cxnId="{AC06139B-808F-4579-BA16-DD7AE90D5FE6}">
      <dgm:prSet/>
      <dgm:spPr/>
      <dgm:t>
        <a:bodyPr/>
        <a:lstStyle/>
        <a:p>
          <a:endParaRPr lang="ru-RU"/>
        </a:p>
      </dgm:t>
    </dgm:pt>
    <dgm:pt modelId="{AD04536B-E8B7-4825-9B16-F03DD698AEF7}">
      <dgm:prSet custT="1"/>
      <dgm:spPr/>
      <dgm:t>
        <a:bodyPr/>
        <a:lstStyle/>
        <a:p>
          <a:r>
            <a:rPr lang="ru-RU" sz="1200" dirty="0"/>
            <a:t> Приказ «О реализации модели наставничества в МБОУ гимназии «Эврика» им. В.А. Сухомлинского»</a:t>
          </a:r>
        </a:p>
      </dgm:t>
    </dgm:pt>
    <dgm:pt modelId="{13EE8BE1-016C-4ED7-9A22-25F5733B76C0}" type="parTrans" cxnId="{B2483077-44E4-4F95-A45F-093EE49A7CEA}">
      <dgm:prSet/>
      <dgm:spPr/>
      <dgm:t>
        <a:bodyPr/>
        <a:lstStyle/>
        <a:p>
          <a:endParaRPr lang="ru-RU"/>
        </a:p>
      </dgm:t>
    </dgm:pt>
    <dgm:pt modelId="{015C35C0-E9DD-471D-9E8D-B4F148CA9F44}" type="sibTrans" cxnId="{B2483077-44E4-4F95-A45F-093EE49A7CEA}">
      <dgm:prSet/>
      <dgm:spPr/>
      <dgm:t>
        <a:bodyPr/>
        <a:lstStyle/>
        <a:p>
          <a:endParaRPr lang="ru-RU"/>
        </a:p>
      </dgm:t>
    </dgm:pt>
    <dgm:pt modelId="{F42EF6D4-51D5-4DB9-95B2-4CBA047F64C6}">
      <dgm:prSet custT="1"/>
      <dgm:spPr/>
      <dgm:t>
        <a:bodyPr/>
        <a:lstStyle/>
        <a:p>
          <a:endParaRPr lang="ru-RU" sz="1200" dirty="0"/>
        </a:p>
      </dgm:t>
    </dgm:pt>
    <dgm:pt modelId="{DF87D57F-327A-423E-8A45-52E0ACC1ECCE}" type="parTrans" cxnId="{DD68CEA3-E440-467B-8B2F-4E62ACC44FD6}">
      <dgm:prSet/>
      <dgm:spPr/>
      <dgm:t>
        <a:bodyPr/>
        <a:lstStyle/>
        <a:p>
          <a:endParaRPr lang="ru-RU"/>
        </a:p>
      </dgm:t>
    </dgm:pt>
    <dgm:pt modelId="{0C81279B-53B6-4891-B003-030A1C523685}" type="sibTrans" cxnId="{DD68CEA3-E440-467B-8B2F-4E62ACC44FD6}">
      <dgm:prSet/>
      <dgm:spPr/>
      <dgm:t>
        <a:bodyPr/>
        <a:lstStyle/>
        <a:p>
          <a:endParaRPr lang="ru-RU"/>
        </a:p>
      </dgm:t>
    </dgm:pt>
    <dgm:pt modelId="{E3D33CF2-4D98-4A09-B76B-2189B94D9CBB}" type="pres">
      <dgm:prSet presAssocID="{84D8E704-F5EC-401B-A96D-322D59CDFDE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4CD61-988E-4EB6-92E3-C65733D4AE74}" type="pres">
      <dgm:prSet presAssocID="{84D8E704-F5EC-401B-A96D-322D59CDFDEB}" presName="children" presStyleCnt="0"/>
      <dgm:spPr/>
    </dgm:pt>
    <dgm:pt modelId="{06792724-C125-4910-9103-E7FC8360B337}" type="pres">
      <dgm:prSet presAssocID="{84D8E704-F5EC-401B-A96D-322D59CDFDEB}" presName="child1group" presStyleCnt="0"/>
      <dgm:spPr/>
    </dgm:pt>
    <dgm:pt modelId="{B26BB5F3-186C-468B-92F6-4CD2A7E3E364}" type="pres">
      <dgm:prSet presAssocID="{84D8E704-F5EC-401B-A96D-322D59CDFDEB}" presName="child1" presStyleLbl="bgAcc1" presStyleIdx="0" presStyleCnt="4" custScaleX="185139" custScaleY="176580"/>
      <dgm:spPr/>
      <dgm:t>
        <a:bodyPr/>
        <a:lstStyle/>
        <a:p>
          <a:endParaRPr lang="ru-RU"/>
        </a:p>
      </dgm:t>
    </dgm:pt>
    <dgm:pt modelId="{62AE90E0-2AE6-4D93-A379-BFCA6CC95CD4}" type="pres">
      <dgm:prSet presAssocID="{84D8E704-F5EC-401B-A96D-322D59CDFDE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C7A4D-6B21-42F3-905C-55D56A222560}" type="pres">
      <dgm:prSet presAssocID="{84D8E704-F5EC-401B-A96D-322D59CDFDEB}" presName="child2group" presStyleCnt="0"/>
      <dgm:spPr/>
    </dgm:pt>
    <dgm:pt modelId="{31BEC92A-3B28-40CE-A81D-A6EDFF8863D2}" type="pres">
      <dgm:prSet presAssocID="{84D8E704-F5EC-401B-A96D-322D59CDFDEB}" presName="child2" presStyleLbl="bgAcc1" presStyleIdx="1" presStyleCnt="4" custScaleX="124706" custScaleY="163959"/>
      <dgm:spPr/>
      <dgm:t>
        <a:bodyPr/>
        <a:lstStyle/>
        <a:p>
          <a:endParaRPr lang="ru-RU"/>
        </a:p>
      </dgm:t>
    </dgm:pt>
    <dgm:pt modelId="{E692C7D5-7042-43B1-932A-88941B8969C2}" type="pres">
      <dgm:prSet presAssocID="{84D8E704-F5EC-401B-A96D-322D59CDFDE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553F9-2B96-45C6-9189-38EDF1D209D5}" type="pres">
      <dgm:prSet presAssocID="{84D8E704-F5EC-401B-A96D-322D59CDFDEB}" presName="child3group" presStyleCnt="0"/>
      <dgm:spPr/>
    </dgm:pt>
    <dgm:pt modelId="{E16B1E96-0F44-43A7-B4E7-521F14703C08}" type="pres">
      <dgm:prSet presAssocID="{84D8E704-F5EC-401B-A96D-322D59CDFDEB}" presName="child3" presStyleLbl="bgAcc1" presStyleIdx="2" presStyleCnt="4" custScaleX="158677" custScaleY="202385"/>
      <dgm:spPr/>
      <dgm:t>
        <a:bodyPr/>
        <a:lstStyle/>
        <a:p>
          <a:endParaRPr lang="ru-RU"/>
        </a:p>
      </dgm:t>
    </dgm:pt>
    <dgm:pt modelId="{FC942F92-3989-4614-BFF9-27CA80E881EF}" type="pres">
      <dgm:prSet presAssocID="{84D8E704-F5EC-401B-A96D-322D59CDFDE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61ACA-8E90-4CD5-87C4-E00230C0DE23}" type="pres">
      <dgm:prSet presAssocID="{84D8E704-F5EC-401B-A96D-322D59CDFDEB}" presName="child4group" presStyleCnt="0"/>
      <dgm:spPr/>
    </dgm:pt>
    <dgm:pt modelId="{94E07318-B6AB-46C9-8709-FED67448ED87}" type="pres">
      <dgm:prSet presAssocID="{84D8E704-F5EC-401B-A96D-322D59CDFDEB}" presName="child4" presStyleLbl="bgAcc1" presStyleIdx="3" presStyleCnt="4" custScaleX="165239" custScaleY="204917" custLinFactNeighborX="-6733" custLinFactNeighborY="15015"/>
      <dgm:spPr/>
      <dgm:t>
        <a:bodyPr/>
        <a:lstStyle/>
        <a:p>
          <a:endParaRPr lang="ru-RU"/>
        </a:p>
      </dgm:t>
    </dgm:pt>
    <dgm:pt modelId="{E90D0310-C843-4457-9E0A-8E079A0B55A7}" type="pres">
      <dgm:prSet presAssocID="{84D8E704-F5EC-401B-A96D-322D59CDFDE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A4B7-850B-4DFC-B2BF-D87B4375D45C}" type="pres">
      <dgm:prSet presAssocID="{84D8E704-F5EC-401B-A96D-322D59CDFDEB}" presName="childPlaceholder" presStyleCnt="0"/>
      <dgm:spPr/>
    </dgm:pt>
    <dgm:pt modelId="{D536669E-A6D3-4712-90A2-8E917CA1EE42}" type="pres">
      <dgm:prSet presAssocID="{84D8E704-F5EC-401B-A96D-322D59CDFDEB}" presName="circle" presStyleCnt="0"/>
      <dgm:spPr/>
    </dgm:pt>
    <dgm:pt modelId="{E0EFFAD2-2026-4A7C-AB69-58EA3C7069E1}" type="pres">
      <dgm:prSet presAssocID="{84D8E704-F5EC-401B-A96D-322D59CDFDE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B98BC-DF57-47B3-ACB7-4FE549C82647}" type="pres">
      <dgm:prSet presAssocID="{84D8E704-F5EC-401B-A96D-322D59CDFDE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C5DCD-A949-4B38-B641-5E9726BDC51F}" type="pres">
      <dgm:prSet presAssocID="{84D8E704-F5EC-401B-A96D-322D59CDFDE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E7C0F-13F7-4592-9DEA-7A504B00AEAE}" type="pres">
      <dgm:prSet presAssocID="{84D8E704-F5EC-401B-A96D-322D59CDFDE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3D7BF-DEE5-4AE3-AC75-62D53FBBB780}" type="pres">
      <dgm:prSet presAssocID="{84D8E704-F5EC-401B-A96D-322D59CDFDEB}" presName="quadrantPlaceholder" presStyleCnt="0"/>
      <dgm:spPr/>
    </dgm:pt>
    <dgm:pt modelId="{F0888135-14CD-4BAB-9701-6DBA31638D6E}" type="pres">
      <dgm:prSet presAssocID="{84D8E704-F5EC-401B-A96D-322D59CDFDEB}" presName="center1" presStyleLbl="fgShp" presStyleIdx="0" presStyleCnt="2"/>
      <dgm:spPr/>
    </dgm:pt>
    <dgm:pt modelId="{FE237B61-AF2D-4FFA-95F0-ACB9B23F87BE}" type="pres">
      <dgm:prSet presAssocID="{84D8E704-F5EC-401B-A96D-322D59CDFDEB}" presName="center2" presStyleLbl="fgShp" presStyleIdx="1" presStyleCnt="2"/>
      <dgm:spPr/>
    </dgm:pt>
  </dgm:ptLst>
  <dgm:cxnLst>
    <dgm:cxn modelId="{29F61DFD-A24B-4912-924C-FA188F5D8738}" srcId="{4FB20BD8-2CF1-46BC-9CE2-F8DAB113949E}" destId="{D16615AB-2C98-45DD-8DD2-E16D68D3CCF1}" srcOrd="0" destOrd="0" parTransId="{EB8403EA-F102-4F7D-8A5E-EEDF81C7AEA0}" sibTransId="{54F3E3FF-7981-44D4-A6D4-00ACC542813E}"/>
    <dgm:cxn modelId="{DC1C073E-4E0D-4A1B-BFC7-C1DD16410C90}" srcId="{84D8E704-F5EC-401B-A96D-322D59CDFDEB}" destId="{B8079E0C-C916-44FB-9677-E3D4CD90424E}" srcOrd="3" destOrd="0" parTransId="{246C7117-71D7-4A0B-A135-FBB863ECC9A0}" sibTransId="{C14C7F37-3C81-4A7F-B441-242DD398AD2F}"/>
    <dgm:cxn modelId="{08B1AC3C-614F-41EB-B148-EAE2DA2AC063}" type="presOf" srcId="{68D08B87-67A9-4B41-85C5-83A26317A997}" destId="{E692C7D5-7042-43B1-932A-88941B8969C2}" srcOrd="1" destOrd="2" presId="urn:microsoft.com/office/officeart/2005/8/layout/cycle4"/>
    <dgm:cxn modelId="{DFD6C90A-8601-4B6A-95D7-76DFD922B4ED}" type="presOf" srcId="{EEC3D8E3-07C0-4C80-B96D-6B67E8FA9439}" destId="{FC942F92-3989-4614-BFF9-27CA80E881EF}" srcOrd="1" destOrd="0" presId="urn:microsoft.com/office/officeart/2005/8/layout/cycle4"/>
    <dgm:cxn modelId="{0F8DF75B-4228-4530-82F8-13D781F79875}" srcId="{363FA1B4-854B-4CBE-9BFD-23B46EA3F985}" destId="{9DAC0D8E-BBF7-4FFD-A17B-F338B0EDC5DB}" srcOrd="0" destOrd="0" parTransId="{5E119A38-08D5-432F-A4D4-F15CFAB416F0}" sibTransId="{704BE07A-567A-4FC3-8440-DD4E62364BF5}"/>
    <dgm:cxn modelId="{8A4235B5-5EEA-43D2-A5CC-89F507867A91}" type="presOf" srcId="{973591EB-BC97-4C73-BAF3-7E85F8CE18F3}" destId="{31BEC92A-3B28-40CE-A81D-A6EDFF8863D2}" srcOrd="0" destOrd="1" presId="urn:microsoft.com/office/officeart/2005/8/layout/cycle4"/>
    <dgm:cxn modelId="{A034B107-679A-4A75-BDD1-956981EF21AF}" type="presOf" srcId="{F42EF6D4-51D5-4DB9-95B2-4CBA047F64C6}" destId="{FC942F92-3989-4614-BFF9-27CA80E881EF}" srcOrd="1" destOrd="2" presId="urn:microsoft.com/office/officeart/2005/8/layout/cycle4"/>
    <dgm:cxn modelId="{ED66C5D3-35DF-4E20-BDD4-6CB1CDCC6F24}" srcId="{B8079E0C-C916-44FB-9677-E3D4CD90424E}" destId="{34F936B0-A7D6-4C0E-8E17-AED39BB6B2F1}" srcOrd="0" destOrd="0" parTransId="{46586489-1659-4353-A4B2-418A94F7FE28}" sibTransId="{96C16F32-109A-40BD-A94F-EF89CA48C20D}"/>
    <dgm:cxn modelId="{B2483077-44E4-4F95-A45F-093EE49A7CEA}" srcId="{6ABA65C1-4EFA-489C-9F16-83B81AB8F069}" destId="{AD04536B-E8B7-4825-9B16-F03DD698AEF7}" srcOrd="1" destOrd="0" parTransId="{13EE8BE1-016C-4ED7-9A22-25F5733B76C0}" sibTransId="{015C35C0-E9DD-471D-9E8D-B4F148CA9F44}"/>
    <dgm:cxn modelId="{C31C9215-7DD7-4B9C-AEC0-3601A019BAFB}" type="presOf" srcId="{363FA1B4-854B-4CBE-9BFD-23B46EA3F985}" destId="{E0EFFAD2-2026-4A7C-AB69-58EA3C7069E1}" srcOrd="0" destOrd="0" presId="urn:microsoft.com/office/officeart/2005/8/layout/cycle4"/>
    <dgm:cxn modelId="{C38D9EE8-76EF-4A4C-B106-15A7D00FD0AB}" type="presOf" srcId="{9DAC0D8E-BBF7-4FFD-A17B-F338B0EDC5DB}" destId="{B26BB5F3-186C-468B-92F6-4CD2A7E3E364}" srcOrd="0" destOrd="0" presId="urn:microsoft.com/office/officeart/2005/8/layout/cycle4"/>
    <dgm:cxn modelId="{734C3C34-815E-4684-8AED-7FC65F6B6329}" type="presOf" srcId="{973591EB-BC97-4C73-BAF3-7E85F8CE18F3}" destId="{E692C7D5-7042-43B1-932A-88941B8969C2}" srcOrd="1" destOrd="1" presId="urn:microsoft.com/office/officeart/2005/8/layout/cycle4"/>
    <dgm:cxn modelId="{B783A019-F73C-48C0-AFA9-1E7FE560758F}" type="presOf" srcId="{34F936B0-A7D6-4C0E-8E17-AED39BB6B2F1}" destId="{94E07318-B6AB-46C9-8709-FED67448ED87}" srcOrd="0" destOrd="0" presId="urn:microsoft.com/office/officeart/2005/8/layout/cycle4"/>
    <dgm:cxn modelId="{3AE88192-0CB4-42F8-8167-CD0DBD1EF604}" srcId="{84D8E704-F5EC-401B-A96D-322D59CDFDEB}" destId="{6ABA65C1-4EFA-489C-9F16-83B81AB8F069}" srcOrd="2" destOrd="0" parTransId="{0F2698D6-A627-488F-BAD4-76774FCD0387}" sibTransId="{54E8A8E4-07F9-4CA7-BBA1-DCE22506987E}"/>
    <dgm:cxn modelId="{2A01EA5E-E000-4FCF-B282-8E745E7C1DB9}" type="presOf" srcId="{84D8E704-F5EC-401B-A96D-322D59CDFDEB}" destId="{E3D33CF2-4D98-4A09-B76B-2189B94D9CBB}" srcOrd="0" destOrd="0" presId="urn:microsoft.com/office/officeart/2005/8/layout/cycle4"/>
    <dgm:cxn modelId="{3EE0EB46-537D-4136-A524-8F2673C13770}" type="presOf" srcId="{4FB20BD8-2CF1-46BC-9CE2-F8DAB113949E}" destId="{599B98BC-DF57-47B3-ACB7-4FE549C82647}" srcOrd="0" destOrd="0" presId="urn:microsoft.com/office/officeart/2005/8/layout/cycle4"/>
    <dgm:cxn modelId="{0A1FB0A7-B073-4022-8839-9F3639CE1AA2}" type="presOf" srcId="{F42EF6D4-51D5-4DB9-95B2-4CBA047F64C6}" destId="{E16B1E96-0F44-43A7-B4E7-521F14703C08}" srcOrd="0" destOrd="2" presId="urn:microsoft.com/office/officeart/2005/8/layout/cycle4"/>
    <dgm:cxn modelId="{AC06139B-808F-4579-BA16-DD7AE90D5FE6}" srcId="{4FB20BD8-2CF1-46BC-9CE2-F8DAB113949E}" destId="{68D08B87-67A9-4B41-85C5-83A26317A997}" srcOrd="2" destOrd="0" parTransId="{5F026B37-ED44-4529-B95E-24EFAFD20344}" sibTransId="{3CD7C9DF-CB42-4F9D-AB50-28C3F0F8AE0D}"/>
    <dgm:cxn modelId="{08AA1C83-B9D3-49DB-8196-D4CB67D9C05A}" srcId="{84D8E704-F5EC-401B-A96D-322D59CDFDEB}" destId="{4FB20BD8-2CF1-46BC-9CE2-F8DAB113949E}" srcOrd="1" destOrd="0" parTransId="{34E8F104-8FC3-469E-9CE6-F51D615F864A}" sibTransId="{E054DB0A-6362-4B0B-A478-2FC1E52E2EEC}"/>
    <dgm:cxn modelId="{005E3AAE-DE5C-46B9-A48A-176006636D67}" type="presOf" srcId="{AD04536B-E8B7-4825-9B16-F03DD698AEF7}" destId="{FC942F92-3989-4614-BFF9-27CA80E881EF}" srcOrd="1" destOrd="1" presId="urn:microsoft.com/office/officeart/2005/8/layout/cycle4"/>
    <dgm:cxn modelId="{E0EA33C7-E1E4-477A-A3A6-F5B808A5CD75}" type="presOf" srcId="{AD04536B-E8B7-4825-9B16-F03DD698AEF7}" destId="{E16B1E96-0F44-43A7-B4E7-521F14703C08}" srcOrd="0" destOrd="1" presId="urn:microsoft.com/office/officeart/2005/8/layout/cycle4"/>
    <dgm:cxn modelId="{27F5EC29-30B6-46C9-8D71-38D5C2ED6DF8}" type="presOf" srcId="{B8079E0C-C916-44FB-9677-E3D4CD90424E}" destId="{1AEE7C0F-13F7-4592-9DEA-7A504B00AEAE}" srcOrd="0" destOrd="0" presId="urn:microsoft.com/office/officeart/2005/8/layout/cycle4"/>
    <dgm:cxn modelId="{E2305DC4-D1F2-40BC-8BE1-CE02E76D58DC}" srcId="{84D8E704-F5EC-401B-A96D-322D59CDFDEB}" destId="{363FA1B4-854B-4CBE-9BFD-23B46EA3F985}" srcOrd="0" destOrd="0" parTransId="{01E4C34D-DCD0-40F0-8B45-EBC8EC6D9FDE}" sibTransId="{E5F04B40-F521-43CB-85EE-CE728AFDF3B5}"/>
    <dgm:cxn modelId="{06BDF3BF-75D7-43B8-AEC7-8060F86ACC2D}" type="presOf" srcId="{D16615AB-2C98-45DD-8DD2-E16D68D3CCF1}" destId="{31BEC92A-3B28-40CE-A81D-A6EDFF8863D2}" srcOrd="0" destOrd="0" presId="urn:microsoft.com/office/officeart/2005/8/layout/cycle4"/>
    <dgm:cxn modelId="{1356AF75-157B-49FD-A74F-9EBF87A98592}" type="presOf" srcId="{6ABA65C1-4EFA-489C-9F16-83B81AB8F069}" destId="{32FC5DCD-A949-4B38-B641-5E9726BDC51F}" srcOrd="0" destOrd="0" presId="urn:microsoft.com/office/officeart/2005/8/layout/cycle4"/>
    <dgm:cxn modelId="{8D2FB472-63E2-4A4F-88FC-667E87B99F04}" srcId="{6ABA65C1-4EFA-489C-9F16-83B81AB8F069}" destId="{EEC3D8E3-07C0-4C80-B96D-6B67E8FA9439}" srcOrd="0" destOrd="0" parTransId="{11BE8A29-CB63-4E4A-97D0-0108580476AA}" sibTransId="{C8D54E61-0360-4709-8DC1-03D459E360CF}"/>
    <dgm:cxn modelId="{9FC51A3F-12B2-4B03-9569-3D015BF18600}" type="presOf" srcId="{68D08B87-67A9-4B41-85C5-83A26317A997}" destId="{31BEC92A-3B28-40CE-A81D-A6EDFF8863D2}" srcOrd="0" destOrd="2" presId="urn:microsoft.com/office/officeart/2005/8/layout/cycle4"/>
    <dgm:cxn modelId="{9E69775A-3476-4287-B8F1-267F8C124EFA}" type="presOf" srcId="{EEC3D8E3-07C0-4C80-B96D-6B67E8FA9439}" destId="{E16B1E96-0F44-43A7-B4E7-521F14703C08}" srcOrd="0" destOrd="0" presId="urn:microsoft.com/office/officeart/2005/8/layout/cycle4"/>
    <dgm:cxn modelId="{633C4606-BED8-4D76-8CD4-C75589F0F5E2}" srcId="{4FB20BD8-2CF1-46BC-9CE2-F8DAB113949E}" destId="{973591EB-BC97-4C73-BAF3-7E85F8CE18F3}" srcOrd="1" destOrd="0" parTransId="{03925CE2-4E38-4CEA-A0AF-4877B0836B35}" sibTransId="{093722B3-35B9-4AD7-AE80-165F68429449}"/>
    <dgm:cxn modelId="{5A8B4CAF-9CC5-4B45-849D-7290A5E81343}" type="presOf" srcId="{D16615AB-2C98-45DD-8DD2-E16D68D3CCF1}" destId="{E692C7D5-7042-43B1-932A-88941B8969C2}" srcOrd="1" destOrd="0" presId="urn:microsoft.com/office/officeart/2005/8/layout/cycle4"/>
    <dgm:cxn modelId="{4F45ED43-35F6-451F-9BE0-BD0A20028CD3}" type="presOf" srcId="{34F936B0-A7D6-4C0E-8E17-AED39BB6B2F1}" destId="{E90D0310-C843-4457-9E0A-8E079A0B55A7}" srcOrd="1" destOrd="0" presId="urn:microsoft.com/office/officeart/2005/8/layout/cycle4"/>
    <dgm:cxn modelId="{0C8840BB-8A65-4BD3-9E1D-D524FC14F7A3}" type="presOf" srcId="{9DAC0D8E-BBF7-4FFD-A17B-F338B0EDC5DB}" destId="{62AE90E0-2AE6-4D93-A379-BFCA6CC95CD4}" srcOrd="1" destOrd="0" presId="urn:microsoft.com/office/officeart/2005/8/layout/cycle4"/>
    <dgm:cxn modelId="{DD68CEA3-E440-467B-8B2F-4E62ACC44FD6}" srcId="{6ABA65C1-4EFA-489C-9F16-83B81AB8F069}" destId="{F42EF6D4-51D5-4DB9-95B2-4CBA047F64C6}" srcOrd="2" destOrd="0" parTransId="{DF87D57F-327A-423E-8A45-52E0ACC1ECCE}" sibTransId="{0C81279B-53B6-4891-B003-030A1C523685}"/>
    <dgm:cxn modelId="{AF257374-2085-422D-8C07-A9B703CCD019}" type="presParOf" srcId="{E3D33CF2-4D98-4A09-B76B-2189B94D9CBB}" destId="{8A74CD61-988E-4EB6-92E3-C65733D4AE74}" srcOrd="0" destOrd="0" presId="urn:microsoft.com/office/officeart/2005/8/layout/cycle4"/>
    <dgm:cxn modelId="{436E5C87-9C7C-4034-8433-2AA05945AFF8}" type="presParOf" srcId="{8A74CD61-988E-4EB6-92E3-C65733D4AE74}" destId="{06792724-C125-4910-9103-E7FC8360B337}" srcOrd="0" destOrd="0" presId="urn:microsoft.com/office/officeart/2005/8/layout/cycle4"/>
    <dgm:cxn modelId="{5F9D8FF4-9269-47D2-8861-A46FDC2672C8}" type="presParOf" srcId="{06792724-C125-4910-9103-E7FC8360B337}" destId="{B26BB5F3-186C-468B-92F6-4CD2A7E3E364}" srcOrd="0" destOrd="0" presId="urn:microsoft.com/office/officeart/2005/8/layout/cycle4"/>
    <dgm:cxn modelId="{E09B6718-CC7F-43CB-801E-6ABBFD18050B}" type="presParOf" srcId="{06792724-C125-4910-9103-E7FC8360B337}" destId="{62AE90E0-2AE6-4D93-A379-BFCA6CC95CD4}" srcOrd="1" destOrd="0" presId="urn:microsoft.com/office/officeart/2005/8/layout/cycle4"/>
    <dgm:cxn modelId="{808F9578-7B7E-4FB8-B934-FF1C8774EDCE}" type="presParOf" srcId="{8A74CD61-988E-4EB6-92E3-C65733D4AE74}" destId="{7E8C7A4D-6B21-42F3-905C-55D56A222560}" srcOrd="1" destOrd="0" presId="urn:microsoft.com/office/officeart/2005/8/layout/cycle4"/>
    <dgm:cxn modelId="{FFC66F14-0DE4-45DA-BE53-1C4983809BD2}" type="presParOf" srcId="{7E8C7A4D-6B21-42F3-905C-55D56A222560}" destId="{31BEC92A-3B28-40CE-A81D-A6EDFF8863D2}" srcOrd="0" destOrd="0" presId="urn:microsoft.com/office/officeart/2005/8/layout/cycle4"/>
    <dgm:cxn modelId="{3DBF9798-682E-4C23-AE5E-95370B21256E}" type="presParOf" srcId="{7E8C7A4D-6B21-42F3-905C-55D56A222560}" destId="{E692C7D5-7042-43B1-932A-88941B8969C2}" srcOrd="1" destOrd="0" presId="urn:microsoft.com/office/officeart/2005/8/layout/cycle4"/>
    <dgm:cxn modelId="{D9F1A2C0-40F9-48C3-8B9D-8FFF89AD9827}" type="presParOf" srcId="{8A74CD61-988E-4EB6-92E3-C65733D4AE74}" destId="{AC8553F9-2B96-45C6-9189-38EDF1D209D5}" srcOrd="2" destOrd="0" presId="urn:microsoft.com/office/officeart/2005/8/layout/cycle4"/>
    <dgm:cxn modelId="{D3A52A57-CF30-4AF3-8764-1A66AF796E7D}" type="presParOf" srcId="{AC8553F9-2B96-45C6-9189-38EDF1D209D5}" destId="{E16B1E96-0F44-43A7-B4E7-521F14703C08}" srcOrd="0" destOrd="0" presId="urn:microsoft.com/office/officeart/2005/8/layout/cycle4"/>
    <dgm:cxn modelId="{E37FAE8B-F864-42FC-B46B-C40AABA75ACE}" type="presParOf" srcId="{AC8553F9-2B96-45C6-9189-38EDF1D209D5}" destId="{FC942F92-3989-4614-BFF9-27CA80E881EF}" srcOrd="1" destOrd="0" presId="urn:microsoft.com/office/officeart/2005/8/layout/cycle4"/>
    <dgm:cxn modelId="{8845E0BE-2953-401A-A483-8EE6EAB2E19D}" type="presParOf" srcId="{8A74CD61-988E-4EB6-92E3-C65733D4AE74}" destId="{F9B61ACA-8E90-4CD5-87C4-E00230C0DE23}" srcOrd="3" destOrd="0" presId="urn:microsoft.com/office/officeart/2005/8/layout/cycle4"/>
    <dgm:cxn modelId="{6071DBC6-E252-4247-8143-3BBE654B978E}" type="presParOf" srcId="{F9B61ACA-8E90-4CD5-87C4-E00230C0DE23}" destId="{94E07318-B6AB-46C9-8709-FED67448ED87}" srcOrd="0" destOrd="0" presId="urn:microsoft.com/office/officeart/2005/8/layout/cycle4"/>
    <dgm:cxn modelId="{10FFDA12-B2F9-4AC3-A77E-6C9477F74A0E}" type="presParOf" srcId="{F9B61ACA-8E90-4CD5-87C4-E00230C0DE23}" destId="{E90D0310-C843-4457-9E0A-8E079A0B55A7}" srcOrd="1" destOrd="0" presId="urn:microsoft.com/office/officeart/2005/8/layout/cycle4"/>
    <dgm:cxn modelId="{20A67723-82F3-48CD-A552-EA987490F42F}" type="presParOf" srcId="{8A74CD61-988E-4EB6-92E3-C65733D4AE74}" destId="{AC1EA4B7-850B-4DFC-B2BF-D87B4375D45C}" srcOrd="4" destOrd="0" presId="urn:microsoft.com/office/officeart/2005/8/layout/cycle4"/>
    <dgm:cxn modelId="{40DEE9F2-9E1C-4900-BB19-B0E3C8878C26}" type="presParOf" srcId="{E3D33CF2-4D98-4A09-B76B-2189B94D9CBB}" destId="{D536669E-A6D3-4712-90A2-8E917CA1EE42}" srcOrd="1" destOrd="0" presId="urn:microsoft.com/office/officeart/2005/8/layout/cycle4"/>
    <dgm:cxn modelId="{2314AFCA-5FF5-4212-8AA9-62E81188FA61}" type="presParOf" srcId="{D536669E-A6D3-4712-90A2-8E917CA1EE42}" destId="{E0EFFAD2-2026-4A7C-AB69-58EA3C7069E1}" srcOrd="0" destOrd="0" presId="urn:microsoft.com/office/officeart/2005/8/layout/cycle4"/>
    <dgm:cxn modelId="{2BBDC0F8-03A8-4AC2-8BC4-324C0AB5C4FF}" type="presParOf" srcId="{D536669E-A6D3-4712-90A2-8E917CA1EE42}" destId="{599B98BC-DF57-47B3-ACB7-4FE549C82647}" srcOrd="1" destOrd="0" presId="urn:microsoft.com/office/officeart/2005/8/layout/cycle4"/>
    <dgm:cxn modelId="{937085F1-15CB-4F41-AD99-6E4E2235B34D}" type="presParOf" srcId="{D536669E-A6D3-4712-90A2-8E917CA1EE42}" destId="{32FC5DCD-A949-4B38-B641-5E9726BDC51F}" srcOrd="2" destOrd="0" presId="urn:microsoft.com/office/officeart/2005/8/layout/cycle4"/>
    <dgm:cxn modelId="{10160836-3BF9-4B14-B450-71037137F535}" type="presParOf" srcId="{D536669E-A6D3-4712-90A2-8E917CA1EE42}" destId="{1AEE7C0F-13F7-4592-9DEA-7A504B00AEAE}" srcOrd="3" destOrd="0" presId="urn:microsoft.com/office/officeart/2005/8/layout/cycle4"/>
    <dgm:cxn modelId="{CF939ACB-9D1D-4F20-B34D-1AAC6FDF6047}" type="presParOf" srcId="{D536669E-A6D3-4712-90A2-8E917CA1EE42}" destId="{9983D7BF-DEE5-4AE3-AC75-62D53FBBB780}" srcOrd="4" destOrd="0" presId="urn:microsoft.com/office/officeart/2005/8/layout/cycle4"/>
    <dgm:cxn modelId="{406D48DE-E1C8-4EE3-AE98-ED83FB59B095}" type="presParOf" srcId="{E3D33CF2-4D98-4A09-B76B-2189B94D9CBB}" destId="{F0888135-14CD-4BAB-9701-6DBA31638D6E}" srcOrd="2" destOrd="0" presId="urn:microsoft.com/office/officeart/2005/8/layout/cycle4"/>
    <dgm:cxn modelId="{100A373F-7946-499A-9906-648046C749C4}" type="presParOf" srcId="{E3D33CF2-4D98-4A09-B76B-2189B94D9CBB}" destId="{FE237B61-AF2D-4FFA-95F0-ACB9B23F87B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B1E96-0F44-43A7-B4E7-521F14703C08}">
      <dsp:nvSpPr>
        <dsp:cNvPr id="0" name=""/>
        <dsp:cNvSpPr/>
      </dsp:nvSpPr>
      <dsp:spPr>
        <a:xfrm>
          <a:off x="2313023" y="1650902"/>
          <a:ext cx="2559123" cy="2114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 Приказ «О реализации модели наставничества в МБОУ гимназии «Эврика» им. В.А. Сухомлинского»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127206" y="2225937"/>
        <a:ext cx="1698494" cy="1492876"/>
      </dsp:txXfrm>
    </dsp:sp>
    <dsp:sp modelId="{94E07318-B6AB-46C9-8709-FED67448ED87}">
      <dsp:nvSpPr>
        <dsp:cNvPr id="0" name=""/>
        <dsp:cNvSpPr/>
      </dsp:nvSpPr>
      <dsp:spPr>
        <a:xfrm>
          <a:off x="-371282" y="1637675"/>
          <a:ext cx="2664954" cy="2140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Приказы о проведении образовательных событий</a:t>
          </a:r>
          <a:endParaRPr lang="en-US" sz="1400" kern="1200" dirty="0"/>
        </a:p>
      </dsp:txBody>
      <dsp:txXfrm>
        <a:off x="-324255" y="2219905"/>
        <a:ext cx="1771413" cy="1511553"/>
      </dsp:txXfrm>
    </dsp:sp>
    <dsp:sp modelId="{31BEC92A-3B28-40CE-A81D-A6EDFF8863D2}">
      <dsp:nvSpPr>
        <dsp:cNvPr id="0" name=""/>
        <dsp:cNvSpPr/>
      </dsp:nvSpPr>
      <dsp:spPr>
        <a:xfrm>
          <a:off x="2586963" y="-368407"/>
          <a:ext cx="2011243" cy="1712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План реализации КИП в 2021-2022 </a:t>
          </a:r>
          <a:r>
            <a:rPr lang="ru-RU" sz="1400" kern="1200" dirty="0" err="1"/>
            <a:t>гг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3227963" y="-330780"/>
        <a:ext cx="1332616" cy="1209431"/>
      </dsp:txXfrm>
    </dsp:sp>
    <dsp:sp modelId="{B26BB5F3-186C-468B-92F6-4CD2A7E3E364}">
      <dsp:nvSpPr>
        <dsp:cNvPr id="0" name=""/>
        <dsp:cNvSpPr/>
      </dsp:nvSpPr>
      <dsp:spPr>
        <a:xfrm>
          <a:off x="-531754" y="-434334"/>
          <a:ext cx="2985899" cy="1844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Приказ «О реализации инновационной площадки в МБОУ гимназии «Эврика» им. В.А. Сухомлинского</a:t>
          </a:r>
          <a:endParaRPr lang="en-US" sz="1200" kern="1200" dirty="0"/>
        </a:p>
      </dsp:txBody>
      <dsp:txXfrm>
        <a:off x="-491230" y="-393810"/>
        <a:ext cx="2009081" cy="1302527"/>
      </dsp:txXfrm>
    </dsp:sp>
    <dsp:sp modelId="{E0EFFAD2-2026-4A7C-AB69-58EA3C7069E1}">
      <dsp:nvSpPr>
        <dsp:cNvPr id="0" name=""/>
        <dsp:cNvSpPr/>
      </dsp:nvSpPr>
      <dsp:spPr>
        <a:xfrm>
          <a:off x="723910" y="225790"/>
          <a:ext cx="1413637" cy="1413637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01</a:t>
          </a:r>
        </a:p>
      </dsp:txBody>
      <dsp:txXfrm>
        <a:off x="1137955" y="639835"/>
        <a:ext cx="999592" cy="999592"/>
      </dsp:txXfrm>
    </dsp:sp>
    <dsp:sp modelId="{599B98BC-DF57-47B3-ACB7-4FE549C82647}">
      <dsp:nvSpPr>
        <dsp:cNvPr id="0" name=""/>
        <dsp:cNvSpPr/>
      </dsp:nvSpPr>
      <dsp:spPr>
        <a:xfrm rot="5400000">
          <a:off x="2202843" y="225790"/>
          <a:ext cx="1413637" cy="1413637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02</a:t>
          </a:r>
        </a:p>
      </dsp:txBody>
      <dsp:txXfrm rot="-5400000">
        <a:off x="2202843" y="639835"/>
        <a:ext cx="999592" cy="999592"/>
      </dsp:txXfrm>
    </dsp:sp>
    <dsp:sp modelId="{32FC5DCD-A949-4B38-B641-5E9726BDC51F}">
      <dsp:nvSpPr>
        <dsp:cNvPr id="0" name=""/>
        <dsp:cNvSpPr/>
      </dsp:nvSpPr>
      <dsp:spPr>
        <a:xfrm rot="10800000">
          <a:off x="2202843" y="1704723"/>
          <a:ext cx="1413637" cy="1413637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03</a:t>
          </a:r>
        </a:p>
      </dsp:txBody>
      <dsp:txXfrm rot="10800000">
        <a:off x="2202843" y="1704723"/>
        <a:ext cx="999592" cy="999592"/>
      </dsp:txXfrm>
    </dsp:sp>
    <dsp:sp modelId="{1AEE7C0F-13F7-4592-9DEA-7A504B00AEAE}">
      <dsp:nvSpPr>
        <dsp:cNvPr id="0" name=""/>
        <dsp:cNvSpPr/>
      </dsp:nvSpPr>
      <dsp:spPr>
        <a:xfrm rot="16200000">
          <a:off x="723910" y="1704723"/>
          <a:ext cx="1413637" cy="141363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04</a:t>
          </a:r>
        </a:p>
      </dsp:txBody>
      <dsp:txXfrm rot="5400000">
        <a:off x="1137955" y="1704723"/>
        <a:ext cx="999592" cy="999592"/>
      </dsp:txXfrm>
    </dsp:sp>
    <dsp:sp modelId="{F0888135-14CD-4BAB-9701-6DBA31638D6E}">
      <dsp:nvSpPr>
        <dsp:cNvPr id="0" name=""/>
        <dsp:cNvSpPr/>
      </dsp:nvSpPr>
      <dsp:spPr>
        <a:xfrm>
          <a:off x="1926155" y="1378248"/>
          <a:ext cx="488080" cy="42441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237B61-AF2D-4FFA-95F0-ACB9B23F87BE}">
      <dsp:nvSpPr>
        <dsp:cNvPr id="0" name=""/>
        <dsp:cNvSpPr/>
      </dsp:nvSpPr>
      <dsp:spPr>
        <a:xfrm rot="10800000">
          <a:off x="1926155" y="1541485"/>
          <a:ext cx="488080" cy="42441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73C6-F235-4D76-8306-F9B8675CC3E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FF5F-7075-4034-9D87-24613F64A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0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5003-6321-498D-BE48-F7CA1ED2901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77036-F49A-467A-BF23-BEBBC4D5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3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FEF6E-AA88-4EFA-B2EE-922C92261B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7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2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4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23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47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4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0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6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2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2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2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3200400"/>
            <a:ext cx="6096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6096762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371600"/>
            <a:ext cx="3048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3048000" y="5029200"/>
            <a:ext cx="3048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5029200"/>
            <a:ext cx="3048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225452"/>
            <a:ext cx="6096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350"/>
            <a:ext cx="3048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48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6356351"/>
            <a:ext cx="3048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323604"/>
            <a:ext cx="6096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48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9144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9144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5207651"/>
            <a:ext cx="7398822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6165305"/>
            <a:ext cx="7398822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27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9144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9144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5207651"/>
            <a:ext cx="7398822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6165305"/>
            <a:ext cx="7398822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16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9144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9144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5207651"/>
            <a:ext cx="7398822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6165305"/>
            <a:ext cx="7398822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48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7" y="4074661"/>
            <a:ext cx="6325844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7" y="5172814"/>
            <a:ext cx="6325844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6356351"/>
            <a:ext cx="648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0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00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6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589240"/>
            <a:ext cx="78867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9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3273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8133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8" y="1825625"/>
            <a:ext cx="378133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71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900"/>
              </a:spcAft>
              <a:defRPr sz="3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900"/>
              </a:spcAft>
              <a:defRPr sz="27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900"/>
              </a:spcAft>
              <a:defRPr sz="24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900"/>
              </a:spcAft>
              <a:defRPr sz="2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4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2" y="4074661"/>
            <a:ext cx="522334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2" y="5172813"/>
            <a:ext cx="5223349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899218" y="3487405"/>
            <a:ext cx="4269815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471625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5213254"/>
            <a:ext cx="3359516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119355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1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2"/>
            <a:ext cx="7471625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899218" y="3487405"/>
            <a:ext cx="4269815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5213254"/>
            <a:ext cx="3359516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36486"/>
            <a:ext cx="78867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900"/>
              </a:spcBef>
              <a:buNone/>
              <a:defRPr sz="54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342900" indent="0" algn="ctr">
              <a:spcBef>
                <a:spcPts val="900"/>
              </a:spcBef>
              <a:buNone/>
              <a:defRPr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 algn="ctr">
              <a:spcBef>
                <a:spcPts val="900"/>
              </a:spcBef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 algn="ctr">
              <a:spcBef>
                <a:spcPts val="900"/>
              </a:spcBef>
              <a:buNone/>
              <a:defRPr sz="1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5416038"/>
            <a:ext cx="78866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8" y="548680"/>
            <a:ext cx="1899902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9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2"/>
            <a:ext cx="7471625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899218" y="3487405"/>
            <a:ext cx="4269815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5213254"/>
            <a:ext cx="3359516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60360" y="646602"/>
            <a:ext cx="5423281" cy="395646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5565922"/>
            <a:ext cx="4929188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4381100"/>
            <a:ext cx="3095625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5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9143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4851128"/>
            <a:ext cx="4381628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5949281"/>
            <a:ext cx="4381628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0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9144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5207651"/>
            <a:ext cx="8532948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766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79A0E7A-B8D7-45DA-8A14-AE99F691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D9EE5E-B623-4A34-AF9A-BEA9DCEB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9351121-4587-4A9C-BC65-023EFFD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6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623555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6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680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6635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815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7" y="4074661"/>
            <a:ext cx="6325844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7" y="5172814"/>
            <a:ext cx="6325844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-1"/>
            <a:ext cx="3643606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235007"/>
            <a:ext cx="2646294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6356351"/>
            <a:ext cx="648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9270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665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5379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6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473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373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518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1272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3200400"/>
            <a:ext cx="6096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6096762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371600"/>
            <a:ext cx="3048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3048000" y="5029200"/>
            <a:ext cx="3048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5029200"/>
            <a:ext cx="3048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225452"/>
            <a:ext cx="6096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350"/>
            <a:ext cx="3048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48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6356351"/>
            <a:ext cx="3048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323604"/>
            <a:ext cx="6096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483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2" y="4074661"/>
            <a:ext cx="522334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2" y="5172813"/>
            <a:ext cx="5223349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899218" y="3487405"/>
            <a:ext cx="4269815" cy="2471378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471625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5213254"/>
            <a:ext cx="3359516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119355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411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0" y="3200400"/>
            <a:ext cx="6096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6096762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371600"/>
            <a:ext cx="3048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975732"/>
            <a:ext cx="6096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33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350"/>
            <a:ext cx="3048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48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0" y="6356351"/>
            <a:ext cx="3048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96050"/>
            <a:ext cx="6096000" cy="383182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97234" y="1673730"/>
            <a:ext cx="2646294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980831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00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69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0" y="6268542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18371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97302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79" y="6356351"/>
            <a:ext cx="5186043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6" y="6356351"/>
            <a:ext cx="6489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6356351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8133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8" y="1825625"/>
            <a:ext cx="378133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350"/>
              </a:spcAft>
              <a:defRPr lang="en-US" sz="24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350"/>
              </a:spcAft>
              <a:defRPr lang="en-US" sz="21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350"/>
              </a:spcAft>
              <a:defRPr lang="en-US"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350"/>
              </a:spcAft>
              <a:defRPr lang="en-US" sz="15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714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7" y="4074661"/>
            <a:ext cx="6325844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7" y="5172814"/>
            <a:ext cx="6325844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-1"/>
            <a:ext cx="3643606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235007"/>
            <a:ext cx="2646294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6356351"/>
            <a:ext cx="648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7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623555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1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7" y="4074661"/>
            <a:ext cx="6325844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7" y="5172814"/>
            <a:ext cx="6325844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6356351"/>
            <a:ext cx="648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97394"/>
            <a:ext cx="6096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350"/>
            <a:ext cx="3048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1"/>
            <a:ext cx="3048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7712"/>
            <a:ext cx="6096000" cy="383182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3" y="3345072"/>
            <a:ext cx="2646294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25026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7" y="4074661"/>
            <a:ext cx="6325844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05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7" y="5172814"/>
            <a:ext cx="6325844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855167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6356350"/>
            <a:ext cx="1448908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4235785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5" y="-1"/>
            <a:ext cx="3643606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2" y="235007"/>
            <a:ext cx="2646294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6356351"/>
            <a:ext cx="6489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0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9144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9144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5207651"/>
            <a:ext cx="7398822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6165305"/>
            <a:ext cx="7398822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00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9144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9144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5207651"/>
            <a:ext cx="7398822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6165305"/>
            <a:ext cx="7398822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082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9144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9144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89" y="5207651"/>
            <a:ext cx="7398822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0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89" y="6165305"/>
            <a:ext cx="7398822" cy="383182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1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91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5452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354259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3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85929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4" r:id="rId14"/>
    <p:sldLayoutId id="2147483855" r:id="rId15"/>
    <p:sldLayoutId id="2147483856" r:id="rId16"/>
    <p:sldLayoutId id="2147483857" r:id="rId17"/>
    <p:sldLayoutId id="2147483866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anapa-evrika.ru/ucheba-i-vospitanie/innovatsionnaya-deyatelnos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imnazevrika@anapa.kubannet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jpeg"/><Relationship Id="rId5" Type="http://schemas.openxmlformats.org/officeDocument/2006/relationships/hyperlink" Target="https://pixabay.com/en/service/faq/" TargetMode="External"/><Relationship Id="rId4" Type="http://schemas.openxmlformats.org/officeDocument/2006/relationships/hyperlink" Target="https://pixabay.com/en/users/fernandovillalobos-126578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0" y="3529002"/>
            <a:ext cx="6096000" cy="1042998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Отчет о реализации инновационного проекта  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I </a:t>
            </a:r>
            <a:r>
              <a:rPr lang="ru-RU" dirty="0"/>
              <a:t> этап - 2021г)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588299"/>
            <a:ext cx="6096000" cy="407890"/>
          </a:xfrm>
        </p:spPr>
        <p:txBody>
          <a:bodyPr>
            <a:normAutofit fontScale="92500"/>
          </a:bodyPr>
          <a:lstStyle/>
          <a:p>
            <a:r>
              <a:rPr lang="ru-RU" dirty="0"/>
              <a:t>МБОУ гимназия «Эврика» им. В.А. Сухомлинского г-к Анапа</a:t>
            </a:r>
            <a:endParaRPr lang="en-US" dirty="0"/>
          </a:p>
        </p:txBody>
      </p:sp>
      <p:pic>
        <p:nvPicPr>
          <p:cNvPr id="13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679"/>
            <a:ext cx="1378634" cy="12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8156" y="5872785"/>
            <a:ext cx="7309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>https://anapa-evrika.ru/ucheba-i-vospitanie/innovatsionnaya-deyatelnost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9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î$lïḍé">
            <a:extLst>
              <a:ext uri="{FF2B5EF4-FFF2-40B4-BE49-F238E27FC236}">
                <a16:creationId xmlns="" xmlns:a16="http://schemas.microsoft.com/office/drawing/2014/main" id="{ED46B91D-E7C5-491A-8E0D-7084F62556C9}"/>
              </a:ext>
            </a:extLst>
          </p:cNvPr>
          <p:cNvSpPr/>
          <p:nvPr/>
        </p:nvSpPr>
        <p:spPr>
          <a:xfrm rot="677157">
            <a:off x="3164307" y="3157691"/>
            <a:ext cx="1755780" cy="97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55" extrusionOk="0">
                <a:moveTo>
                  <a:pt x="0" y="17755"/>
                </a:moveTo>
                <a:cubicBezTo>
                  <a:pt x="4555" y="1088"/>
                  <a:pt x="11755" y="-3845"/>
                  <a:pt x="21600" y="2956"/>
                </a:cubicBezTo>
              </a:path>
            </a:pathLst>
          </a:cu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oval" w="med" len="med"/>
            <a:tailEnd type="triangle" w="med" len="med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işlîḍé">
            <a:extLst>
              <a:ext uri="{FF2B5EF4-FFF2-40B4-BE49-F238E27FC236}">
                <a16:creationId xmlns="" xmlns:a16="http://schemas.microsoft.com/office/drawing/2014/main" id="{23C34C76-4FED-4F11-907A-49752ACA6799}"/>
              </a:ext>
            </a:extLst>
          </p:cNvPr>
          <p:cNvSpPr/>
          <p:nvPr/>
        </p:nvSpPr>
        <p:spPr>
          <a:xfrm rot="399072">
            <a:off x="1364721" y="3569671"/>
            <a:ext cx="1667542" cy="99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78" extrusionOk="0">
                <a:moveTo>
                  <a:pt x="0" y="17478"/>
                </a:moveTo>
                <a:cubicBezTo>
                  <a:pt x="6934" y="476"/>
                  <a:pt x="14134" y="-4122"/>
                  <a:pt x="21600" y="3685"/>
                </a:cubicBezTo>
              </a:path>
            </a:pathLst>
          </a:cu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oval" w="med" len="med"/>
            <a:tailEnd type="triangle" w="med" len="med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işľiḍè">
            <a:extLst>
              <a:ext uri="{FF2B5EF4-FFF2-40B4-BE49-F238E27FC236}">
                <a16:creationId xmlns="" xmlns:a16="http://schemas.microsoft.com/office/drawing/2014/main" id="{AB46B6EF-D478-476C-B35A-172B5A7BBF6E}"/>
              </a:ext>
            </a:extLst>
          </p:cNvPr>
          <p:cNvSpPr/>
          <p:nvPr/>
        </p:nvSpPr>
        <p:spPr>
          <a:xfrm rot="443892">
            <a:off x="5083764" y="2984634"/>
            <a:ext cx="2461163" cy="646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0" extrusionOk="0">
                <a:moveTo>
                  <a:pt x="0" y="17890"/>
                </a:moveTo>
                <a:cubicBezTo>
                  <a:pt x="4906" y="1368"/>
                  <a:pt x="12106" y="-3710"/>
                  <a:pt x="21600" y="2657"/>
                </a:cubicBezTo>
              </a:path>
            </a:pathLst>
          </a:cu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oval" w="med" len="med"/>
            <a:tailEnd type="triangle" w="med" len="med"/>
          </a:ln>
        </p:spPr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FF525B06-02BC-446E-AD16-CB3EE94A1AB3}"/>
              </a:ext>
            </a:extLst>
          </p:cNvPr>
          <p:cNvGrpSpPr/>
          <p:nvPr/>
        </p:nvGrpSpPr>
        <p:grpSpPr>
          <a:xfrm>
            <a:off x="595423" y="4399360"/>
            <a:ext cx="1598702" cy="1529492"/>
            <a:chOff x="1411586" y="4390291"/>
            <a:chExt cx="1377631" cy="1377241"/>
          </a:xfrm>
        </p:grpSpPr>
        <p:sp>
          <p:nvSpPr>
            <p:cNvPr id="44" name="iSļiďe">
              <a:extLst>
                <a:ext uri="{FF2B5EF4-FFF2-40B4-BE49-F238E27FC236}">
                  <a16:creationId xmlns="" xmlns:a16="http://schemas.microsoft.com/office/drawing/2014/main" id="{845408F5-41DB-409D-8CC4-F6B8120421D3}"/>
                </a:ext>
              </a:extLst>
            </p:cNvPr>
            <p:cNvSpPr/>
            <p:nvPr/>
          </p:nvSpPr>
          <p:spPr>
            <a:xfrm>
              <a:off x="1411976" y="4390291"/>
              <a:ext cx="1377241" cy="1377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60" name="Text Placeholder 33">
              <a:extLst>
                <a:ext uri="{FF2B5EF4-FFF2-40B4-BE49-F238E27FC236}">
                  <a16:creationId xmlns="" xmlns:a16="http://schemas.microsoft.com/office/drawing/2014/main" id="{A10A6A3F-5575-4426-A410-154EB7BD3858}"/>
                </a:ext>
              </a:extLst>
            </p:cNvPr>
            <p:cNvSpPr txBox="1">
              <a:spLocks/>
            </p:cNvSpPr>
            <p:nvPr/>
          </p:nvSpPr>
          <p:spPr>
            <a:xfrm>
              <a:off x="1411586" y="4972793"/>
              <a:ext cx="1325367" cy="58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altLang="zh-CN" sz="1400" b="1" dirty="0">
                  <a:solidFill>
                    <a:srgbClr val="F797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Директор школы Кубани (МЭ)</a:t>
              </a:r>
              <a:endParaRPr lang="en-US" altLang="zh-CN" sz="1400" b="1" dirty="0">
                <a:solidFill>
                  <a:srgbClr val="F7972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927DA352-B99D-4B5D-9F66-C75CAF9697B0}"/>
              </a:ext>
            </a:extLst>
          </p:cNvPr>
          <p:cNvGrpSpPr/>
          <p:nvPr/>
        </p:nvGrpSpPr>
        <p:grpSpPr>
          <a:xfrm>
            <a:off x="2198492" y="3996163"/>
            <a:ext cx="1628138" cy="1783076"/>
            <a:chOff x="3319096" y="3996163"/>
            <a:chExt cx="1783077" cy="1783076"/>
          </a:xfrm>
        </p:grpSpPr>
        <p:sp>
          <p:nvSpPr>
            <p:cNvPr id="46" name="ísḷîḍè">
              <a:extLst>
                <a:ext uri="{FF2B5EF4-FFF2-40B4-BE49-F238E27FC236}">
                  <a16:creationId xmlns="" xmlns:a16="http://schemas.microsoft.com/office/drawing/2014/main" id="{8F233591-1B18-4753-9401-BD870E670B58}"/>
                </a:ext>
              </a:extLst>
            </p:cNvPr>
            <p:cNvSpPr/>
            <p:nvPr/>
          </p:nvSpPr>
          <p:spPr>
            <a:xfrm>
              <a:off x="3319096" y="3996163"/>
              <a:ext cx="1783077" cy="1783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47" name="íṡļïḋe">
              <a:extLst>
                <a:ext uri="{FF2B5EF4-FFF2-40B4-BE49-F238E27FC236}">
                  <a16:creationId xmlns="" xmlns:a16="http://schemas.microsoft.com/office/drawing/2014/main" id="{904B5927-77CD-4FED-B909-ACEBAE09ECE0}"/>
                </a:ext>
              </a:extLst>
            </p:cNvPr>
            <p:cNvSpPr/>
            <p:nvPr/>
          </p:nvSpPr>
          <p:spPr>
            <a:xfrm>
              <a:off x="3485012" y="4700389"/>
              <a:ext cx="1451247" cy="298244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a14="http://schemas.microsoft.com/office/drawing/2010/main" xmlns:lc="http://schemas.openxmlformats.org/drawingml/2006/lockedCanvas" xmlns="" val="1"/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 Placeholder 33">
              <a:extLst>
                <a:ext uri="{FF2B5EF4-FFF2-40B4-BE49-F238E27FC236}">
                  <a16:creationId xmlns="" xmlns:a16="http://schemas.microsoft.com/office/drawing/2014/main" id="{8F28737B-1C0A-4EFF-B7B4-A139E65A813B}"/>
                </a:ext>
              </a:extLst>
            </p:cNvPr>
            <p:cNvSpPr txBox="1">
              <a:spLocks/>
            </p:cNvSpPr>
            <p:nvPr/>
          </p:nvSpPr>
          <p:spPr>
            <a:xfrm>
              <a:off x="3513288" y="4679744"/>
              <a:ext cx="1325366" cy="10772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altLang="zh-CN" sz="1400" b="1" dirty="0">
                  <a:solidFill>
                    <a:srgbClr val="F797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Лучший менеджер в образовании- 2021</a:t>
              </a:r>
              <a:endParaRPr lang="en-US" altLang="zh-CN" sz="1400" b="1" dirty="0">
                <a:solidFill>
                  <a:srgbClr val="F7972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D0EBD066-8272-444F-BF60-42DD4FB8D5BB}"/>
              </a:ext>
            </a:extLst>
          </p:cNvPr>
          <p:cNvGrpSpPr/>
          <p:nvPr/>
        </p:nvGrpSpPr>
        <p:grpSpPr>
          <a:xfrm>
            <a:off x="3949759" y="3647144"/>
            <a:ext cx="2151583" cy="2184871"/>
            <a:chOff x="5630095" y="3647143"/>
            <a:chExt cx="2184870" cy="2184871"/>
          </a:xfrm>
        </p:grpSpPr>
        <p:sp>
          <p:nvSpPr>
            <p:cNvPr id="43" name="íṡlide">
              <a:extLst>
                <a:ext uri="{FF2B5EF4-FFF2-40B4-BE49-F238E27FC236}">
                  <a16:creationId xmlns="" xmlns:a16="http://schemas.microsoft.com/office/drawing/2014/main" id="{B7888883-A3B5-4265-9570-2C66456C5745}"/>
                </a:ext>
              </a:extLst>
            </p:cNvPr>
            <p:cNvSpPr/>
            <p:nvPr/>
          </p:nvSpPr>
          <p:spPr>
            <a:xfrm>
              <a:off x="5630095" y="3647143"/>
              <a:ext cx="2184870" cy="21848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62" name="Text Placeholder 33">
              <a:extLst>
                <a:ext uri="{FF2B5EF4-FFF2-40B4-BE49-F238E27FC236}">
                  <a16:creationId xmlns="" xmlns:a16="http://schemas.microsoft.com/office/drawing/2014/main" id="{1122D4DC-E183-4A82-A704-EE5EDB74F551}"/>
                </a:ext>
              </a:extLst>
            </p:cNvPr>
            <p:cNvSpPr txBox="1">
              <a:spLocks/>
            </p:cNvSpPr>
            <p:nvPr/>
          </p:nvSpPr>
          <p:spPr>
            <a:xfrm>
              <a:off x="5826966" y="4399360"/>
              <a:ext cx="1987999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altLang="zh-CN" sz="1400" b="1" dirty="0">
                  <a:solidFill>
                    <a:srgbClr val="F7972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Памятный знак «Эффективный руководитель 2021»</a:t>
              </a:r>
              <a:endParaRPr lang="en-US" altLang="zh-CN" sz="1400" b="1" dirty="0">
                <a:solidFill>
                  <a:srgbClr val="F7972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ï$ļîḑè">
            <a:extLst>
              <a:ext uri="{FF2B5EF4-FFF2-40B4-BE49-F238E27FC236}">
                <a16:creationId xmlns="" xmlns:a16="http://schemas.microsoft.com/office/drawing/2014/main" id="{CEC6EAD7-8580-4869-835F-A850EB191C6A}"/>
              </a:ext>
            </a:extLst>
          </p:cNvPr>
          <p:cNvGrpSpPr/>
          <p:nvPr/>
        </p:nvGrpSpPr>
        <p:grpSpPr>
          <a:xfrm>
            <a:off x="3856991" y="2926522"/>
            <a:ext cx="555521" cy="505876"/>
            <a:chOff x="5049592" y="2850588"/>
            <a:chExt cx="632546" cy="632546"/>
          </a:xfrm>
          <a:solidFill>
            <a:schemeClr val="accent1">
              <a:lumMod val="75000"/>
            </a:schemeClr>
          </a:solidFill>
        </p:grpSpPr>
        <p:sp>
          <p:nvSpPr>
            <p:cNvPr id="67" name="ïṥḷïḓê">
              <a:extLst>
                <a:ext uri="{FF2B5EF4-FFF2-40B4-BE49-F238E27FC236}">
                  <a16:creationId xmlns="" xmlns:a16="http://schemas.microsoft.com/office/drawing/2014/main" id="{00789447-E1D2-4286-9545-056218F9A213}"/>
                </a:ext>
              </a:extLst>
            </p:cNvPr>
            <p:cNvSpPr/>
            <p:nvPr/>
          </p:nvSpPr>
          <p:spPr>
            <a:xfrm rot="21284061">
              <a:off x="5049592" y="2850588"/>
              <a:ext cx="632546" cy="632546"/>
            </a:xfrm>
            <a:prstGeom prst="ellipse">
              <a:avLst/>
            </a:prstGeom>
            <a:grpFill/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68" name="íśļîdê">
              <a:extLst>
                <a:ext uri="{FF2B5EF4-FFF2-40B4-BE49-F238E27FC236}">
                  <a16:creationId xmlns="" xmlns:a16="http://schemas.microsoft.com/office/drawing/2014/main" id="{4E61ED6F-F298-4E0E-838B-A02BC5FB3949}"/>
                </a:ext>
              </a:extLst>
            </p:cNvPr>
            <p:cNvSpPr/>
            <p:nvPr/>
          </p:nvSpPr>
          <p:spPr>
            <a:xfrm>
              <a:off x="5204254" y="3005466"/>
              <a:ext cx="323222" cy="322791"/>
            </a:xfrm>
            <a:custGeom>
              <a:avLst/>
              <a:gdLst>
                <a:gd name="T0" fmla="*/ 196 w 361"/>
                <a:gd name="T1" fmla="*/ 116 h 361"/>
                <a:gd name="T2" fmla="*/ 190 w 361"/>
                <a:gd name="T3" fmla="*/ 124 h 361"/>
                <a:gd name="T4" fmla="*/ 148 w 361"/>
                <a:gd name="T5" fmla="*/ 166 h 361"/>
                <a:gd name="T6" fmla="*/ 107 w 361"/>
                <a:gd name="T7" fmla="*/ 124 h 361"/>
                <a:gd name="T8" fmla="*/ 107 w 361"/>
                <a:gd name="T9" fmla="*/ 124 h 361"/>
                <a:gd name="T10" fmla="*/ 100 w 361"/>
                <a:gd name="T11" fmla="*/ 116 h 361"/>
                <a:gd name="T12" fmla="*/ 104 w 361"/>
                <a:gd name="T13" fmla="*/ 106 h 361"/>
                <a:gd name="T14" fmla="*/ 105 w 361"/>
                <a:gd name="T15" fmla="*/ 106 h 361"/>
                <a:gd name="T16" fmla="*/ 149 w 361"/>
                <a:gd name="T17" fmla="*/ 52 h 361"/>
                <a:gd name="T18" fmla="*/ 192 w 361"/>
                <a:gd name="T19" fmla="*/ 106 h 361"/>
                <a:gd name="T20" fmla="*/ 192 w 361"/>
                <a:gd name="T21" fmla="*/ 106 h 361"/>
                <a:gd name="T22" fmla="*/ 196 w 361"/>
                <a:gd name="T23" fmla="*/ 116 h 361"/>
                <a:gd name="T24" fmla="*/ 361 w 361"/>
                <a:gd name="T25" fmla="*/ 339 h 361"/>
                <a:gd name="T26" fmla="*/ 339 w 361"/>
                <a:gd name="T27" fmla="*/ 361 h 361"/>
                <a:gd name="T28" fmla="*/ 253 w 361"/>
                <a:gd name="T29" fmla="*/ 275 h 361"/>
                <a:gd name="T30" fmla="*/ 256 w 361"/>
                <a:gd name="T31" fmla="*/ 272 h 361"/>
                <a:gd name="T32" fmla="*/ 231 w 361"/>
                <a:gd name="T33" fmla="*/ 248 h 361"/>
                <a:gd name="T34" fmla="*/ 52 w 361"/>
                <a:gd name="T35" fmla="*/ 240 h 361"/>
                <a:gd name="T36" fmla="*/ 52 w 361"/>
                <a:gd name="T37" fmla="*/ 52 h 361"/>
                <a:gd name="T38" fmla="*/ 240 w 361"/>
                <a:gd name="T39" fmla="*/ 52 h 361"/>
                <a:gd name="T40" fmla="*/ 248 w 361"/>
                <a:gd name="T41" fmla="*/ 232 h 361"/>
                <a:gd name="T42" fmla="*/ 272 w 361"/>
                <a:gd name="T43" fmla="*/ 256 h 361"/>
                <a:gd name="T44" fmla="*/ 275 w 361"/>
                <a:gd name="T45" fmla="*/ 253 h 361"/>
                <a:gd name="T46" fmla="*/ 361 w 361"/>
                <a:gd name="T47" fmla="*/ 339 h 361"/>
                <a:gd name="T48" fmla="*/ 239 w 361"/>
                <a:gd name="T49" fmla="*/ 204 h 361"/>
                <a:gd name="T50" fmla="*/ 224 w 361"/>
                <a:gd name="T51" fmla="*/ 69 h 361"/>
                <a:gd name="T52" fmla="*/ 69 w 361"/>
                <a:gd name="T53" fmla="*/ 69 h 361"/>
                <a:gd name="T54" fmla="*/ 56 w 361"/>
                <a:gd name="T55" fmla="*/ 207 h 361"/>
                <a:gd name="T56" fmla="*/ 116 w 361"/>
                <a:gd name="T57" fmla="*/ 173 h 361"/>
                <a:gd name="T58" fmla="*/ 138 w 361"/>
                <a:gd name="T59" fmla="*/ 215 h 361"/>
                <a:gd name="T60" fmla="*/ 141 w 361"/>
                <a:gd name="T61" fmla="*/ 187 h 361"/>
                <a:gd name="T62" fmla="*/ 136 w 361"/>
                <a:gd name="T63" fmla="*/ 183 h 361"/>
                <a:gd name="T64" fmla="*/ 148 w 361"/>
                <a:gd name="T65" fmla="*/ 183 h 361"/>
                <a:gd name="T66" fmla="*/ 161 w 361"/>
                <a:gd name="T67" fmla="*/ 183 h 361"/>
                <a:gd name="T68" fmla="*/ 155 w 361"/>
                <a:gd name="T69" fmla="*/ 187 h 361"/>
                <a:gd name="T70" fmla="*/ 159 w 361"/>
                <a:gd name="T71" fmla="*/ 215 h 361"/>
                <a:gd name="T72" fmla="*/ 181 w 361"/>
                <a:gd name="T73" fmla="*/ 172 h 361"/>
                <a:gd name="T74" fmla="*/ 239 w 361"/>
                <a:gd name="T75" fmla="*/ 20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1" h="361">
                  <a:moveTo>
                    <a:pt x="196" y="116"/>
                  </a:moveTo>
                  <a:cubicBezTo>
                    <a:pt x="196" y="121"/>
                    <a:pt x="193" y="124"/>
                    <a:pt x="190" y="124"/>
                  </a:cubicBezTo>
                  <a:cubicBezTo>
                    <a:pt x="183" y="147"/>
                    <a:pt x="164" y="165"/>
                    <a:pt x="148" y="166"/>
                  </a:cubicBezTo>
                  <a:cubicBezTo>
                    <a:pt x="131" y="165"/>
                    <a:pt x="114" y="148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4" y="125"/>
                    <a:pt x="101" y="121"/>
                    <a:pt x="100" y="116"/>
                  </a:cubicBezTo>
                  <a:cubicBezTo>
                    <a:pt x="99" y="111"/>
                    <a:pt x="101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3" y="69"/>
                    <a:pt x="125" y="52"/>
                    <a:pt x="149" y="52"/>
                  </a:cubicBezTo>
                  <a:cubicBezTo>
                    <a:pt x="172" y="53"/>
                    <a:pt x="191" y="6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5" y="106"/>
                    <a:pt x="197" y="111"/>
                    <a:pt x="196" y="116"/>
                  </a:cubicBezTo>
                  <a:close/>
                  <a:moveTo>
                    <a:pt x="361" y="339"/>
                  </a:moveTo>
                  <a:lnTo>
                    <a:pt x="339" y="361"/>
                  </a:lnTo>
                  <a:lnTo>
                    <a:pt x="253" y="275"/>
                  </a:lnTo>
                  <a:lnTo>
                    <a:pt x="256" y="272"/>
                  </a:lnTo>
                  <a:lnTo>
                    <a:pt x="231" y="248"/>
                  </a:lnTo>
                  <a:cubicBezTo>
                    <a:pt x="179" y="292"/>
                    <a:pt x="101" y="289"/>
                    <a:pt x="52" y="240"/>
                  </a:cubicBezTo>
                  <a:cubicBezTo>
                    <a:pt x="0" y="188"/>
                    <a:pt x="0" y="104"/>
                    <a:pt x="52" y="52"/>
                  </a:cubicBezTo>
                  <a:cubicBezTo>
                    <a:pt x="104" y="0"/>
                    <a:pt x="188" y="0"/>
                    <a:pt x="240" y="52"/>
                  </a:cubicBezTo>
                  <a:cubicBezTo>
                    <a:pt x="289" y="101"/>
                    <a:pt x="292" y="179"/>
                    <a:pt x="248" y="232"/>
                  </a:cubicBezTo>
                  <a:lnTo>
                    <a:pt x="272" y="256"/>
                  </a:lnTo>
                  <a:lnTo>
                    <a:pt x="275" y="253"/>
                  </a:lnTo>
                  <a:lnTo>
                    <a:pt x="361" y="339"/>
                  </a:lnTo>
                  <a:close/>
                  <a:moveTo>
                    <a:pt x="239" y="204"/>
                  </a:moveTo>
                  <a:cubicBezTo>
                    <a:pt x="265" y="162"/>
                    <a:pt x="260" y="105"/>
                    <a:pt x="224" y="69"/>
                  </a:cubicBezTo>
                  <a:cubicBezTo>
                    <a:pt x="181" y="26"/>
                    <a:pt x="111" y="26"/>
                    <a:pt x="69" y="69"/>
                  </a:cubicBezTo>
                  <a:cubicBezTo>
                    <a:pt x="31" y="106"/>
                    <a:pt x="27" y="165"/>
                    <a:pt x="56" y="207"/>
                  </a:cubicBezTo>
                  <a:cubicBezTo>
                    <a:pt x="65" y="186"/>
                    <a:pt x="87" y="176"/>
                    <a:pt x="116" y="173"/>
                  </a:cubicBezTo>
                  <a:lnTo>
                    <a:pt x="138" y="215"/>
                  </a:lnTo>
                  <a:lnTo>
                    <a:pt x="141" y="187"/>
                  </a:lnTo>
                  <a:lnTo>
                    <a:pt x="136" y="183"/>
                  </a:lnTo>
                  <a:lnTo>
                    <a:pt x="148" y="183"/>
                  </a:lnTo>
                  <a:lnTo>
                    <a:pt x="161" y="183"/>
                  </a:lnTo>
                  <a:lnTo>
                    <a:pt x="155" y="187"/>
                  </a:lnTo>
                  <a:lnTo>
                    <a:pt x="159" y="215"/>
                  </a:lnTo>
                  <a:lnTo>
                    <a:pt x="181" y="172"/>
                  </a:lnTo>
                  <a:cubicBezTo>
                    <a:pt x="207" y="176"/>
                    <a:pt x="229" y="185"/>
                    <a:pt x="239" y="20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</p:grpSp>
      <p:grpSp>
        <p:nvGrpSpPr>
          <p:cNvPr id="69" name="íşḷiḑé">
            <a:extLst>
              <a:ext uri="{FF2B5EF4-FFF2-40B4-BE49-F238E27FC236}">
                <a16:creationId xmlns="" xmlns:a16="http://schemas.microsoft.com/office/drawing/2014/main" id="{5648390E-6904-402B-B6F7-C3D02DD454FC}"/>
              </a:ext>
            </a:extLst>
          </p:cNvPr>
          <p:cNvGrpSpPr/>
          <p:nvPr/>
        </p:nvGrpSpPr>
        <p:grpSpPr>
          <a:xfrm>
            <a:off x="1721071" y="3334337"/>
            <a:ext cx="547241" cy="505876"/>
            <a:chOff x="5049592" y="2850588"/>
            <a:chExt cx="632546" cy="632546"/>
          </a:xfrm>
          <a:solidFill>
            <a:schemeClr val="accent1">
              <a:lumMod val="75000"/>
            </a:schemeClr>
          </a:solidFill>
        </p:grpSpPr>
        <p:sp>
          <p:nvSpPr>
            <p:cNvPr id="70" name="iŝḷîḓè">
              <a:extLst>
                <a:ext uri="{FF2B5EF4-FFF2-40B4-BE49-F238E27FC236}">
                  <a16:creationId xmlns="" xmlns:a16="http://schemas.microsoft.com/office/drawing/2014/main" id="{B2873275-CA9D-4386-93BC-1F69D0738261}"/>
                </a:ext>
              </a:extLst>
            </p:cNvPr>
            <p:cNvSpPr/>
            <p:nvPr/>
          </p:nvSpPr>
          <p:spPr>
            <a:xfrm rot="21284061">
              <a:off x="5049592" y="2850588"/>
              <a:ext cx="632546" cy="632546"/>
            </a:xfrm>
            <a:prstGeom prst="ellipse">
              <a:avLst/>
            </a:prstGeom>
            <a:grpFill/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71" name="í$ḷíḓê">
              <a:extLst>
                <a:ext uri="{FF2B5EF4-FFF2-40B4-BE49-F238E27FC236}">
                  <a16:creationId xmlns="" xmlns:a16="http://schemas.microsoft.com/office/drawing/2014/main" id="{68722CB9-EC02-4167-BD09-4F564E7DAE07}"/>
                </a:ext>
              </a:extLst>
            </p:cNvPr>
            <p:cNvSpPr/>
            <p:nvPr/>
          </p:nvSpPr>
          <p:spPr>
            <a:xfrm>
              <a:off x="5204254" y="3005466"/>
              <a:ext cx="323222" cy="322791"/>
            </a:xfrm>
            <a:custGeom>
              <a:avLst/>
              <a:gdLst>
                <a:gd name="T0" fmla="*/ 196 w 361"/>
                <a:gd name="T1" fmla="*/ 116 h 361"/>
                <a:gd name="T2" fmla="*/ 190 w 361"/>
                <a:gd name="T3" fmla="*/ 124 h 361"/>
                <a:gd name="T4" fmla="*/ 148 w 361"/>
                <a:gd name="T5" fmla="*/ 166 h 361"/>
                <a:gd name="T6" fmla="*/ 107 w 361"/>
                <a:gd name="T7" fmla="*/ 124 h 361"/>
                <a:gd name="T8" fmla="*/ 107 w 361"/>
                <a:gd name="T9" fmla="*/ 124 h 361"/>
                <a:gd name="T10" fmla="*/ 100 w 361"/>
                <a:gd name="T11" fmla="*/ 116 h 361"/>
                <a:gd name="T12" fmla="*/ 104 w 361"/>
                <a:gd name="T13" fmla="*/ 106 h 361"/>
                <a:gd name="T14" fmla="*/ 105 w 361"/>
                <a:gd name="T15" fmla="*/ 106 h 361"/>
                <a:gd name="T16" fmla="*/ 149 w 361"/>
                <a:gd name="T17" fmla="*/ 52 h 361"/>
                <a:gd name="T18" fmla="*/ 192 w 361"/>
                <a:gd name="T19" fmla="*/ 106 h 361"/>
                <a:gd name="T20" fmla="*/ 192 w 361"/>
                <a:gd name="T21" fmla="*/ 106 h 361"/>
                <a:gd name="T22" fmla="*/ 196 w 361"/>
                <a:gd name="T23" fmla="*/ 116 h 361"/>
                <a:gd name="T24" fmla="*/ 361 w 361"/>
                <a:gd name="T25" fmla="*/ 339 h 361"/>
                <a:gd name="T26" fmla="*/ 339 w 361"/>
                <a:gd name="T27" fmla="*/ 361 h 361"/>
                <a:gd name="T28" fmla="*/ 253 w 361"/>
                <a:gd name="T29" fmla="*/ 275 h 361"/>
                <a:gd name="T30" fmla="*/ 256 w 361"/>
                <a:gd name="T31" fmla="*/ 272 h 361"/>
                <a:gd name="T32" fmla="*/ 231 w 361"/>
                <a:gd name="T33" fmla="*/ 248 h 361"/>
                <a:gd name="T34" fmla="*/ 52 w 361"/>
                <a:gd name="T35" fmla="*/ 240 h 361"/>
                <a:gd name="T36" fmla="*/ 52 w 361"/>
                <a:gd name="T37" fmla="*/ 52 h 361"/>
                <a:gd name="T38" fmla="*/ 240 w 361"/>
                <a:gd name="T39" fmla="*/ 52 h 361"/>
                <a:gd name="T40" fmla="*/ 248 w 361"/>
                <a:gd name="T41" fmla="*/ 232 h 361"/>
                <a:gd name="T42" fmla="*/ 272 w 361"/>
                <a:gd name="T43" fmla="*/ 256 h 361"/>
                <a:gd name="T44" fmla="*/ 275 w 361"/>
                <a:gd name="T45" fmla="*/ 253 h 361"/>
                <a:gd name="T46" fmla="*/ 361 w 361"/>
                <a:gd name="T47" fmla="*/ 339 h 361"/>
                <a:gd name="T48" fmla="*/ 239 w 361"/>
                <a:gd name="T49" fmla="*/ 204 h 361"/>
                <a:gd name="T50" fmla="*/ 224 w 361"/>
                <a:gd name="T51" fmla="*/ 69 h 361"/>
                <a:gd name="T52" fmla="*/ 69 w 361"/>
                <a:gd name="T53" fmla="*/ 69 h 361"/>
                <a:gd name="T54" fmla="*/ 56 w 361"/>
                <a:gd name="T55" fmla="*/ 207 h 361"/>
                <a:gd name="T56" fmla="*/ 116 w 361"/>
                <a:gd name="T57" fmla="*/ 173 h 361"/>
                <a:gd name="T58" fmla="*/ 138 w 361"/>
                <a:gd name="T59" fmla="*/ 215 h 361"/>
                <a:gd name="T60" fmla="*/ 141 w 361"/>
                <a:gd name="T61" fmla="*/ 187 h 361"/>
                <a:gd name="T62" fmla="*/ 136 w 361"/>
                <a:gd name="T63" fmla="*/ 183 h 361"/>
                <a:gd name="T64" fmla="*/ 148 w 361"/>
                <a:gd name="T65" fmla="*/ 183 h 361"/>
                <a:gd name="T66" fmla="*/ 161 w 361"/>
                <a:gd name="T67" fmla="*/ 183 h 361"/>
                <a:gd name="T68" fmla="*/ 155 w 361"/>
                <a:gd name="T69" fmla="*/ 187 h 361"/>
                <a:gd name="T70" fmla="*/ 159 w 361"/>
                <a:gd name="T71" fmla="*/ 215 h 361"/>
                <a:gd name="T72" fmla="*/ 181 w 361"/>
                <a:gd name="T73" fmla="*/ 172 h 361"/>
                <a:gd name="T74" fmla="*/ 239 w 361"/>
                <a:gd name="T75" fmla="*/ 20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1" h="361">
                  <a:moveTo>
                    <a:pt x="196" y="116"/>
                  </a:moveTo>
                  <a:cubicBezTo>
                    <a:pt x="196" y="121"/>
                    <a:pt x="193" y="124"/>
                    <a:pt x="190" y="124"/>
                  </a:cubicBezTo>
                  <a:cubicBezTo>
                    <a:pt x="183" y="147"/>
                    <a:pt x="164" y="165"/>
                    <a:pt x="148" y="166"/>
                  </a:cubicBezTo>
                  <a:cubicBezTo>
                    <a:pt x="131" y="165"/>
                    <a:pt x="114" y="148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4" y="125"/>
                    <a:pt x="101" y="121"/>
                    <a:pt x="100" y="116"/>
                  </a:cubicBezTo>
                  <a:cubicBezTo>
                    <a:pt x="99" y="111"/>
                    <a:pt x="101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3" y="69"/>
                    <a:pt x="125" y="52"/>
                    <a:pt x="149" y="52"/>
                  </a:cubicBezTo>
                  <a:cubicBezTo>
                    <a:pt x="172" y="53"/>
                    <a:pt x="191" y="6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5" y="106"/>
                    <a:pt x="197" y="111"/>
                    <a:pt x="196" y="116"/>
                  </a:cubicBezTo>
                  <a:close/>
                  <a:moveTo>
                    <a:pt x="361" y="339"/>
                  </a:moveTo>
                  <a:lnTo>
                    <a:pt x="339" y="361"/>
                  </a:lnTo>
                  <a:lnTo>
                    <a:pt x="253" y="275"/>
                  </a:lnTo>
                  <a:lnTo>
                    <a:pt x="256" y="272"/>
                  </a:lnTo>
                  <a:lnTo>
                    <a:pt x="231" y="248"/>
                  </a:lnTo>
                  <a:cubicBezTo>
                    <a:pt x="179" y="292"/>
                    <a:pt x="101" y="289"/>
                    <a:pt x="52" y="240"/>
                  </a:cubicBezTo>
                  <a:cubicBezTo>
                    <a:pt x="0" y="188"/>
                    <a:pt x="0" y="104"/>
                    <a:pt x="52" y="52"/>
                  </a:cubicBezTo>
                  <a:cubicBezTo>
                    <a:pt x="104" y="0"/>
                    <a:pt x="188" y="0"/>
                    <a:pt x="240" y="52"/>
                  </a:cubicBezTo>
                  <a:cubicBezTo>
                    <a:pt x="289" y="101"/>
                    <a:pt x="292" y="179"/>
                    <a:pt x="248" y="232"/>
                  </a:cubicBezTo>
                  <a:lnTo>
                    <a:pt x="272" y="256"/>
                  </a:lnTo>
                  <a:lnTo>
                    <a:pt x="275" y="253"/>
                  </a:lnTo>
                  <a:lnTo>
                    <a:pt x="361" y="339"/>
                  </a:lnTo>
                  <a:close/>
                  <a:moveTo>
                    <a:pt x="239" y="204"/>
                  </a:moveTo>
                  <a:cubicBezTo>
                    <a:pt x="265" y="162"/>
                    <a:pt x="260" y="105"/>
                    <a:pt x="224" y="69"/>
                  </a:cubicBezTo>
                  <a:cubicBezTo>
                    <a:pt x="181" y="26"/>
                    <a:pt x="111" y="26"/>
                    <a:pt x="69" y="69"/>
                  </a:cubicBezTo>
                  <a:cubicBezTo>
                    <a:pt x="31" y="106"/>
                    <a:pt x="27" y="165"/>
                    <a:pt x="56" y="207"/>
                  </a:cubicBezTo>
                  <a:cubicBezTo>
                    <a:pt x="65" y="186"/>
                    <a:pt x="87" y="176"/>
                    <a:pt x="116" y="173"/>
                  </a:cubicBezTo>
                  <a:lnTo>
                    <a:pt x="138" y="215"/>
                  </a:lnTo>
                  <a:lnTo>
                    <a:pt x="141" y="187"/>
                  </a:lnTo>
                  <a:lnTo>
                    <a:pt x="136" y="183"/>
                  </a:lnTo>
                  <a:lnTo>
                    <a:pt x="148" y="183"/>
                  </a:lnTo>
                  <a:lnTo>
                    <a:pt x="161" y="183"/>
                  </a:lnTo>
                  <a:lnTo>
                    <a:pt x="155" y="187"/>
                  </a:lnTo>
                  <a:lnTo>
                    <a:pt x="159" y="215"/>
                  </a:lnTo>
                  <a:lnTo>
                    <a:pt x="181" y="172"/>
                  </a:lnTo>
                  <a:cubicBezTo>
                    <a:pt x="207" y="176"/>
                    <a:pt x="229" y="185"/>
                    <a:pt x="239" y="20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</p:grpSp>
      <p:grpSp>
        <p:nvGrpSpPr>
          <p:cNvPr id="72" name="i$ļídê">
            <a:extLst>
              <a:ext uri="{FF2B5EF4-FFF2-40B4-BE49-F238E27FC236}">
                <a16:creationId xmlns="" xmlns:a16="http://schemas.microsoft.com/office/drawing/2014/main" id="{D63DEDCF-F2DF-4A78-865C-5A76CA577353}"/>
              </a:ext>
            </a:extLst>
          </p:cNvPr>
          <p:cNvGrpSpPr/>
          <p:nvPr/>
        </p:nvGrpSpPr>
        <p:grpSpPr>
          <a:xfrm>
            <a:off x="6132200" y="2512881"/>
            <a:ext cx="620159" cy="505876"/>
            <a:chOff x="5049592" y="2850588"/>
            <a:chExt cx="632546" cy="632546"/>
          </a:xfrm>
          <a:solidFill>
            <a:schemeClr val="accent1">
              <a:lumMod val="75000"/>
            </a:schemeClr>
          </a:solidFill>
        </p:grpSpPr>
        <p:sp>
          <p:nvSpPr>
            <p:cNvPr id="73" name="iṡ1îḑê">
              <a:extLst>
                <a:ext uri="{FF2B5EF4-FFF2-40B4-BE49-F238E27FC236}">
                  <a16:creationId xmlns="" xmlns:a16="http://schemas.microsoft.com/office/drawing/2014/main" id="{E2E00655-F8ED-42A3-9BF2-3586C4D7A9FB}"/>
                </a:ext>
              </a:extLst>
            </p:cNvPr>
            <p:cNvSpPr/>
            <p:nvPr/>
          </p:nvSpPr>
          <p:spPr>
            <a:xfrm rot="21284061">
              <a:off x="5049592" y="2850588"/>
              <a:ext cx="632546" cy="632546"/>
            </a:xfrm>
            <a:prstGeom prst="ellipse">
              <a:avLst/>
            </a:prstGeom>
            <a:grpFill/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74" name="ïṣḻïdé">
              <a:extLst>
                <a:ext uri="{FF2B5EF4-FFF2-40B4-BE49-F238E27FC236}">
                  <a16:creationId xmlns="" xmlns:a16="http://schemas.microsoft.com/office/drawing/2014/main" id="{1C29F9E4-CE6B-4462-B73E-08034D95ABCC}"/>
                </a:ext>
              </a:extLst>
            </p:cNvPr>
            <p:cNvSpPr/>
            <p:nvPr/>
          </p:nvSpPr>
          <p:spPr>
            <a:xfrm>
              <a:off x="5204254" y="3005466"/>
              <a:ext cx="323222" cy="322791"/>
            </a:xfrm>
            <a:custGeom>
              <a:avLst/>
              <a:gdLst>
                <a:gd name="T0" fmla="*/ 196 w 361"/>
                <a:gd name="T1" fmla="*/ 116 h 361"/>
                <a:gd name="T2" fmla="*/ 190 w 361"/>
                <a:gd name="T3" fmla="*/ 124 h 361"/>
                <a:gd name="T4" fmla="*/ 148 w 361"/>
                <a:gd name="T5" fmla="*/ 166 h 361"/>
                <a:gd name="T6" fmla="*/ 107 w 361"/>
                <a:gd name="T7" fmla="*/ 124 h 361"/>
                <a:gd name="T8" fmla="*/ 107 w 361"/>
                <a:gd name="T9" fmla="*/ 124 h 361"/>
                <a:gd name="T10" fmla="*/ 100 w 361"/>
                <a:gd name="T11" fmla="*/ 116 h 361"/>
                <a:gd name="T12" fmla="*/ 104 w 361"/>
                <a:gd name="T13" fmla="*/ 106 h 361"/>
                <a:gd name="T14" fmla="*/ 105 w 361"/>
                <a:gd name="T15" fmla="*/ 106 h 361"/>
                <a:gd name="T16" fmla="*/ 149 w 361"/>
                <a:gd name="T17" fmla="*/ 52 h 361"/>
                <a:gd name="T18" fmla="*/ 192 w 361"/>
                <a:gd name="T19" fmla="*/ 106 h 361"/>
                <a:gd name="T20" fmla="*/ 192 w 361"/>
                <a:gd name="T21" fmla="*/ 106 h 361"/>
                <a:gd name="T22" fmla="*/ 196 w 361"/>
                <a:gd name="T23" fmla="*/ 116 h 361"/>
                <a:gd name="T24" fmla="*/ 361 w 361"/>
                <a:gd name="T25" fmla="*/ 339 h 361"/>
                <a:gd name="T26" fmla="*/ 339 w 361"/>
                <a:gd name="T27" fmla="*/ 361 h 361"/>
                <a:gd name="T28" fmla="*/ 253 w 361"/>
                <a:gd name="T29" fmla="*/ 275 h 361"/>
                <a:gd name="T30" fmla="*/ 256 w 361"/>
                <a:gd name="T31" fmla="*/ 272 h 361"/>
                <a:gd name="T32" fmla="*/ 231 w 361"/>
                <a:gd name="T33" fmla="*/ 248 h 361"/>
                <a:gd name="T34" fmla="*/ 52 w 361"/>
                <a:gd name="T35" fmla="*/ 240 h 361"/>
                <a:gd name="T36" fmla="*/ 52 w 361"/>
                <a:gd name="T37" fmla="*/ 52 h 361"/>
                <a:gd name="T38" fmla="*/ 240 w 361"/>
                <a:gd name="T39" fmla="*/ 52 h 361"/>
                <a:gd name="T40" fmla="*/ 248 w 361"/>
                <a:gd name="T41" fmla="*/ 232 h 361"/>
                <a:gd name="T42" fmla="*/ 272 w 361"/>
                <a:gd name="T43" fmla="*/ 256 h 361"/>
                <a:gd name="T44" fmla="*/ 275 w 361"/>
                <a:gd name="T45" fmla="*/ 253 h 361"/>
                <a:gd name="T46" fmla="*/ 361 w 361"/>
                <a:gd name="T47" fmla="*/ 339 h 361"/>
                <a:gd name="T48" fmla="*/ 239 w 361"/>
                <a:gd name="T49" fmla="*/ 204 h 361"/>
                <a:gd name="T50" fmla="*/ 224 w 361"/>
                <a:gd name="T51" fmla="*/ 69 h 361"/>
                <a:gd name="T52" fmla="*/ 69 w 361"/>
                <a:gd name="T53" fmla="*/ 69 h 361"/>
                <a:gd name="T54" fmla="*/ 56 w 361"/>
                <a:gd name="T55" fmla="*/ 207 h 361"/>
                <a:gd name="T56" fmla="*/ 116 w 361"/>
                <a:gd name="T57" fmla="*/ 173 h 361"/>
                <a:gd name="T58" fmla="*/ 138 w 361"/>
                <a:gd name="T59" fmla="*/ 215 h 361"/>
                <a:gd name="T60" fmla="*/ 141 w 361"/>
                <a:gd name="T61" fmla="*/ 187 h 361"/>
                <a:gd name="T62" fmla="*/ 136 w 361"/>
                <a:gd name="T63" fmla="*/ 183 h 361"/>
                <a:gd name="T64" fmla="*/ 148 w 361"/>
                <a:gd name="T65" fmla="*/ 183 h 361"/>
                <a:gd name="T66" fmla="*/ 161 w 361"/>
                <a:gd name="T67" fmla="*/ 183 h 361"/>
                <a:gd name="T68" fmla="*/ 155 w 361"/>
                <a:gd name="T69" fmla="*/ 187 h 361"/>
                <a:gd name="T70" fmla="*/ 159 w 361"/>
                <a:gd name="T71" fmla="*/ 215 h 361"/>
                <a:gd name="T72" fmla="*/ 181 w 361"/>
                <a:gd name="T73" fmla="*/ 172 h 361"/>
                <a:gd name="T74" fmla="*/ 239 w 361"/>
                <a:gd name="T75" fmla="*/ 20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1" h="361">
                  <a:moveTo>
                    <a:pt x="196" y="116"/>
                  </a:moveTo>
                  <a:cubicBezTo>
                    <a:pt x="196" y="121"/>
                    <a:pt x="193" y="124"/>
                    <a:pt x="190" y="124"/>
                  </a:cubicBezTo>
                  <a:cubicBezTo>
                    <a:pt x="183" y="147"/>
                    <a:pt x="164" y="165"/>
                    <a:pt x="148" y="166"/>
                  </a:cubicBezTo>
                  <a:cubicBezTo>
                    <a:pt x="131" y="165"/>
                    <a:pt x="114" y="148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4" y="125"/>
                    <a:pt x="101" y="121"/>
                    <a:pt x="100" y="116"/>
                  </a:cubicBezTo>
                  <a:cubicBezTo>
                    <a:pt x="99" y="111"/>
                    <a:pt x="101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3" y="69"/>
                    <a:pt x="125" y="52"/>
                    <a:pt x="149" y="52"/>
                  </a:cubicBezTo>
                  <a:cubicBezTo>
                    <a:pt x="172" y="53"/>
                    <a:pt x="191" y="6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5" y="106"/>
                    <a:pt x="197" y="111"/>
                    <a:pt x="196" y="116"/>
                  </a:cubicBezTo>
                  <a:close/>
                  <a:moveTo>
                    <a:pt x="361" y="339"/>
                  </a:moveTo>
                  <a:lnTo>
                    <a:pt x="339" y="361"/>
                  </a:lnTo>
                  <a:lnTo>
                    <a:pt x="253" y="275"/>
                  </a:lnTo>
                  <a:lnTo>
                    <a:pt x="256" y="272"/>
                  </a:lnTo>
                  <a:lnTo>
                    <a:pt x="231" y="248"/>
                  </a:lnTo>
                  <a:cubicBezTo>
                    <a:pt x="179" y="292"/>
                    <a:pt x="101" y="289"/>
                    <a:pt x="52" y="240"/>
                  </a:cubicBezTo>
                  <a:cubicBezTo>
                    <a:pt x="0" y="188"/>
                    <a:pt x="0" y="104"/>
                    <a:pt x="52" y="52"/>
                  </a:cubicBezTo>
                  <a:cubicBezTo>
                    <a:pt x="104" y="0"/>
                    <a:pt x="188" y="0"/>
                    <a:pt x="240" y="52"/>
                  </a:cubicBezTo>
                  <a:cubicBezTo>
                    <a:pt x="289" y="101"/>
                    <a:pt x="292" y="179"/>
                    <a:pt x="248" y="232"/>
                  </a:cubicBezTo>
                  <a:lnTo>
                    <a:pt x="272" y="256"/>
                  </a:lnTo>
                  <a:lnTo>
                    <a:pt x="275" y="253"/>
                  </a:lnTo>
                  <a:lnTo>
                    <a:pt x="361" y="339"/>
                  </a:lnTo>
                  <a:close/>
                  <a:moveTo>
                    <a:pt x="239" y="204"/>
                  </a:moveTo>
                  <a:cubicBezTo>
                    <a:pt x="265" y="162"/>
                    <a:pt x="260" y="105"/>
                    <a:pt x="224" y="69"/>
                  </a:cubicBezTo>
                  <a:cubicBezTo>
                    <a:pt x="181" y="26"/>
                    <a:pt x="111" y="26"/>
                    <a:pt x="69" y="69"/>
                  </a:cubicBezTo>
                  <a:cubicBezTo>
                    <a:pt x="31" y="106"/>
                    <a:pt x="27" y="165"/>
                    <a:pt x="56" y="207"/>
                  </a:cubicBezTo>
                  <a:cubicBezTo>
                    <a:pt x="65" y="186"/>
                    <a:pt x="87" y="176"/>
                    <a:pt x="116" y="173"/>
                  </a:cubicBezTo>
                  <a:lnTo>
                    <a:pt x="138" y="215"/>
                  </a:lnTo>
                  <a:lnTo>
                    <a:pt x="141" y="187"/>
                  </a:lnTo>
                  <a:lnTo>
                    <a:pt x="136" y="183"/>
                  </a:lnTo>
                  <a:lnTo>
                    <a:pt x="148" y="183"/>
                  </a:lnTo>
                  <a:lnTo>
                    <a:pt x="161" y="183"/>
                  </a:lnTo>
                  <a:lnTo>
                    <a:pt x="155" y="187"/>
                  </a:lnTo>
                  <a:lnTo>
                    <a:pt x="159" y="215"/>
                  </a:lnTo>
                  <a:lnTo>
                    <a:pt x="181" y="172"/>
                  </a:lnTo>
                  <a:cubicBezTo>
                    <a:pt x="207" y="176"/>
                    <a:pt x="229" y="185"/>
                    <a:pt x="239" y="20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</p:grpSp>
      <p:sp>
        <p:nvSpPr>
          <p:cNvPr id="75" name="Title 20">
            <a:extLst>
              <a:ext uri="{FF2B5EF4-FFF2-40B4-BE49-F238E27FC236}">
                <a16:creationId xmlns="" xmlns:a16="http://schemas.microsoft.com/office/drawing/2014/main" id="{E809EB0E-0E58-4EB7-A4CD-1C9AB838EF1D}"/>
              </a:ext>
            </a:extLst>
          </p:cNvPr>
          <p:cNvSpPr txBox="1"/>
          <p:nvPr/>
        </p:nvSpPr>
        <p:spPr>
          <a:xfrm>
            <a:off x="1102297" y="1778122"/>
            <a:ext cx="1661989" cy="1231106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ru-RU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Член президиума Клуба директоров Кубани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77" name="Title 20">
            <a:extLst>
              <a:ext uri="{FF2B5EF4-FFF2-40B4-BE49-F238E27FC236}">
                <a16:creationId xmlns="" xmlns:a16="http://schemas.microsoft.com/office/drawing/2014/main" id="{395E7CA8-76D4-40DA-938F-8A745180578C}"/>
              </a:ext>
            </a:extLst>
          </p:cNvPr>
          <p:cNvSpPr txBox="1"/>
          <p:nvPr/>
        </p:nvSpPr>
        <p:spPr>
          <a:xfrm>
            <a:off x="2893863" y="1217261"/>
            <a:ext cx="2082123" cy="1231106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ru-RU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Победитель заочного этапа Педагогический дебют 202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</a:t>
            </a:r>
            <a:endParaRPr lang="ru-RU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0" name="Title 20">
            <a:extLst>
              <a:ext uri="{FF2B5EF4-FFF2-40B4-BE49-F238E27FC236}">
                <a16:creationId xmlns="" xmlns:a16="http://schemas.microsoft.com/office/drawing/2014/main" id="{5B08C69F-AEF4-4B24-BE12-DF6094FB2B54}"/>
              </a:ext>
            </a:extLst>
          </p:cNvPr>
          <p:cNvSpPr txBox="1"/>
          <p:nvPr/>
        </p:nvSpPr>
        <p:spPr>
          <a:xfrm>
            <a:off x="3053576" y="2219090"/>
            <a:ext cx="1692996" cy="566281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«Молодые управленцы»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3BB184B-214F-4485-A4D6-FD557806E0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224" y="3344608"/>
            <a:ext cx="2966993" cy="2925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reeform 23">
            <a:extLst>
              <a:ext uri="{FF2B5EF4-FFF2-40B4-BE49-F238E27FC236}">
                <a16:creationId xmlns="" xmlns:a16="http://schemas.microsoft.com/office/drawing/2014/main" id="{758BB8E9-9A55-4B07-9AE6-D598A395F86A}"/>
              </a:ext>
            </a:extLst>
          </p:cNvPr>
          <p:cNvSpPr>
            <a:spLocks noEditPoints="1"/>
          </p:cNvSpPr>
          <p:nvPr/>
        </p:nvSpPr>
        <p:spPr bwMode="auto">
          <a:xfrm>
            <a:off x="1377257" y="4559541"/>
            <a:ext cx="343814" cy="347152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Freeform 23">
            <a:extLst>
              <a:ext uri="{FF2B5EF4-FFF2-40B4-BE49-F238E27FC236}">
                <a16:creationId xmlns="" xmlns:a16="http://schemas.microsoft.com/office/drawing/2014/main" id="{1E1042E1-EFB0-4029-956C-6BFE44562284}"/>
              </a:ext>
            </a:extLst>
          </p:cNvPr>
          <p:cNvSpPr>
            <a:spLocks noEditPoints="1"/>
          </p:cNvSpPr>
          <p:nvPr/>
        </p:nvSpPr>
        <p:spPr bwMode="auto">
          <a:xfrm>
            <a:off x="2937534" y="4225784"/>
            <a:ext cx="343814" cy="347152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Freeform 23">
            <a:extLst>
              <a:ext uri="{FF2B5EF4-FFF2-40B4-BE49-F238E27FC236}">
                <a16:creationId xmlns="" xmlns:a16="http://schemas.microsoft.com/office/drawing/2014/main" id="{8DC10EFC-F87D-4AC5-98A3-489DDFDF2F43}"/>
              </a:ext>
            </a:extLst>
          </p:cNvPr>
          <p:cNvSpPr>
            <a:spLocks noEditPoints="1"/>
          </p:cNvSpPr>
          <p:nvPr/>
        </p:nvSpPr>
        <p:spPr bwMode="auto">
          <a:xfrm>
            <a:off x="4850551" y="3873915"/>
            <a:ext cx="343814" cy="347152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itle 20">
            <a:extLst>
              <a:ext uri="{FF2B5EF4-FFF2-40B4-BE49-F238E27FC236}">
                <a16:creationId xmlns="" xmlns:a16="http://schemas.microsoft.com/office/drawing/2014/main" id="{C6A80087-A482-462A-A985-2EE86F1D750F}"/>
              </a:ext>
            </a:extLst>
          </p:cNvPr>
          <p:cNvSpPr txBox="1"/>
          <p:nvPr/>
        </p:nvSpPr>
        <p:spPr>
          <a:xfrm>
            <a:off x="5309288" y="962053"/>
            <a:ext cx="2256636" cy="1477328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ru-RU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Лауреат всероссийского этапа Педагогический дебют 202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</a:t>
            </a:r>
            <a:endParaRPr lang="ru-RU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="" xmlns:a16="http://schemas.microsoft.com/office/drawing/2014/main" id="{B60FB135-C979-4950-93B5-C08016B22E91}"/>
              </a:ext>
            </a:extLst>
          </p:cNvPr>
          <p:cNvSpPr txBox="1"/>
          <p:nvPr/>
        </p:nvSpPr>
        <p:spPr>
          <a:xfrm>
            <a:off x="6600725" y="2068880"/>
            <a:ext cx="1692996" cy="566281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«Молодые управленцы»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grpSp>
        <p:nvGrpSpPr>
          <p:cNvPr id="38" name="Group 26">
            <a:extLst>
              <a:ext uri="{FF2B5EF4-FFF2-40B4-BE49-F238E27FC236}">
                <a16:creationId xmlns="" xmlns:a16="http://schemas.microsoft.com/office/drawing/2014/main" id="{073534CA-EB75-4BF6-A7DA-90D96833BF54}"/>
              </a:ext>
            </a:extLst>
          </p:cNvPr>
          <p:cNvGrpSpPr/>
          <p:nvPr/>
        </p:nvGrpSpPr>
        <p:grpSpPr>
          <a:xfrm>
            <a:off x="2689412" y="99147"/>
            <a:ext cx="6137443" cy="1156983"/>
            <a:chOff x="-37498" y="259721"/>
            <a:chExt cx="9013818" cy="2298515"/>
          </a:xfrm>
        </p:grpSpPr>
        <p:sp>
          <p:nvSpPr>
            <p:cNvPr id="42" name="Freeform 40">
              <a:extLst>
                <a:ext uri="{FF2B5EF4-FFF2-40B4-BE49-F238E27FC236}">
                  <a16:creationId xmlns="" xmlns:a16="http://schemas.microsoft.com/office/drawing/2014/main" id="{F6BC1343-3CAD-43B0-9F14-05BC87BB1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381842"/>
              <a:ext cx="1427037" cy="1176394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rgbClr val="F88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="" xmlns:a16="http://schemas.microsoft.com/office/drawing/2014/main" id="{0E30F675-35AB-4C01-ABF0-2A25D281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98" y="831100"/>
              <a:ext cx="2038583" cy="1459288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45 h 10145"/>
                <a:gd name="connsiteX1" fmla="*/ 0 w 10000"/>
                <a:gd name="connsiteY1" fmla="*/ 8634 h 10145"/>
                <a:gd name="connsiteX2" fmla="*/ 0 w 10000"/>
                <a:gd name="connsiteY2" fmla="*/ 0 h 10145"/>
                <a:gd name="connsiteX3" fmla="*/ 10000 w 10000"/>
                <a:gd name="connsiteY3" fmla="*/ 683 h 10145"/>
                <a:gd name="connsiteX4" fmla="*/ 10000 w 10000"/>
                <a:gd name="connsiteY4" fmla="*/ 10145 h 10145"/>
                <a:gd name="connsiteX0" fmla="*/ 10000 w 10000"/>
                <a:gd name="connsiteY0" fmla="*/ 10217 h 10217"/>
                <a:gd name="connsiteX1" fmla="*/ 0 w 10000"/>
                <a:gd name="connsiteY1" fmla="*/ 8634 h 10217"/>
                <a:gd name="connsiteX2" fmla="*/ 0 w 10000"/>
                <a:gd name="connsiteY2" fmla="*/ 0 h 10217"/>
                <a:gd name="connsiteX3" fmla="*/ 10000 w 10000"/>
                <a:gd name="connsiteY3" fmla="*/ 683 h 10217"/>
                <a:gd name="connsiteX4" fmla="*/ 10000 w 10000"/>
                <a:gd name="connsiteY4" fmla="*/ 10217 h 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17">
                  <a:moveTo>
                    <a:pt x="10000" y="10217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217"/>
                  </a:lnTo>
                  <a:close/>
                </a:path>
              </a:pathLst>
            </a:custGeom>
            <a:solidFill>
              <a:srgbClr val="F88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="" xmlns:a16="http://schemas.microsoft.com/office/drawing/2014/main" id="{61AB7E64-4AA5-4AA1-8E9E-EF558B5B1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6" y="259721"/>
              <a:ext cx="8856984" cy="1710318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FDB4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13A8103-75FF-485C-99F9-9422B77DDF28}"/>
              </a:ext>
            </a:extLst>
          </p:cNvPr>
          <p:cNvSpPr txBox="1"/>
          <p:nvPr/>
        </p:nvSpPr>
        <p:spPr>
          <a:xfrm>
            <a:off x="3113796" y="28228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директор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5094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  <p:bldP spid="75" grpId="0"/>
      <p:bldP spid="77" grpId="0"/>
      <p:bldP spid="80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Март, апрель 2021г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9CD26EA4-3CFF-45FA-8C25-374F34BD5CB3}"/>
              </a:ext>
            </a:extLst>
          </p:cNvPr>
          <p:cNvGrpSpPr/>
          <p:nvPr/>
        </p:nvGrpSpPr>
        <p:grpSpPr>
          <a:xfrm flipH="1">
            <a:off x="4922874" y="1241811"/>
            <a:ext cx="3928896" cy="1841631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452BD6A5-CEF3-490E-ACB4-40E58226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ABBC6D3B-9C63-4CB9-9D8F-3E6B27E7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F5FD9E74-207E-4F98-8941-EA6556DE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922874" y="1633535"/>
            <a:ext cx="4221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Прошлякова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Анна Олеговна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призёр краевого этапа конкурса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"Учитель года Кубани 2021"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04 24">
            <a:extLst>
              <a:ext uri="{FF2B5EF4-FFF2-40B4-BE49-F238E27FC236}">
                <a16:creationId xmlns="" xmlns:a16="http://schemas.microsoft.com/office/drawing/2014/main" id="{1AC3A515-A110-4A70-9ACF-50BFA38DBFB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95" y="1270655"/>
            <a:ext cx="4494359" cy="36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4922874" y="3167856"/>
            <a:ext cx="4029740" cy="1893900"/>
            <a:chOff x="0" y="259721"/>
            <a:chExt cx="7050283" cy="1976829"/>
          </a:xfrm>
        </p:grpSpPr>
        <p:sp>
          <p:nvSpPr>
            <p:cNvPr id="16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922874" y="3519180"/>
            <a:ext cx="4029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Наумец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Екатерина Вячеславовна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призёр муниципального этапа конкурса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"Самый классный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классный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2021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6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Апрель 2021г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5706012" cy="365125"/>
          </a:xfrm>
        </p:spPr>
        <p:txBody>
          <a:bodyPr/>
          <a:lstStyle/>
          <a:p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</a:rPr>
              <a:t>Наумец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 Е.В., Тимошенко В.А., Бодрова Т.А., Викторова Ж.С.-  финалисты конкурса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0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>
            <a:off x="309194" y="458182"/>
            <a:ext cx="5898472" cy="1880981"/>
            <a:chOff x="0" y="259721"/>
            <a:chExt cx="8976320" cy="2298515"/>
          </a:xfrm>
        </p:grpSpPr>
        <p:sp>
          <p:nvSpPr>
            <p:cNvPr id="21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381841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6"/>
              <a:ext cx="2001085" cy="1346483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45 h 10145"/>
                <a:gd name="connsiteX1" fmla="*/ 0 w 10000"/>
                <a:gd name="connsiteY1" fmla="*/ 8634 h 10145"/>
                <a:gd name="connsiteX2" fmla="*/ 0 w 10000"/>
                <a:gd name="connsiteY2" fmla="*/ 0 h 10145"/>
                <a:gd name="connsiteX3" fmla="*/ 10000 w 10000"/>
                <a:gd name="connsiteY3" fmla="*/ 683 h 10145"/>
                <a:gd name="connsiteX4" fmla="*/ 10000 w 10000"/>
                <a:gd name="connsiteY4" fmla="*/ 10145 h 10145"/>
                <a:gd name="connsiteX0" fmla="*/ 10000 w 10000"/>
                <a:gd name="connsiteY0" fmla="*/ 10217 h 10217"/>
                <a:gd name="connsiteX1" fmla="*/ 0 w 10000"/>
                <a:gd name="connsiteY1" fmla="*/ 8634 h 10217"/>
                <a:gd name="connsiteX2" fmla="*/ 0 w 10000"/>
                <a:gd name="connsiteY2" fmla="*/ 0 h 10217"/>
                <a:gd name="connsiteX3" fmla="*/ 10000 w 10000"/>
                <a:gd name="connsiteY3" fmla="*/ 683 h 10217"/>
                <a:gd name="connsiteX4" fmla="*/ 10000 w 10000"/>
                <a:gd name="connsiteY4" fmla="*/ 10217 h 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17">
                  <a:moveTo>
                    <a:pt x="10000" y="10217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21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6" y="259721"/>
              <a:ext cx="8856984" cy="1710318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9E8621C-2D4C-4EDF-8C5B-7277F828BE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79" y="1910126"/>
            <a:ext cx="4478777" cy="40475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6665" y="829502"/>
            <a:ext cx="507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«Четверо смелых»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Чемпионат учительских клубов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г. Ульяновск</a:t>
            </a:r>
          </a:p>
        </p:txBody>
      </p:sp>
    </p:spTree>
    <p:extLst>
      <p:ext uri="{BB962C8B-B14F-4D97-AF65-F5344CB8AC3E}">
        <p14:creationId xmlns:p14="http://schemas.microsoft.com/office/powerpoint/2010/main" val="34210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Сентябрь, ноябрь 2021г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5706012" cy="365125"/>
          </a:xfrm>
        </p:spPr>
        <p:txBody>
          <a:bodyPr/>
          <a:lstStyle/>
          <a:p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</a:rPr>
              <a:t>Наумец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 Е.В., Тимошенко В.А., Бодрова Т.А., Викторова Ж.С.-  финалисты конкурса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0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>
            <a:off x="309193" y="458182"/>
            <a:ext cx="6272359" cy="1880981"/>
            <a:chOff x="0" y="259721"/>
            <a:chExt cx="8976320" cy="2298515"/>
          </a:xfrm>
        </p:grpSpPr>
        <p:sp>
          <p:nvSpPr>
            <p:cNvPr id="21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381841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6"/>
              <a:ext cx="2001085" cy="1346483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45 h 10145"/>
                <a:gd name="connsiteX1" fmla="*/ 0 w 10000"/>
                <a:gd name="connsiteY1" fmla="*/ 8634 h 10145"/>
                <a:gd name="connsiteX2" fmla="*/ 0 w 10000"/>
                <a:gd name="connsiteY2" fmla="*/ 0 h 10145"/>
                <a:gd name="connsiteX3" fmla="*/ 10000 w 10000"/>
                <a:gd name="connsiteY3" fmla="*/ 683 h 10145"/>
                <a:gd name="connsiteX4" fmla="*/ 10000 w 10000"/>
                <a:gd name="connsiteY4" fmla="*/ 10145 h 10145"/>
                <a:gd name="connsiteX0" fmla="*/ 10000 w 10000"/>
                <a:gd name="connsiteY0" fmla="*/ 10217 h 10217"/>
                <a:gd name="connsiteX1" fmla="*/ 0 w 10000"/>
                <a:gd name="connsiteY1" fmla="*/ 8634 h 10217"/>
                <a:gd name="connsiteX2" fmla="*/ 0 w 10000"/>
                <a:gd name="connsiteY2" fmla="*/ 0 h 10217"/>
                <a:gd name="connsiteX3" fmla="*/ 10000 w 10000"/>
                <a:gd name="connsiteY3" fmla="*/ 683 h 10217"/>
                <a:gd name="connsiteX4" fmla="*/ 10000 w 10000"/>
                <a:gd name="connsiteY4" fmla="*/ 10217 h 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17">
                  <a:moveTo>
                    <a:pt x="10000" y="10217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21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6" y="259721"/>
              <a:ext cx="8856984" cy="1710318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66665" y="829502"/>
            <a:ext cx="50726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«Четверо смелых»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краевой конкурс учительских команд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User01\Desktop\20210820_142337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807" y="2123628"/>
            <a:ext cx="5253516" cy="33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3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Декабрь 2021г, январь 2022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2810667" y="6356351"/>
            <a:ext cx="5706012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Бодрова Т.А., Викторова Ж.С., Попова Е.В,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</a:rPr>
              <a:t>Наумец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 Е.В. -   ПОЛУФИНАЛ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0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>
            <a:off x="309193" y="458182"/>
            <a:ext cx="6272359" cy="1880981"/>
            <a:chOff x="0" y="259721"/>
            <a:chExt cx="8976320" cy="2298515"/>
          </a:xfrm>
        </p:grpSpPr>
        <p:sp>
          <p:nvSpPr>
            <p:cNvPr id="21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381841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6"/>
              <a:ext cx="2001085" cy="1346483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45 h 10145"/>
                <a:gd name="connsiteX1" fmla="*/ 0 w 10000"/>
                <a:gd name="connsiteY1" fmla="*/ 8634 h 10145"/>
                <a:gd name="connsiteX2" fmla="*/ 0 w 10000"/>
                <a:gd name="connsiteY2" fmla="*/ 0 h 10145"/>
                <a:gd name="connsiteX3" fmla="*/ 10000 w 10000"/>
                <a:gd name="connsiteY3" fmla="*/ 683 h 10145"/>
                <a:gd name="connsiteX4" fmla="*/ 10000 w 10000"/>
                <a:gd name="connsiteY4" fmla="*/ 10145 h 10145"/>
                <a:gd name="connsiteX0" fmla="*/ 10000 w 10000"/>
                <a:gd name="connsiteY0" fmla="*/ 10217 h 10217"/>
                <a:gd name="connsiteX1" fmla="*/ 0 w 10000"/>
                <a:gd name="connsiteY1" fmla="*/ 8634 h 10217"/>
                <a:gd name="connsiteX2" fmla="*/ 0 w 10000"/>
                <a:gd name="connsiteY2" fmla="*/ 0 h 10217"/>
                <a:gd name="connsiteX3" fmla="*/ 10000 w 10000"/>
                <a:gd name="connsiteY3" fmla="*/ 683 h 10217"/>
                <a:gd name="connsiteX4" fmla="*/ 10000 w 10000"/>
                <a:gd name="connsiteY4" fmla="*/ 10217 h 1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17">
                  <a:moveTo>
                    <a:pt x="10000" y="10217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21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6" y="259721"/>
              <a:ext cx="8856984" cy="1710318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10320" y="622412"/>
            <a:ext cx="61370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«Флагманы образования»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Всероссийский конкурс управленческих команд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User01\Desktop\20211115_111920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4368" y="2130517"/>
            <a:ext cx="3294367" cy="39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5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5128" y="5425880"/>
            <a:ext cx="6325844" cy="738664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Акимова Марина Андреевна, учитель английского языка, ПОБЕДИТЕЛЬ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Ноябрь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80" y="185945"/>
            <a:ext cx="6258595" cy="1705573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97690" y="4607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Краевой конкурс "Технологии формирования читательской грамотности обучающихся в 2021 году"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8DF30CA-8453-4CC1-B92F-466D2F2FD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35" y="1657484"/>
            <a:ext cx="2699964" cy="35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5128" y="5425880"/>
            <a:ext cx="6325844" cy="738664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Захарова Наталья Михайловна, учитель биологии и химии, ПОБЕДИТЕЛЬ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Ноябрь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80" y="185945"/>
            <a:ext cx="6258595" cy="1705573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97690" y="4607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Всероссийская олимпиада для учителей </a:t>
            </a:r>
          </a:p>
          <a:p>
            <a:r>
              <a:rPr lang="ru-RU" dirty="0">
                <a:latin typeface="Arial" panose="020B0604020202020204" pitchFamily="34" charset="0"/>
              </a:rPr>
              <a:t>«ДНК-науки»</a:t>
            </a:r>
            <a:endParaRPr lang="ru-RU" dirty="0"/>
          </a:p>
        </p:txBody>
      </p:sp>
      <p:pic>
        <p:nvPicPr>
          <p:cNvPr id="15" name="Picture 4" descr="C:\Users\User01\Desktop\20211227_124203 (1)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8"/>
          <a:stretch/>
        </p:blipFill>
        <p:spPr bwMode="auto">
          <a:xfrm>
            <a:off x="697690" y="1787504"/>
            <a:ext cx="5007659" cy="37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5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5128" y="5425880"/>
            <a:ext cx="6559480" cy="830997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Попова Елена Вячеславовна, Тимошенко Владислав Александрович– лауреаты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Декабрь 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80" y="185945"/>
            <a:ext cx="6258595" cy="1705573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98765" y="676145"/>
            <a:ext cx="5025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Всероссийский конкурс «Педагогический дебют»</a:t>
            </a:r>
            <a:endParaRPr lang="ru-RU" sz="2400" dirty="0"/>
          </a:p>
        </p:txBody>
      </p:sp>
      <p:pic>
        <p:nvPicPr>
          <p:cNvPr id="14" name="Picture 2" descr="C:\Users\User01\Desktop\IMG2021120719125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811" y="1657483"/>
            <a:ext cx="3819820" cy="38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2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5128" y="5425880"/>
            <a:ext cx="6559480" cy="830997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Теплицкая Валентина Анатольевна, учитель начальных классов, ПОБЕДИТЕЛЬ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Ноябрь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353298" y="235007"/>
            <a:ext cx="2293237" cy="1643438"/>
          </a:xfrm>
        </p:spPr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79" y="185945"/>
            <a:ext cx="6864238" cy="2070367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79972" y="276380"/>
            <a:ext cx="6310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Всероссийские конкурсы </a:t>
            </a:r>
          </a:p>
          <a:p>
            <a:r>
              <a:rPr lang="ru-RU" sz="2400" dirty="0"/>
              <a:t>«Мой лучший урок», «Мой лучший сценарий», «Мое призвание – педагог»</a:t>
            </a:r>
          </a:p>
        </p:txBody>
      </p:sp>
      <p:pic>
        <p:nvPicPr>
          <p:cNvPr id="15" name="Picture 2" descr="C:\Users\User01\Desktop\IMG_2997-10х15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1553" y="1803286"/>
            <a:ext cx="3752062" cy="36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1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5128" y="5425880"/>
            <a:ext cx="6559480" cy="830997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Николаева Оксана Валерьевна, учитель начальных классов, ПОБЕДИТЕЛЬ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Ноябрь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353298" y="235007"/>
            <a:ext cx="2293237" cy="1643438"/>
          </a:xfrm>
        </p:spPr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79" y="185945"/>
            <a:ext cx="6864238" cy="2070367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79972" y="555504"/>
            <a:ext cx="631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Конкурс проф. мастерства МЭ </a:t>
            </a:r>
          </a:p>
          <a:p>
            <a:r>
              <a:rPr lang="ru-RU" sz="2400" dirty="0"/>
              <a:t>«Учитель здоровья Кубани»</a:t>
            </a:r>
          </a:p>
        </p:txBody>
      </p:sp>
      <p:pic>
        <p:nvPicPr>
          <p:cNvPr id="14" name="Picture 3" descr="C:\Users\User01\Desktop\IMG-20211227-WA00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71"/>
          <a:stretch/>
        </p:blipFill>
        <p:spPr bwMode="auto">
          <a:xfrm>
            <a:off x="1478257" y="1386501"/>
            <a:ext cx="3066908" cy="40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5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1284" y="1303105"/>
            <a:ext cx="7540328" cy="275153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Краевая инновационная площадка</a:t>
            </a:r>
            <a:br>
              <a:rPr lang="ru-RU" sz="3200" dirty="0"/>
            </a:br>
            <a:r>
              <a:rPr lang="ru-RU" sz="3200" i="1" dirty="0">
                <a:solidFill>
                  <a:srgbClr val="0070C0"/>
                </a:solidFill>
              </a:rPr>
              <a:t>«Модель развития</a:t>
            </a:r>
            <a:r>
              <a:rPr lang="en-US" sz="3200" i="1" dirty="0">
                <a:solidFill>
                  <a:srgbClr val="0070C0"/>
                </a:solidFill>
              </a:rPr>
              <a:t> soft</a:t>
            </a:r>
            <a:r>
              <a:rPr lang="ru-RU" sz="3200" i="1" dirty="0">
                <a:solidFill>
                  <a:srgbClr val="0070C0"/>
                </a:solidFill>
              </a:rPr>
              <a:t>-компетенций педагогов в условиях корпоративного профессионального взаимодействия «Фабрика педагогического мастерства» 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94871" y="5763656"/>
            <a:ext cx="5223349" cy="407890"/>
          </a:xfrm>
        </p:spPr>
        <p:txBody>
          <a:bodyPr>
            <a:normAutofit fontScale="92500"/>
          </a:bodyPr>
          <a:lstStyle/>
          <a:p>
            <a:r>
              <a:rPr lang="ru-RU" dirty="0"/>
              <a:t>Автор проекта: Бодрова Т.А., зам. директора по УМР</a:t>
            </a:r>
            <a:endParaRPr lang="en-US" dirty="0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766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</a:rPr>
              <a:t>2021 г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766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</a:rPr>
              <a:t>МБОУ гимназия «Эврика» им. В.А. Сухомлинского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13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8" y="79679"/>
            <a:ext cx="1378634" cy="12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9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972" y="3632706"/>
            <a:ext cx="6025826" cy="830997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Волкова Виктория Алексеевна, учитель начальных классов, ПОБЕДИТЕЛЬ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декабрь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353298" y="235007"/>
            <a:ext cx="2293237" cy="1643438"/>
          </a:xfrm>
        </p:spPr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79" y="185945"/>
            <a:ext cx="6864238" cy="2070367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79972" y="555504"/>
            <a:ext cx="631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Конкурс проф. мастерства МЭ </a:t>
            </a:r>
          </a:p>
          <a:p>
            <a:r>
              <a:rPr lang="ru-RU" sz="2400" dirty="0"/>
              <a:t>«Педагогический дебют»</a:t>
            </a:r>
          </a:p>
        </p:txBody>
      </p:sp>
      <p:pic>
        <p:nvPicPr>
          <p:cNvPr id="15" name="Picture 2" descr="C:\Users\User01\Desktop\_DSC8556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26" y="2148382"/>
            <a:ext cx="3150114" cy="41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9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972" y="3632706"/>
            <a:ext cx="5764205" cy="90486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Галинская Ксения Владимировна, 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учитель иностранного языка, ПРИЗЕР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dirty="0"/>
              <a:t>декабрь 2021г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353298" y="235007"/>
            <a:ext cx="2293237" cy="1643438"/>
          </a:xfrm>
        </p:spPr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9" name="Group 26">
            <a:extLst>
              <a:ext uri="{FF2B5EF4-FFF2-40B4-BE49-F238E27FC236}">
                <a16:creationId xmlns="" xmlns:a16="http://schemas.microsoft.com/office/drawing/2014/main" id="{A4A38296-3B32-4B17-8D5E-201CFEB30F42}"/>
              </a:ext>
            </a:extLst>
          </p:cNvPr>
          <p:cNvGrpSpPr/>
          <p:nvPr/>
        </p:nvGrpSpPr>
        <p:grpSpPr>
          <a:xfrm flipH="1">
            <a:off x="154079" y="185945"/>
            <a:ext cx="6864238" cy="2070367"/>
            <a:chOff x="0" y="259721"/>
            <a:chExt cx="7050283" cy="1976829"/>
          </a:xfrm>
        </p:grpSpPr>
        <p:sp>
          <p:nvSpPr>
            <p:cNvPr id="10" name="Freeform 40">
              <a:extLst>
                <a:ext uri="{FF2B5EF4-FFF2-40B4-BE49-F238E27FC236}">
                  <a16:creationId xmlns="" xmlns:a16="http://schemas.microsoft.com/office/drawing/2014/main" id="{321529D3-8F58-4135-BCC3-645339DED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9" y="1060155"/>
              <a:ext cx="1427037" cy="1176395"/>
            </a:xfrm>
            <a:custGeom>
              <a:avLst/>
              <a:gdLst>
                <a:gd name="T0" fmla="*/ 1414 w 1414"/>
                <a:gd name="T1" fmla="*/ 901 h 1164"/>
                <a:gd name="T2" fmla="*/ 0 w 1414"/>
                <a:gd name="T3" fmla="*/ 1164 h 1164"/>
                <a:gd name="T4" fmla="*/ 0 w 1414"/>
                <a:gd name="T5" fmla="*/ 0 h 1164"/>
                <a:gd name="T6" fmla="*/ 1414 w 1414"/>
                <a:gd name="T7" fmla="*/ 351 h 1164"/>
                <a:gd name="T8" fmla="*/ 1414 w 1414"/>
                <a:gd name="T9" fmla="*/ 901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4" h="1164">
                  <a:moveTo>
                    <a:pt x="1414" y="901"/>
                  </a:moveTo>
                  <a:lnTo>
                    <a:pt x="0" y="1164"/>
                  </a:lnTo>
                  <a:lnTo>
                    <a:pt x="0" y="0"/>
                  </a:lnTo>
                  <a:lnTo>
                    <a:pt x="1414" y="351"/>
                  </a:lnTo>
                  <a:lnTo>
                    <a:pt x="1414" y="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>
              <a:extLst>
                <a:ext uri="{FF2B5EF4-FFF2-40B4-BE49-F238E27FC236}">
                  <a16:creationId xmlns="" xmlns:a16="http://schemas.microsoft.com/office/drawing/2014/main" id="{D2DDA1F3-EC4F-464A-9B06-7286EC0B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3555"/>
              <a:ext cx="2001085" cy="1341739"/>
            </a:xfrm>
            <a:custGeom>
              <a:avLst/>
              <a:gdLst>
                <a:gd name="T0" fmla="*/ 1981 w 1981"/>
                <a:gd name="T1" fmla="*/ 1303 h 1303"/>
                <a:gd name="T2" fmla="*/ 0 w 1981"/>
                <a:gd name="T3" fmla="*/ 1125 h 1303"/>
                <a:gd name="T4" fmla="*/ 0 w 1981"/>
                <a:gd name="T5" fmla="*/ 0 h 1303"/>
                <a:gd name="T6" fmla="*/ 1981 w 1981"/>
                <a:gd name="T7" fmla="*/ 89 h 1303"/>
                <a:gd name="T8" fmla="*/ 1981 w 1981"/>
                <a:gd name="T9" fmla="*/ 1303 h 1303"/>
                <a:gd name="connsiteX0" fmla="*/ 10000 w 10000"/>
                <a:gd name="connsiteY0" fmla="*/ 10181 h 10181"/>
                <a:gd name="connsiteX1" fmla="*/ 0 w 10000"/>
                <a:gd name="connsiteY1" fmla="*/ 8634 h 10181"/>
                <a:gd name="connsiteX2" fmla="*/ 0 w 10000"/>
                <a:gd name="connsiteY2" fmla="*/ 0 h 10181"/>
                <a:gd name="connsiteX3" fmla="*/ 10000 w 10000"/>
                <a:gd name="connsiteY3" fmla="*/ 683 h 10181"/>
                <a:gd name="connsiteX4" fmla="*/ 10000 w 10000"/>
                <a:gd name="connsiteY4" fmla="*/ 10181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1">
                  <a:moveTo>
                    <a:pt x="10000" y="10181"/>
                  </a:moveTo>
                  <a:lnTo>
                    <a:pt x="0" y="8634"/>
                  </a:lnTo>
                  <a:lnTo>
                    <a:pt x="0" y="0"/>
                  </a:lnTo>
                  <a:lnTo>
                    <a:pt x="10000" y="683"/>
                  </a:lnTo>
                  <a:lnTo>
                    <a:pt x="10000" y="101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">
              <a:extLst>
                <a:ext uri="{FF2B5EF4-FFF2-40B4-BE49-F238E27FC236}">
                  <a16:creationId xmlns="" xmlns:a16="http://schemas.microsoft.com/office/drawing/2014/main" id="{007CED50-E091-48BF-8AB7-4F6BDAB6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9721"/>
              <a:ext cx="7050283" cy="1544270"/>
            </a:xfrm>
            <a:custGeom>
              <a:avLst/>
              <a:gdLst>
                <a:gd name="T0" fmla="*/ 0 w 6978"/>
                <a:gd name="T1" fmla="*/ 362 h 1529"/>
                <a:gd name="T2" fmla="*/ 6978 w 6978"/>
                <a:gd name="T3" fmla="*/ 0 h 1529"/>
                <a:gd name="T4" fmla="*/ 6978 w 6978"/>
                <a:gd name="T5" fmla="*/ 1529 h 1529"/>
                <a:gd name="T6" fmla="*/ 0 w 6978"/>
                <a:gd name="T7" fmla="*/ 1482 h 1529"/>
                <a:gd name="T8" fmla="*/ 0 w 6978"/>
                <a:gd name="T9" fmla="*/ 362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8" h="1529">
                  <a:moveTo>
                    <a:pt x="0" y="362"/>
                  </a:moveTo>
                  <a:lnTo>
                    <a:pt x="6978" y="0"/>
                  </a:lnTo>
                  <a:lnTo>
                    <a:pt x="6978" y="1529"/>
                  </a:lnTo>
                  <a:lnTo>
                    <a:pt x="0" y="1482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79972" y="555504"/>
            <a:ext cx="631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Конкурс проф. мастерства МЭ </a:t>
            </a:r>
          </a:p>
          <a:p>
            <a:r>
              <a:rPr lang="ru-RU" sz="2400" dirty="0"/>
              <a:t>«Учитель года Кубани»</a:t>
            </a:r>
          </a:p>
        </p:txBody>
      </p:sp>
      <p:pic>
        <p:nvPicPr>
          <p:cNvPr id="14" name="Picture 2" descr="C:\Users\User01\Desktop\IMG_126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06"/>
          <a:stretch/>
        </p:blipFill>
        <p:spPr bwMode="auto">
          <a:xfrm rot="5400000">
            <a:off x="5016559" y="2399152"/>
            <a:ext cx="4075000" cy="347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2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3475" y="1851408"/>
            <a:ext cx="3260520" cy="41365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Муниципальный фестиваль мастер-классов молодых педагогов «Педагогический старт»;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«Неделя педагогического мастерства»;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Краевая стажировка управленческих команд «Проектирование образовательной среды»;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Открытое заседание Школы молодого педагога: «Хочу научиться!»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>
            <a:off x="427460" y="6356350"/>
            <a:ext cx="2767002" cy="501650"/>
          </a:xfrm>
        </p:spPr>
        <p:txBody>
          <a:bodyPr/>
          <a:lstStyle/>
          <a:p>
            <a:r>
              <a:rPr lang="ru-RU" dirty="0"/>
              <a:t>Март 2021 г</a:t>
            </a:r>
          </a:p>
          <a:p>
            <a:r>
              <a:rPr lang="ru-RU" dirty="0"/>
              <a:t>апрель 2021г</a:t>
            </a:r>
          </a:p>
          <a:p>
            <a:r>
              <a:rPr lang="ru-RU" dirty="0"/>
              <a:t>Декабрь 2021 г</a:t>
            </a:r>
          </a:p>
          <a:p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6353298" y="235007"/>
            <a:ext cx="2293237" cy="1643438"/>
          </a:xfrm>
        </p:spPr>
        <p:txBody>
          <a:bodyPr/>
          <a:lstStyle/>
          <a:p>
            <a:r>
              <a:rPr lang="ru-RU" dirty="0"/>
              <a:t>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2" descr="03 13">
            <a:extLst>
              <a:ext uri="{FF2B5EF4-FFF2-40B4-BE49-F238E27FC236}">
                <a16:creationId xmlns="" xmlns:a16="http://schemas.microsoft.com/office/drawing/2014/main" id="{FF10635A-A543-4B1D-9256-31C74B080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08" y="1386501"/>
            <a:ext cx="4897389" cy="48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155305"/>
            <a:ext cx="7387389" cy="901600"/>
          </a:xfrm>
        </p:spPr>
        <p:txBody>
          <a:bodyPr/>
          <a:lstStyle/>
          <a:p>
            <a:pPr algn="ctr"/>
            <a:r>
              <a:rPr lang="ru-RU" sz="2400" dirty="0"/>
              <a:t>В рамках КИП были проведены: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41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6="http://schemas.microsoft.com/office/drawing/2014/main" id="{BD28525C-F7F5-466A-A3DE-CB43BB8CE0E0}"/>
              </a:ext>
            </a:extLst>
          </p:cNvPr>
          <p:cNvSpPr/>
          <p:nvPr/>
        </p:nvSpPr>
        <p:spPr>
          <a:xfrm>
            <a:off x="351267" y="509067"/>
            <a:ext cx="334533" cy="4460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77"/>
            <a:endParaRPr lang="zh-CN" altLang="en-US" sz="1400" b="1">
              <a:solidFill>
                <a:schemeClr val="tx1"/>
              </a:solidFill>
              <a:latin typeface="三极准柔宋" panose="00000500000000000000" pitchFamily="2" charset="-122"/>
              <a:ea typeface="三极准柔宋" panose="00000500000000000000" pitchFamily="2" charset="-122"/>
              <a:cs typeface="Open Sans" charset="0"/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="" xmlns:a16="http://schemas.microsoft.com/office/drawing/2014/main" id="{6F0ECDA7-E988-4BD7-BC6E-93AB16A68C7B}"/>
              </a:ext>
            </a:extLst>
          </p:cNvPr>
          <p:cNvSpPr/>
          <p:nvPr/>
        </p:nvSpPr>
        <p:spPr>
          <a:xfrm flipH="1">
            <a:off x="5034436" y="0"/>
            <a:ext cx="6096002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3429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A102DF55-0EB4-4F8C-92FB-2CCB50767B19}"/>
              </a:ext>
            </a:extLst>
          </p:cNvPr>
          <p:cNvGrpSpPr/>
          <p:nvPr/>
        </p:nvGrpSpPr>
        <p:grpSpPr>
          <a:xfrm>
            <a:off x="979650" y="5175924"/>
            <a:ext cx="496615" cy="662153"/>
            <a:chOff x="2071578" y="5264313"/>
            <a:chExt cx="708547" cy="708547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A2773651-FB43-494B-A3C3-EC97B0FCE7BA}"/>
                </a:ext>
              </a:extLst>
            </p:cNvPr>
            <p:cNvSpPr/>
            <p:nvPr/>
          </p:nvSpPr>
          <p:spPr>
            <a:xfrm>
              <a:off x="2071578" y="5264313"/>
              <a:ext cx="708547" cy="7085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 23">
              <a:extLst>
                <a:ext uri="{FF2B5EF4-FFF2-40B4-BE49-F238E27FC236}">
                  <a16:creationId xmlns="" xmlns:a16="http://schemas.microsoft.com/office/drawing/2014/main" id="{CB4325BB-C89F-4079-8F2E-DCFB0806D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0582" y="5448751"/>
              <a:ext cx="490538" cy="371475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33F3B44-202B-42DC-AE4A-6FA3171467CB}"/>
              </a:ext>
            </a:extLst>
          </p:cNvPr>
          <p:cNvGrpSpPr/>
          <p:nvPr/>
        </p:nvGrpSpPr>
        <p:grpSpPr>
          <a:xfrm>
            <a:off x="750985" y="3546894"/>
            <a:ext cx="496615" cy="662153"/>
            <a:chOff x="1387347" y="3822449"/>
            <a:chExt cx="708547" cy="708547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25C10ED7-8488-47CA-BF7C-A264D8A41D6A}"/>
                </a:ext>
              </a:extLst>
            </p:cNvPr>
            <p:cNvSpPr/>
            <p:nvPr/>
          </p:nvSpPr>
          <p:spPr>
            <a:xfrm>
              <a:off x="1387347" y="3822449"/>
              <a:ext cx="708547" cy="7085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="" xmlns:a16="http://schemas.microsoft.com/office/drawing/2014/main" id="{015A77AC-D0C0-450F-AE53-635C3C2C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6295" y="3960940"/>
              <a:ext cx="370650" cy="431565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63A8E3A-051E-4635-9D74-0A9A7934944E}"/>
              </a:ext>
            </a:extLst>
          </p:cNvPr>
          <p:cNvGrpSpPr/>
          <p:nvPr/>
        </p:nvGrpSpPr>
        <p:grpSpPr>
          <a:xfrm>
            <a:off x="338923" y="1724565"/>
            <a:ext cx="496615" cy="662153"/>
            <a:chOff x="814529" y="2167760"/>
            <a:chExt cx="708547" cy="708547"/>
          </a:xfrm>
        </p:grpSpPr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5C5EA1A2-0FA4-4DFC-ADB5-18480E0482CF}"/>
                </a:ext>
              </a:extLst>
            </p:cNvPr>
            <p:cNvSpPr/>
            <p:nvPr/>
          </p:nvSpPr>
          <p:spPr>
            <a:xfrm>
              <a:off x="814529" y="2167760"/>
              <a:ext cx="708547" cy="7085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 102">
              <a:extLst>
                <a:ext uri="{FF2B5EF4-FFF2-40B4-BE49-F238E27FC236}">
                  <a16:creationId xmlns="" xmlns:a16="http://schemas.microsoft.com/office/drawing/2014/main" id="{8DE35EF3-C692-4978-9633-0A0D1B3D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58" y="2319582"/>
              <a:ext cx="437089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Text Placeholder 32">
            <a:extLst>
              <a:ext uri="{FF2B5EF4-FFF2-40B4-BE49-F238E27FC236}">
                <a16:creationId xmlns="" xmlns:a16="http://schemas.microsoft.com/office/drawing/2014/main" id="{E62B452F-7255-4FE4-B016-E1F3D0110CEB}"/>
              </a:ext>
            </a:extLst>
          </p:cNvPr>
          <p:cNvSpPr txBox="1">
            <a:spLocks/>
          </p:cNvSpPr>
          <p:nvPr/>
        </p:nvSpPr>
        <p:spPr>
          <a:xfrm>
            <a:off x="999293" y="2299366"/>
            <a:ext cx="382209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Приглашение  Каримовой Д.С. (</a:t>
            </a:r>
            <a:r>
              <a:rPr lang="ru-RU" altLang="zh-CN" sz="1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г.Казань</a:t>
            </a:r>
            <a:r>
              <a:rPr lang="ru-RU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85E531AB-1023-4F6F-9030-B75EDBC92F8B}"/>
              </a:ext>
            </a:extLst>
          </p:cNvPr>
          <p:cNvSpPr txBox="1">
            <a:spLocks/>
          </p:cNvSpPr>
          <p:nvPr/>
        </p:nvSpPr>
        <p:spPr>
          <a:xfrm>
            <a:off x="1248304" y="1809421"/>
            <a:ext cx="26908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Внутрикорпоративный </a:t>
            </a:r>
            <a:r>
              <a:rPr lang="ru-RU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менторинг</a:t>
            </a:r>
            <a:r>
              <a:rPr lang="ru-RU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="" xmlns:a16="http://schemas.microsoft.com/office/drawing/2014/main" id="{DADFF51F-F9F8-403B-B554-3492CAC2F144}"/>
              </a:ext>
            </a:extLst>
          </p:cNvPr>
          <p:cNvSpPr txBox="1">
            <a:spLocks/>
          </p:cNvSpPr>
          <p:nvPr/>
        </p:nvSpPr>
        <p:spPr>
          <a:xfrm>
            <a:off x="2013143" y="4279679"/>
            <a:ext cx="25399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altLang="zh-CN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Сказкотерапия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="" xmlns:a16="http://schemas.microsoft.com/office/drawing/2014/main" id="{3DE21BE7-17E8-4102-85F9-4DDCB5640588}"/>
              </a:ext>
            </a:extLst>
          </p:cNvPr>
          <p:cNvSpPr txBox="1">
            <a:spLocks/>
          </p:cNvSpPr>
          <p:nvPr/>
        </p:nvSpPr>
        <p:spPr>
          <a:xfrm>
            <a:off x="1818163" y="3595888"/>
            <a:ext cx="260255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ТРЕННИНГ С ПСИХОЛОГОМ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="" xmlns:a16="http://schemas.microsoft.com/office/drawing/2014/main" id="{7AEE2AFD-EA7C-4D07-AD26-E679E7588A8C}"/>
              </a:ext>
            </a:extLst>
          </p:cNvPr>
          <p:cNvSpPr txBox="1">
            <a:spLocks/>
          </p:cNvSpPr>
          <p:nvPr/>
        </p:nvSpPr>
        <p:spPr>
          <a:xfrm>
            <a:off x="2593732" y="5661554"/>
            <a:ext cx="253991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15 номинаций для учителей, имеющих значительные достижения, по мнению коллег, в течение года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3790DF0C-67DD-453B-A5B8-275774212821}"/>
              </a:ext>
            </a:extLst>
          </p:cNvPr>
          <p:cNvSpPr txBox="1">
            <a:spLocks/>
          </p:cNvSpPr>
          <p:nvPr/>
        </p:nvSpPr>
        <p:spPr>
          <a:xfrm>
            <a:off x="2456629" y="5014558"/>
            <a:ext cx="16529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ПРЕМИЯ УСПЕХ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9D22AE8-0235-4B5F-8E8C-0C7EFD093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1473">
            <a:off x="5842574" y="317673"/>
            <a:ext cx="3290792" cy="295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81EDB30-7F0A-4985-B7F4-C253B8CAD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1156">
            <a:off x="6414159" y="3485439"/>
            <a:ext cx="3097409" cy="277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1370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152" y="1062976"/>
            <a:ext cx="6560513" cy="893415"/>
          </a:xfrm>
        </p:spPr>
        <p:txBody>
          <a:bodyPr/>
          <a:lstStyle/>
          <a:p>
            <a:pPr algn="ctr"/>
            <a:r>
              <a:rPr lang="ru-RU" dirty="0"/>
              <a:t>Публикации и статьи об инновациях в гимназии</a:t>
            </a:r>
            <a:endParaRPr lang="en-US" dirty="0"/>
          </a:p>
        </p:txBody>
      </p:sp>
      <p:pic>
        <p:nvPicPr>
          <p:cNvPr id="10" name="Picture 2" descr="C:\Users\User01\Desktop\Кристалл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07" y="336886"/>
            <a:ext cx="1407694" cy="11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766"/>
            <a:r>
              <a:rPr lang="ru-RU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2022 г</a:t>
            </a:r>
            <a:endParaRPr lang="en-US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09315" y="0"/>
            <a:ext cx="2646294" cy="1643438"/>
          </a:xfrm>
        </p:spPr>
        <p:txBody>
          <a:bodyPr/>
          <a:lstStyle/>
          <a:p>
            <a:r>
              <a:rPr lang="en-US" dirty="0"/>
              <a:t>0</a:t>
            </a:r>
            <a:r>
              <a:rPr lang="ru-RU" dirty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7E6E6">
                    <a:lumMod val="75000"/>
                  </a:srgbClr>
                </a:solidFill>
                <a:latin typeface="Calibri" panose="020F0502020204030204"/>
              </a:rPr>
              <a:pPr defTabSz="685766"/>
              <a:t>24</a:t>
            </a:fld>
            <a:endParaRPr lang="en-US">
              <a:solidFill>
                <a:srgbClr val="E7E6E6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83" y="2530549"/>
            <a:ext cx="272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Филимонова Н.В.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Научно-образовательный журнал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446028" y="3732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0475EB3-C06B-4DD6-9FE9-C500C16A4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73" y="3053769"/>
            <a:ext cx="2044571" cy="2113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860" y="5454249"/>
            <a:ext cx="302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«Цифровая трансформация учителя»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7500" y="2607493"/>
            <a:ext cx="3467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Попова Е.В.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«Российское образование»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2021-2022</a:t>
            </a:r>
            <a:endParaRPr lang="ru-RU" sz="1400" dirty="0"/>
          </a:p>
        </p:txBody>
      </p:sp>
      <p:pic>
        <p:nvPicPr>
          <p:cNvPr id="2050" name="Picture 2" descr="C:\Users\User01\Desktop\20220113_10544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54253" y="3701903"/>
            <a:ext cx="267364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03110" y="6170711"/>
            <a:ext cx="2636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«Широкое поле для инноваций»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39922" y="2792159"/>
            <a:ext cx="3018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Филиппова Г.Г.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Лучшие учителя-новаторы России: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 мастерские: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информационно-педагогический сборник.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Ростов-на-Дону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1" name="Picture 3" descr="C:\Users\User01\Desktop\20220113_10550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96520" y="4316810"/>
            <a:ext cx="2561794" cy="17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8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1235033" y="334429"/>
            <a:ext cx="5887249" cy="1067644"/>
          </a:xfrm>
        </p:spPr>
        <p:txBody>
          <a:bodyPr>
            <a:noAutofit/>
          </a:bodyPr>
          <a:lstStyle/>
          <a:p>
            <a:r>
              <a:rPr lang="ru-RU" sz="3600" dirty="0"/>
              <a:t>Диссеминация опыта</a:t>
            </a:r>
            <a:endParaRPr lang="en-US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3" name="Teardrop 42">
            <a:extLst>
              <a:ext uri="{FF2B5EF4-FFF2-40B4-BE49-F238E27FC236}">
                <a16:creationId xmlns="" xmlns:a16="http://schemas.microsoft.com/office/drawing/2014/main" id="{8E1E375D-AC12-4177-9749-DBE446E6DD44}"/>
              </a:ext>
            </a:extLst>
          </p:cNvPr>
          <p:cNvSpPr/>
          <p:nvPr/>
        </p:nvSpPr>
        <p:spPr>
          <a:xfrm rot="8079188">
            <a:off x="2299319" y="3545488"/>
            <a:ext cx="374177" cy="388624"/>
          </a:xfrm>
          <a:prstGeom prst="teardrop">
            <a:avLst>
              <a:gd name="adj" fmla="val 2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572DB47-ADD5-42B4-B0CF-5775EF3CD3D2}"/>
              </a:ext>
            </a:extLst>
          </p:cNvPr>
          <p:cNvSpPr/>
          <p:nvPr/>
        </p:nvSpPr>
        <p:spPr>
          <a:xfrm>
            <a:off x="2450611" y="5495770"/>
            <a:ext cx="126506" cy="168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CFB9EA1C-1219-42BB-BF2C-B3B4C8853C84}"/>
              </a:ext>
            </a:extLst>
          </p:cNvPr>
          <p:cNvCxnSpPr>
            <a:cxnSpLocks/>
          </p:cNvCxnSpPr>
          <p:nvPr/>
        </p:nvCxnSpPr>
        <p:spPr>
          <a:xfrm flipH="1" flipV="1">
            <a:off x="2504558" y="4200322"/>
            <a:ext cx="850" cy="128224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ardrop 45">
            <a:extLst>
              <a:ext uri="{FF2B5EF4-FFF2-40B4-BE49-F238E27FC236}">
                <a16:creationId xmlns="" xmlns:a16="http://schemas.microsoft.com/office/drawing/2014/main" id="{4F2AB904-872E-4FC1-BE92-B690B67B92D4}"/>
              </a:ext>
            </a:extLst>
          </p:cNvPr>
          <p:cNvSpPr/>
          <p:nvPr/>
        </p:nvSpPr>
        <p:spPr>
          <a:xfrm rot="8079188">
            <a:off x="5180641" y="1499387"/>
            <a:ext cx="374177" cy="336384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1C4C72B-DE7C-490B-A125-8430107F23F7}"/>
              </a:ext>
            </a:extLst>
          </p:cNvPr>
          <p:cNvSpPr/>
          <p:nvPr/>
        </p:nvSpPr>
        <p:spPr>
          <a:xfrm>
            <a:off x="5273733" y="4283274"/>
            <a:ext cx="126506" cy="168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4DD24D52-936D-48D1-B860-0334A312340F}"/>
              </a:ext>
            </a:extLst>
          </p:cNvPr>
          <p:cNvCxnSpPr>
            <a:cxnSpLocks/>
          </p:cNvCxnSpPr>
          <p:nvPr/>
        </p:nvCxnSpPr>
        <p:spPr>
          <a:xfrm flipV="1">
            <a:off x="5328084" y="1661267"/>
            <a:ext cx="8902" cy="262200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ardrop 54">
            <a:extLst>
              <a:ext uri="{FF2B5EF4-FFF2-40B4-BE49-F238E27FC236}">
                <a16:creationId xmlns="" xmlns:a16="http://schemas.microsoft.com/office/drawing/2014/main" id="{645F5A23-CEBC-4139-A8BF-FCA8457DB100}"/>
              </a:ext>
            </a:extLst>
          </p:cNvPr>
          <p:cNvSpPr/>
          <p:nvPr/>
        </p:nvSpPr>
        <p:spPr>
          <a:xfrm rot="8079188">
            <a:off x="6222759" y="2478066"/>
            <a:ext cx="374177" cy="333913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2753384-A1D9-4FD0-B12E-750360BBC4E6}"/>
              </a:ext>
            </a:extLst>
          </p:cNvPr>
          <p:cNvSpPr/>
          <p:nvPr/>
        </p:nvSpPr>
        <p:spPr>
          <a:xfrm>
            <a:off x="6346595" y="4451949"/>
            <a:ext cx="126506" cy="16867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7C5B9E41-33FB-4A30-B150-1DFA50152943}"/>
              </a:ext>
            </a:extLst>
          </p:cNvPr>
          <p:cNvCxnSpPr>
            <a:cxnSpLocks/>
          </p:cNvCxnSpPr>
          <p:nvPr/>
        </p:nvCxnSpPr>
        <p:spPr>
          <a:xfrm flipV="1">
            <a:off x="6411484" y="2945843"/>
            <a:ext cx="3837" cy="153080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98948C12-799B-42C1-B320-8F71E3A426FF}"/>
              </a:ext>
            </a:extLst>
          </p:cNvPr>
          <p:cNvGrpSpPr/>
          <p:nvPr/>
        </p:nvGrpSpPr>
        <p:grpSpPr>
          <a:xfrm>
            <a:off x="-176356" y="3063043"/>
            <a:ext cx="2312600" cy="2850897"/>
            <a:chOff x="-1642079" y="2874907"/>
            <a:chExt cx="5135929" cy="925043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8F3C205D-1CC2-4836-8C0D-6BF3ABAE27D9}"/>
                </a:ext>
              </a:extLst>
            </p:cNvPr>
            <p:cNvSpPr txBox="1"/>
            <p:nvPr/>
          </p:nvSpPr>
          <p:spPr>
            <a:xfrm>
              <a:off x="-1642079" y="2874907"/>
              <a:ext cx="5135929" cy="36789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</a:rPr>
                <a:t>Всероссийский уровень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8F8FA3F-6E81-41CA-99A2-FC68E3DA5698}"/>
                </a:ext>
              </a:extLst>
            </p:cNvPr>
            <p:cNvSpPr txBox="1"/>
            <p:nvPr/>
          </p:nvSpPr>
          <p:spPr>
            <a:xfrm>
              <a:off x="-962611" y="3320081"/>
              <a:ext cx="4456461" cy="47986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Попова Е.В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2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Теплицкая В.А. -1</a:t>
              </a:r>
            </a:p>
            <a:p>
              <a:pPr algn="just"/>
              <a:r>
                <a:rPr lang="ru-RU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Прошлякова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А.О. -1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6E13055A-5067-4432-9255-191A7CBE2BEF}"/>
              </a:ext>
            </a:extLst>
          </p:cNvPr>
          <p:cNvGrpSpPr/>
          <p:nvPr/>
        </p:nvGrpSpPr>
        <p:grpSpPr>
          <a:xfrm>
            <a:off x="2889232" y="1623134"/>
            <a:ext cx="2189280" cy="2560562"/>
            <a:chOff x="958354" y="2776665"/>
            <a:chExt cx="4862054" cy="2533649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2FDD5B40-FE47-4625-B9F1-A8DC8CB7616F}"/>
                </a:ext>
              </a:extLst>
            </p:cNvPr>
            <p:cNvSpPr txBox="1"/>
            <p:nvPr/>
          </p:nvSpPr>
          <p:spPr>
            <a:xfrm>
              <a:off x="958354" y="2776665"/>
              <a:ext cx="4862054" cy="3959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</a:rPr>
                <a:t>Краевой уровень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05403822-7950-4A5E-8DEF-723C710F4748}"/>
                </a:ext>
              </a:extLst>
            </p:cNvPr>
            <p:cNvSpPr txBox="1"/>
            <p:nvPr/>
          </p:nvSpPr>
          <p:spPr>
            <a:xfrm>
              <a:off x="958354" y="3300340"/>
              <a:ext cx="4753186" cy="200997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Попова Е.В. – 4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Акимова М.А. – 1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Литвинова О.В. – 1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Теплицкая В.А.- 1</a:t>
              </a:r>
            </a:p>
            <a:p>
              <a:pPr algn="just"/>
              <a:r>
                <a:rPr lang="ru-RU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Прошлякова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А.О. – 1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Волкова В.А.- 1</a:t>
              </a:r>
            </a:p>
            <a:p>
              <a:pPr algn="just"/>
              <a:r>
                <a:rPr lang="ru-RU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Степченкова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Н.В. - 2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07D05888-AAD3-4CBC-B8DA-E30490C66E5C}"/>
              </a:ext>
            </a:extLst>
          </p:cNvPr>
          <p:cNvGrpSpPr/>
          <p:nvPr/>
        </p:nvGrpSpPr>
        <p:grpSpPr>
          <a:xfrm>
            <a:off x="6617238" y="2023243"/>
            <a:ext cx="2808312" cy="2655624"/>
            <a:chOff x="-1920119" y="2717547"/>
            <a:chExt cx="6236831" cy="1527549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98251E23-CDCC-4A17-AD42-AF874D87D2AB}"/>
                </a:ext>
              </a:extLst>
            </p:cNvPr>
            <p:cNvSpPr txBox="1"/>
            <p:nvPr/>
          </p:nvSpPr>
          <p:spPr>
            <a:xfrm>
              <a:off x="-1920119" y="2717547"/>
              <a:ext cx="6236831" cy="40718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sz="2000" b="1" dirty="0">
                  <a:solidFill>
                    <a:schemeClr val="accent4">
                      <a:lumMod val="75000"/>
                    </a:schemeClr>
                  </a:solidFill>
                </a:rPr>
                <a:t>Муниципальный уровень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08F39CE-AB69-4FC4-B467-D5D50ED9C22B}"/>
                </a:ext>
              </a:extLst>
            </p:cNvPr>
            <p:cNvSpPr txBox="1"/>
            <p:nvPr/>
          </p:nvSpPr>
          <p:spPr>
            <a:xfrm>
              <a:off x="-1067700" y="3315652"/>
              <a:ext cx="4527925" cy="92944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Попова Е.В. -2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Литвинова – 1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Теплицкая В.А. - 3</a:t>
              </a:r>
            </a:p>
            <a:p>
              <a:pPr algn="just"/>
              <a:r>
                <a:rPr lang="ru-RU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Степченкова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Н.В -1</a:t>
              </a:r>
            </a:p>
            <a:p>
              <a:pPr algn="just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Рябенко Е.С. -1</a:t>
              </a:r>
            </a:p>
            <a:p>
              <a:pPr algn="just"/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4" y="170841"/>
            <a:ext cx="1336921" cy="12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1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94748" y="1505384"/>
            <a:ext cx="3159351" cy="11079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b="1" dirty="0">
                <a:solidFill>
                  <a:srgbClr val="31302B"/>
                </a:solidFill>
              </a:rPr>
              <a:t>Форсайт-сессия «Осваиваю – умею – научу» в рамках «Недели педагогического мастерства»</a:t>
            </a:r>
            <a:endParaRPr lang="en-US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6513" y="1531331"/>
            <a:ext cx="59406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7261" y="2865091"/>
            <a:ext cx="3159351" cy="143116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b="1" dirty="0">
                <a:solidFill>
                  <a:srgbClr val="0D96C5"/>
                </a:solidFill>
              </a:rPr>
              <a:t>Дискуссионная площадка «</a:t>
            </a:r>
            <a:r>
              <a:rPr lang="ru-RU" b="1" dirty="0" err="1">
                <a:solidFill>
                  <a:srgbClr val="0D96C5"/>
                </a:solidFill>
              </a:rPr>
              <a:t>Soft</a:t>
            </a:r>
            <a:r>
              <a:rPr lang="ru-RU" b="1" dirty="0">
                <a:solidFill>
                  <a:srgbClr val="0D96C5"/>
                </a:solidFill>
              </a:rPr>
              <a:t> компетенции педагога – далекое будущее или необходимая реальность?» (сетевой </a:t>
            </a:r>
            <a:r>
              <a:rPr lang="ru-RU" b="1" dirty="0" err="1">
                <a:solidFill>
                  <a:srgbClr val="0D96C5"/>
                </a:solidFill>
              </a:rPr>
              <a:t>вебинар</a:t>
            </a:r>
            <a:r>
              <a:rPr lang="ru-RU" b="1" dirty="0">
                <a:solidFill>
                  <a:srgbClr val="0D96C5"/>
                </a:solidFill>
              </a:rPr>
              <a:t>)</a:t>
            </a:r>
            <a:endParaRPr lang="en-US" b="1" dirty="0">
              <a:solidFill>
                <a:srgbClr val="0D96C5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412" y="2865091"/>
            <a:ext cx="594066" cy="594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47580" y="4514100"/>
            <a:ext cx="3431936" cy="115416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b="1" dirty="0">
                <a:solidFill>
                  <a:srgbClr val="EE672F"/>
                </a:solidFill>
              </a:rPr>
              <a:t>Тренинг «</a:t>
            </a:r>
            <a:r>
              <a:rPr lang="ru-RU" b="1" dirty="0" err="1">
                <a:solidFill>
                  <a:srgbClr val="EE672F"/>
                </a:solidFill>
              </a:rPr>
              <a:t>Тьюторские</a:t>
            </a:r>
            <a:r>
              <a:rPr lang="ru-RU" b="1" dirty="0">
                <a:solidFill>
                  <a:srgbClr val="EE672F"/>
                </a:solidFill>
              </a:rPr>
              <a:t> технологии -  в</a:t>
            </a:r>
          </a:p>
          <a:p>
            <a:pPr defTabSz="685766"/>
            <a:r>
              <a:rPr lang="ru-RU" b="1" dirty="0">
                <a:solidFill>
                  <a:srgbClr val="EE672F"/>
                </a:solidFill>
              </a:rPr>
              <a:t>помощь наставникам» (</a:t>
            </a:r>
            <a:r>
              <a:rPr lang="ru-RU" b="1" dirty="0" err="1">
                <a:solidFill>
                  <a:srgbClr val="EE672F"/>
                </a:solidFill>
              </a:rPr>
              <a:t>стажировочная</a:t>
            </a:r>
            <a:r>
              <a:rPr lang="ru-RU" b="1" dirty="0">
                <a:solidFill>
                  <a:srgbClr val="EE672F"/>
                </a:solidFill>
              </a:rPr>
              <a:t> площадка</a:t>
            </a:r>
            <a:r>
              <a:rPr lang="ru-RU" sz="2100" b="1" dirty="0">
                <a:solidFill>
                  <a:srgbClr val="EE672F"/>
                </a:solidFill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6513" y="4514100"/>
            <a:ext cx="594066" cy="594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4591" y="1531331"/>
            <a:ext cx="3476731" cy="6463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31302B"/>
                </a:solidFill>
              </a:rPr>
              <a:t>Конкурс профессионально-творческих пар «Я+Я=МЫ» </a:t>
            </a:r>
            <a:endParaRPr lang="en-US" sz="21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88206" y="1557464"/>
            <a:ext cx="59406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72885" y="2712549"/>
            <a:ext cx="3867368" cy="9694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0D96C5"/>
                </a:solidFill>
              </a:rPr>
              <a:t>Конкурс выпускников «Школы молодого педагога» </a:t>
            </a:r>
          </a:p>
          <a:p>
            <a:pPr defTabSz="685766"/>
            <a:r>
              <a:rPr lang="ru-RU" sz="2100" b="1" dirty="0">
                <a:solidFill>
                  <a:srgbClr val="0D96C5"/>
                </a:solidFill>
              </a:rPr>
              <a:t>«Фабрика звезд»</a:t>
            </a:r>
            <a:endParaRPr lang="en-US" sz="2100" b="1" dirty="0">
              <a:solidFill>
                <a:srgbClr val="0D96C5"/>
              </a:solidFill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88206" y="2865091"/>
            <a:ext cx="594066" cy="594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906" y="4349468"/>
            <a:ext cx="3809094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000" b="1" dirty="0">
                <a:solidFill>
                  <a:srgbClr val="EE672F"/>
                </a:solidFill>
              </a:rPr>
              <a:t>Постоянно действующий семинар-практикум «Дорога к вершинам мастерства»</a:t>
            </a:r>
            <a:endParaRPr lang="en-US" sz="2000" b="1" dirty="0">
              <a:solidFill>
                <a:srgbClr val="EE672F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54181" y="4497115"/>
            <a:ext cx="594066" cy="594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Планируемые образовательные события 2022 год</a:t>
            </a:r>
            <a:endParaRPr lang="en-US" sz="3200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E672F"/>
                </a:solidFill>
                <a:latin typeface="Calibri" panose="020F0502020204030204"/>
              </a:rPr>
              <a:pPr defTabSz="685766"/>
              <a:t>26</a:t>
            </a:fld>
            <a:endParaRPr lang="en-US">
              <a:solidFill>
                <a:srgbClr val="EE672F"/>
              </a:solidFill>
              <a:latin typeface="Calibri" panose="020F0502020204030204"/>
            </a:endParaRPr>
          </a:p>
        </p:txBody>
      </p:sp>
      <p:pic>
        <p:nvPicPr>
          <p:cNvPr id="5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734" y="79679"/>
            <a:ext cx="1378634" cy="12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47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868" y="3904416"/>
            <a:ext cx="6325844" cy="106764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645168" y="5113348"/>
            <a:ext cx="4235785" cy="1508208"/>
          </a:xfrm>
        </p:spPr>
        <p:txBody>
          <a:bodyPr/>
          <a:lstStyle/>
          <a:p>
            <a:pPr algn="ctr" defTabSz="685766"/>
            <a:r>
              <a:rPr lang="ru-RU" dirty="0">
                <a:solidFill>
                  <a:schemeClr val="bg1"/>
                </a:solidFill>
              </a:rPr>
              <a:t>МБОУ гимназия «Эврика» им. </a:t>
            </a:r>
            <a:r>
              <a:rPr lang="ru-RU" dirty="0" err="1">
                <a:solidFill>
                  <a:schemeClr val="bg1"/>
                </a:solidFill>
              </a:rPr>
              <a:t>В.А.Сухомлинского</a:t>
            </a:r>
            <a:endParaRPr lang="ru-RU" dirty="0">
              <a:solidFill>
                <a:schemeClr val="bg1"/>
              </a:solidFill>
            </a:endParaRPr>
          </a:p>
          <a:p>
            <a:pPr algn="ctr" defTabSz="685766"/>
            <a:r>
              <a:rPr lang="ru-RU" dirty="0">
                <a:solidFill>
                  <a:schemeClr val="bg1"/>
                </a:solidFill>
              </a:rPr>
              <a:t>353440 Краснодарский край</a:t>
            </a:r>
          </a:p>
          <a:p>
            <a:pPr algn="ctr" defTabSz="685766"/>
            <a:r>
              <a:rPr lang="ru-RU" dirty="0">
                <a:solidFill>
                  <a:schemeClr val="bg1"/>
                </a:solidFill>
              </a:rPr>
              <a:t>город-курорт Анапа</a:t>
            </a:r>
          </a:p>
          <a:p>
            <a:pPr algn="ctr" defTabSz="685766"/>
            <a:r>
              <a:rPr lang="ru-RU" dirty="0">
                <a:solidFill>
                  <a:schemeClr val="bg1"/>
                </a:solidFill>
              </a:rPr>
              <a:t>ул. Ленина 169а</a:t>
            </a:r>
          </a:p>
          <a:p>
            <a:pPr algn="ctr" defTabSz="685766"/>
            <a:r>
              <a:rPr lang="ru-RU" dirty="0">
                <a:solidFill>
                  <a:schemeClr val="bg1"/>
                </a:solidFill>
              </a:rPr>
              <a:t>тел.2-78-02, </a:t>
            </a:r>
            <a:r>
              <a:rPr lang="ru-RU" dirty="0">
                <a:solidFill>
                  <a:schemeClr val="bg1"/>
                </a:solidFill>
                <a:hlinkClick r:id="rId3"/>
              </a:rPr>
              <a:t>gimnazevrika@anapa.kubannet.ru</a:t>
            </a:r>
            <a:endParaRPr lang="ru-RU" dirty="0">
              <a:solidFill>
                <a:schemeClr val="bg1"/>
              </a:solidFill>
            </a:endParaRPr>
          </a:p>
          <a:p>
            <a:pPr algn="ctr" defTabSz="685766"/>
            <a:r>
              <a:rPr lang="ru-RU" dirty="0">
                <a:solidFill>
                  <a:schemeClr val="bg1"/>
                </a:solidFill>
              </a:rPr>
              <a:t>Директор: Елена Вячеславовна Попова</a:t>
            </a:r>
          </a:p>
          <a:p>
            <a:pPr defTabSz="685766"/>
            <a:endParaRPr lang="en-US" dirty="0">
              <a:solidFill>
                <a:srgbClr val="E7E6E6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6962686"/>
            <a:ext cx="2512867" cy="25391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it-IT" sz="1050">
                <a:solidFill>
                  <a:srgbClr val="026F94">
                    <a:lumMod val="75000"/>
                  </a:srgbClr>
                </a:solidFill>
                <a:latin typeface="Calibri" panose="020F0502020204030204"/>
              </a:rPr>
              <a:t>Photo credit: </a:t>
            </a:r>
            <a:r>
              <a:rPr lang="it-IT" sz="1050" b="1">
                <a:solidFill>
                  <a:srgbClr val="026F94">
                    <a:lumMod val="75000"/>
                  </a:srgbClr>
                </a:solidFill>
                <a:latin typeface="Calibri" panose="020F0502020204030204"/>
              </a:rPr>
              <a:t>fernandovillalobos</a:t>
            </a:r>
            <a:r>
              <a:rPr lang="it-IT" sz="1050">
                <a:solidFill>
                  <a:srgbClr val="026F94">
                    <a:lumMod val="75000"/>
                  </a:srgbClr>
                </a:solidFill>
                <a:latin typeface="Calibri" panose="020F0502020204030204"/>
              </a:rPr>
              <a:t> via </a:t>
            </a:r>
            <a:r>
              <a:rPr lang="it-IT" sz="1050">
                <a:solidFill>
                  <a:srgbClr val="026F94">
                    <a:lumMod val="75000"/>
                  </a:srgbClr>
                </a:solidFill>
                <a:latin typeface="Calibri" panose="020F0502020204030204"/>
                <a:hlinkClick r:id="rId4"/>
              </a:rPr>
              <a:t>Pixabay</a:t>
            </a:r>
            <a:endParaRPr lang="en-US" sz="1050">
              <a:solidFill>
                <a:srgbClr val="026F9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4880" y="6962686"/>
            <a:ext cx="1892506" cy="25391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685766"/>
            <a:r>
              <a:rPr lang="en-US" sz="1050">
                <a:solidFill>
                  <a:srgbClr val="026F94">
                    <a:lumMod val="75000"/>
                  </a:srgbClr>
                </a:solidFill>
                <a:latin typeface="Calibri" panose="020F0502020204030204"/>
              </a:rPr>
              <a:t>(Creative Commons Zero </a:t>
            </a:r>
            <a:r>
              <a:rPr lang="en-US" sz="1050">
                <a:solidFill>
                  <a:srgbClr val="026F94">
                    <a:lumMod val="75000"/>
                  </a:srgbClr>
                </a:solidFill>
                <a:latin typeface="Calibri" panose="020F0502020204030204"/>
                <a:hlinkClick r:id="rId5"/>
              </a:rPr>
              <a:t>license</a:t>
            </a:r>
            <a:r>
              <a:rPr lang="en-US" sz="1050">
                <a:solidFill>
                  <a:srgbClr val="026F94">
                    <a:lumMod val="75000"/>
                  </a:srgbClr>
                </a:solidFill>
                <a:latin typeface="Calibri" panose="020F0502020204030204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6B39F9-427E-402B-9151-CFFA243382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362" y="-225598"/>
            <a:ext cx="4004210" cy="5338946"/>
          </a:xfrm>
          <a:prstGeom prst="parallelogram">
            <a:avLst/>
          </a:prstGeom>
          <a:effectLst>
            <a:glow>
              <a:schemeClr val="accent1">
                <a:alpha val="40000"/>
              </a:schemeClr>
            </a:glow>
            <a:softEdge rad="647700"/>
          </a:effectLst>
        </p:spPr>
      </p:pic>
    </p:spTree>
    <p:extLst>
      <p:ext uri="{BB962C8B-B14F-4D97-AF65-F5344CB8AC3E}">
        <p14:creationId xmlns:p14="http://schemas.microsoft.com/office/powerpoint/2010/main" val="65762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679"/>
            <a:ext cx="1378634" cy="12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8670" y="1655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6627" y="1394943"/>
            <a:ext cx="8637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Цель проекта: </a:t>
            </a:r>
          </a:p>
          <a:p>
            <a:r>
              <a:rPr lang="ru-RU" dirty="0"/>
              <a:t>- разработка и апробация модели развития  </a:t>
            </a:r>
            <a:r>
              <a:rPr lang="ru-RU" dirty="0" err="1"/>
              <a:t>soft</a:t>
            </a:r>
            <a:r>
              <a:rPr lang="ru-RU" dirty="0"/>
              <a:t>-компетенций педагогов </a:t>
            </a:r>
          </a:p>
          <a:p>
            <a:r>
              <a:rPr lang="ru-RU" dirty="0"/>
              <a:t>в условиях корпоративного профессионального взаимодействия </a:t>
            </a:r>
          </a:p>
          <a:p>
            <a:r>
              <a:rPr lang="ru-RU" dirty="0"/>
              <a:t>«Фабрика  педагогического мастерства».</a:t>
            </a:r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56904" y="-186949"/>
            <a:ext cx="8277101" cy="1756682"/>
          </a:xfrm>
        </p:spPr>
        <p:txBody>
          <a:bodyPr/>
          <a:lstStyle/>
          <a:p>
            <a:r>
              <a:rPr lang="ru-RU" dirty="0"/>
              <a:t>Организация инновационной деятельности </a:t>
            </a:r>
            <a:br>
              <a:rPr lang="ru-RU" dirty="0"/>
            </a:br>
            <a:r>
              <a:rPr lang="ru-RU" dirty="0"/>
              <a:t>в МБОУ гимназии «Эврика» им. В.А. Сухомлинского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80545A-D458-4303-8130-CC71038B3FC3}"/>
              </a:ext>
            </a:extLst>
          </p:cNvPr>
          <p:cNvSpPr txBox="1"/>
          <p:nvPr/>
        </p:nvSpPr>
        <p:spPr>
          <a:xfrm>
            <a:off x="2991775" y="2972877"/>
            <a:ext cx="59325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Задачи проекта:</a:t>
            </a:r>
            <a:endParaRPr lang="ru-RU" b="1" dirty="0"/>
          </a:p>
          <a:p>
            <a:r>
              <a:rPr lang="ru-RU" dirty="0"/>
              <a:t>1. Разработать модель развития  </a:t>
            </a:r>
            <a:r>
              <a:rPr lang="ru-RU" dirty="0" err="1"/>
              <a:t>soft</a:t>
            </a:r>
            <a:r>
              <a:rPr lang="ru-RU" dirty="0"/>
              <a:t>-компетенций педагогов в условиях современной школы.</a:t>
            </a:r>
          </a:p>
          <a:p>
            <a:r>
              <a:rPr lang="ru-RU" dirty="0"/>
              <a:t>2. Выявить и реализовать педагогические, организационные, кадровые условия, обеспечивающие реализацию разработанной модели.</a:t>
            </a:r>
          </a:p>
          <a:p>
            <a:r>
              <a:rPr lang="ru-RU" dirty="0"/>
              <a:t>3. Разработать нормативно-правовое и методическое обеспечение деятельности образовательных организаций по проблеме развития  </a:t>
            </a:r>
            <a:r>
              <a:rPr lang="ru-RU" dirty="0" err="1"/>
              <a:t>soft</a:t>
            </a:r>
            <a:r>
              <a:rPr lang="ru-RU" dirty="0"/>
              <a:t>-компетенций педагогов в условиях современной школы</a:t>
            </a:r>
          </a:p>
          <a:p>
            <a:r>
              <a:rPr lang="ru-RU" dirty="0"/>
              <a:t>4. Транслировать инновационный опыт с помощью развития сетевого взаимодействия со школами муниципалитета и края. </a:t>
            </a:r>
          </a:p>
        </p:txBody>
      </p:sp>
    </p:spTree>
    <p:extLst>
      <p:ext uri="{BB962C8B-B14F-4D97-AF65-F5344CB8AC3E}">
        <p14:creationId xmlns:p14="http://schemas.microsoft.com/office/powerpoint/2010/main" val="138605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00892" y="1300499"/>
            <a:ext cx="3159351" cy="9694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31302B"/>
                </a:solidFill>
                <a:latin typeface="Calibri" panose="020F0502020204030204"/>
              </a:rPr>
              <a:t>Разработка нормативно-правового обеспечения проекта</a:t>
            </a:r>
            <a:endParaRPr lang="en-US" sz="21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6513" y="1352763"/>
            <a:ext cx="59406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7580" y="2613109"/>
            <a:ext cx="3159351" cy="129266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0D96C5"/>
                </a:solidFill>
                <a:latin typeface="Calibri" panose="020F0502020204030204"/>
              </a:rPr>
              <a:t>Функционирование </a:t>
            </a:r>
            <a:r>
              <a:rPr lang="ru-RU" sz="2100" b="1" dirty="0" err="1">
                <a:solidFill>
                  <a:srgbClr val="0D96C5"/>
                </a:solidFill>
                <a:latin typeface="Calibri" panose="020F0502020204030204"/>
              </a:rPr>
              <a:t>пед</a:t>
            </a:r>
            <a:r>
              <a:rPr lang="ru-RU" sz="2100" b="1" dirty="0">
                <a:solidFill>
                  <a:srgbClr val="0D96C5"/>
                </a:solidFill>
                <a:latin typeface="Calibri" panose="020F0502020204030204"/>
              </a:rPr>
              <a:t>. мастерских «Я –профессионал», «Я-команда», «Я- лидер»</a:t>
            </a:r>
            <a:endParaRPr lang="en-US" sz="2100" b="1" dirty="0">
              <a:solidFill>
                <a:srgbClr val="0D96C5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6513" y="2577099"/>
            <a:ext cx="594066" cy="594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0892" y="4261570"/>
            <a:ext cx="3431936" cy="129266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EE672F"/>
                </a:solidFill>
                <a:latin typeface="Calibri" panose="020F0502020204030204"/>
              </a:rPr>
              <a:t>Разработка и публикация РТ для педагогов </a:t>
            </a:r>
          </a:p>
          <a:p>
            <a:pPr defTabSz="685766"/>
            <a:r>
              <a:rPr lang="ru-RU" sz="2100" b="1" dirty="0">
                <a:solidFill>
                  <a:srgbClr val="EE672F"/>
                </a:solidFill>
                <a:latin typeface="Calibri" panose="020F0502020204030204"/>
              </a:rPr>
              <a:t>«</a:t>
            </a:r>
            <a:r>
              <a:rPr lang="en-US" sz="2100" b="1" dirty="0">
                <a:solidFill>
                  <a:srgbClr val="EE672F"/>
                </a:solidFill>
                <a:latin typeface="Calibri" panose="020F0502020204030204"/>
              </a:rPr>
              <a:t>Workbook</a:t>
            </a:r>
            <a:r>
              <a:rPr lang="ru-RU" sz="2100" b="1" dirty="0">
                <a:solidFill>
                  <a:srgbClr val="EE672F"/>
                </a:solidFill>
                <a:latin typeface="Calibri" panose="020F0502020204030204"/>
              </a:rPr>
              <a:t> для саморазвития»</a:t>
            </a:r>
            <a:endParaRPr lang="en-US" sz="2100" b="1" dirty="0">
              <a:solidFill>
                <a:srgbClr val="EE672F"/>
              </a:solidFill>
              <a:latin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6513" y="4261570"/>
            <a:ext cx="594066" cy="594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49637" y="1311163"/>
            <a:ext cx="3476731" cy="96949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31302B"/>
                </a:solidFill>
                <a:latin typeface="Calibri" panose="020F0502020204030204"/>
              </a:rPr>
              <a:t>Организация сетевого взаимодействия с ОО города и края, вузами и др.</a:t>
            </a:r>
            <a:endParaRPr lang="en-US" sz="2100" b="1" dirty="0">
              <a:solidFill>
                <a:srgbClr val="31302B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10206" y="1300499"/>
            <a:ext cx="594066" cy="59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72885" y="2712549"/>
            <a:ext cx="3867368" cy="6463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0D96C5"/>
                </a:solidFill>
                <a:latin typeface="Calibri" panose="020F0502020204030204"/>
              </a:rPr>
              <a:t>Трансляция опыта инновационной деятельности</a:t>
            </a:r>
            <a:endParaRPr lang="en-US" sz="2100" b="1" dirty="0">
              <a:solidFill>
                <a:srgbClr val="0D96C5"/>
              </a:solidFill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32828" y="2665374"/>
            <a:ext cx="594066" cy="594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 dirty="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906" y="4349468"/>
            <a:ext cx="3809094" cy="129266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defTabSz="685766"/>
            <a:r>
              <a:rPr lang="ru-RU" sz="2100" b="1" dirty="0">
                <a:solidFill>
                  <a:srgbClr val="EE672F"/>
                </a:solidFill>
                <a:latin typeface="Calibri" panose="020F0502020204030204"/>
              </a:rPr>
              <a:t>Анализ данных, полученных в ходе мониторингов, методической, трансляционной деятельности</a:t>
            </a:r>
            <a:endParaRPr lang="en-US" sz="2100" b="1" dirty="0">
              <a:solidFill>
                <a:srgbClr val="EE672F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32828" y="4308713"/>
            <a:ext cx="594066" cy="594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r>
              <a:rPr lang="en-US" sz="3000">
                <a:solidFill>
                  <a:prstClr val="white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2021 год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E672F"/>
                </a:solidFill>
                <a:latin typeface="Calibri" panose="020F0502020204030204"/>
              </a:rPr>
              <a:pPr defTabSz="685766"/>
              <a:t>4</a:t>
            </a:fld>
            <a:endParaRPr lang="en-US">
              <a:solidFill>
                <a:srgbClr val="EE672F"/>
              </a:solidFill>
              <a:latin typeface="Calibri" panose="020F0502020204030204"/>
            </a:endParaRPr>
          </a:p>
        </p:txBody>
      </p:sp>
      <p:pic>
        <p:nvPicPr>
          <p:cNvPr id="5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734" y="79679"/>
            <a:ext cx="1378634" cy="12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5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ИННОВАЦИОННОСТЬ ПРОЕКТА:</a:t>
            </a:r>
            <a:endParaRPr lang="en-US" dirty="0"/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E7E6E6">
                    <a:lumMod val="7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E7E6E6">
                    <a:lumMod val="7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E672F"/>
                </a:solidFill>
                <a:latin typeface="Calibri" panose="020F0502020204030204"/>
              </a:rPr>
              <a:pPr defTabSz="685766"/>
              <a:t>5</a:t>
            </a:fld>
            <a:endParaRPr lang="en-US">
              <a:solidFill>
                <a:srgbClr val="EE672F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477787"/>
            <a:ext cx="2323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В данном проекте впервые речь идет о том, чтобы формировать и развивать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soft-</a:t>
            </a: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 компетенции педагогов на уровне ОУ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801818"/>
            <a:ext cx="61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0416" y="2177566"/>
            <a:ext cx="2593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Организована и действует Модель корпоративного профессионального взаимодействия «Фабрика педагогического мастерства»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7670" y="17572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66"/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2181" y="2177566"/>
            <a:ext cx="2323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МБОУ гимназия «Эврика» им. В.А. Сухомлинского становится </a:t>
            </a:r>
            <a:r>
              <a:rPr lang="ru-RU" b="1" dirty="0" err="1">
                <a:solidFill>
                  <a:prstClr val="black"/>
                </a:solidFill>
                <a:latin typeface="Calibri" panose="020F0502020204030204"/>
              </a:rPr>
              <a:t>стажировочной</a:t>
            </a: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 площадкой по профессиональному росту педагогов  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9753" y="17598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66"/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Arrow: Pentagon 46"/>
          <p:cNvSpPr/>
          <p:nvPr/>
        </p:nvSpPr>
        <p:spPr>
          <a:xfrm>
            <a:off x="1397798" y="1974487"/>
            <a:ext cx="1981251" cy="138500"/>
          </a:xfrm>
          <a:prstGeom prst="homePlate">
            <a:avLst>
              <a:gd name="adj" fmla="val 0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Arrow: Pentagon 47"/>
          <p:cNvSpPr/>
          <p:nvPr/>
        </p:nvSpPr>
        <p:spPr>
          <a:xfrm>
            <a:off x="4829420" y="1969817"/>
            <a:ext cx="1362758" cy="138500"/>
          </a:xfrm>
          <a:prstGeom prst="homePlate">
            <a:avLst>
              <a:gd name="adj" fmla="val 0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Arrow: Pentagon 50"/>
          <p:cNvSpPr/>
          <p:nvPr/>
        </p:nvSpPr>
        <p:spPr>
          <a:xfrm>
            <a:off x="7488324" y="1969817"/>
            <a:ext cx="1027026" cy="125669"/>
          </a:xfrm>
          <a:prstGeom prst="homePlate">
            <a:avLst>
              <a:gd name="adj" fmla="val 0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706" y="296247"/>
            <a:ext cx="1378634" cy="12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4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53592" y="160338"/>
            <a:ext cx="6258768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 Полнота разработанных нормативных правовых документов по проблеме инновационной деятельности: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CD08052-46D4-4451-BCD3-D01F8058DAE8}" type="slidenum">
              <a:rPr lang="en-US">
                <a:solidFill>
                  <a:srgbClr val="EE672F"/>
                </a:solidFill>
                <a:latin typeface="Calibri" panose="020F0502020204030204"/>
              </a:rPr>
              <a:pPr defTabSz="685800">
                <a:defRPr/>
              </a:pPr>
              <a:t>6</a:t>
            </a:fld>
            <a:endParaRPr lang="en-US">
              <a:solidFill>
                <a:srgbClr val="EE672F"/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9322719"/>
              </p:ext>
            </p:extLst>
          </p:nvPr>
        </p:nvGraphicFramePr>
        <p:xfrm>
          <a:off x="628650" y="2045996"/>
          <a:ext cx="4340392" cy="334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690936" y="1834503"/>
            <a:ext cx="3453064" cy="4731586"/>
          </a:xfrm>
        </p:spPr>
        <p:txBody>
          <a:bodyPr>
            <a:normAutofit fontScale="77500" lnSpcReduction="20000"/>
          </a:bodyPr>
          <a:lstStyle/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Положение «О реализации инновационной деятельности в МБОУ гимназии «Эврика» им. В.А. Сухомлинского» (с изменениями и дополнениями)</a:t>
            </a:r>
            <a:endParaRPr lang="en-US" sz="19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Положение «О деятельности педагогических мастерских»</a:t>
            </a: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Положение «О наставничестве»</a:t>
            </a: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Положение « О Школе молодого педагога МБОУ гимназии «Эврика» им. В.А. Сухомлинского»</a:t>
            </a: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Положение о муниципальном фестивале мастер-классов молодых педагогов «Педагогический старт»</a:t>
            </a: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Положение об организации «Недели педагогического мастерства»</a:t>
            </a:r>
          </a:p>
          <a:p>
            <a:endParaRPr lang="en-US" dirty="0"/>
          </a:p>
        </p:txBody>
      </p:sp>
      <p:pic>
        <p:nvPicPr>
          <p:cNvPr id="15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95" y="160338"/>
            <a:ext cx="1407694" cy="11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71DFEA0E-2378-45DC-BD95-7CE8D89BEA62}"/>
              </a:ext>
            </a:extLst>
          </p:cNvPr>
          <p:cNvSpPr txBox="1">
            <a:spLocks/>
          </p:cNvSpPr>
          <p:nvPr/>
        </p:nvSpPr>
        <p:spPr>
          <a:xfrm>
            <a:off x="7471611" y="209751"/>
            <a:ext cx="1407694" cy="9055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9BBB59"/>
                </a:solidFill>
              </a:rPr>
              <a:t> </a:t>
            </a:r>
            <a:r>
              <a:rPr lang="ru-RU" sz="4800" dirty="0" smtClean="0">
                <a:solidFill>
                  <a:srgbClr val="9BBB59"/>
                </a:solidFill>
              </a:rPr>
              <a:t> </a:t>
            </a:r>
            <a:r>
              <a:rPr lang="en-US" sz="4800" dirty="0" smtClean="0">
                <a:solidFill>
                  <a:srgbClr val="9BBB59"/>
                </a:solidFill>
              </a:rPr>
              <a:t>0</a:t>
            </a:r>
            <a:r>
              <a:rPr lang="ru-RU" sz="4800" dirty="0">
                <a:solidFill>
                  <a:srgbClr val="9BBB59"/>
                </a:solidFill>
              </a:rPr>
              <a:t>1</a:t>
            </a:r>
            <a:endParaRPr lang="en-US" sz="4800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1552074"/>
            <a:ext cx="7387389" cy="1231197"/>
          </a:xfrm>
        </p:spPr>
        <p:txBody>
          <a:bodyPr/>
          <a:lstStyle/>
          <a:p>
            <a:pPr algn="ctr"/>
            <a:r>
              <a:rPr lang="ru-RU" dirty="0"/>
              <a:t>Разработана и внедряется рабочая тетрадь для педагогов «</a:t>
            </a:r>
            <a:r>
              <a:rPr lang="en-US" dirty="0"/>
              <a:t>Workbook </a:t>
            </a:r>
            <a:r>
              <a:rPr lang="ru-RU" dirty="0"/>
              <a:t> по саморазвитию»</a:t>
            </a:r>
            <a:endParaRPr lang="en-US" dirty="0"/>
          </a:p>
        </p:txBody>
      </p:sp>
      <p:pic>
        <p:nvPicPr>
          <p:cNvPr id="10" name="Picture 2" descr="C:\Users\User01\Desktop\Кристалл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07" y="336886"/>
            <a:ext cx="1407694" cy="11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766"/>
            <a:r>
              <a:rPr lang="ru-RU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2022 г</a:t>
            </a:r>
            <a:endParaRPr lang="en-US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09315" y="0"/>
            <a:ext cx="2646294" cy="1643438"/>
          </a:xfrm>
        </p:spPr>
        <p:txBody>
          <a:bodyPr/>
          <a:lstStyle/>
          <a:p>
            <a:r>
              <a:rPr lang="en-US" dirty="0"/>
              <a:t>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7E6E6">
                    <a:lumMod val="75000"/>
                  </a:srgbClr>
                </a:solidFill>
                <a:latin typeface="Calibri" panose="020F0502020204030204"/>
              </a:rPr>
              <a:pPr defTabSz="685766"/>
              <a:t>7</a:t>
            </a:fld>
            <a:endParaRPr lang="en-US">
              <a:solidFill>
                <a:srgbClr val="E7E6E6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63925" y="2783271"/>
            <a:ext cx="6325844" cy="1163086"/>
          </a:xfrm>
          <a:prstGeom prst="rect">
            <a:avLst/>
          </a:prstGeom>
        </p:spPr>
        <p:txBody>
          <a:bodyPr vert="horz" lIns="274320" tIns="45720" rIns="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026" name="Picture 2" descr="C:\Users\User01\Desktop\Воркбук фото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16412">
            <a:off x="1152991" y="3295140"/>
            <a:ext cx="2775108" cy="20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01\Desktop\воркбук фото 3 (2)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71097">
            <a:off x="3188068" y="3712724"/>
            <a:ext cx="2761949" cy="19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01\Desktop\воркбук фото 3 (1)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906480">
            <a:off x="5337558" y="4091460"/>
            <a:ext cx="2838820" cy="19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9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1552074"/>
            <a:ext cx="7387389" cy="1231197"/>
          </a:xfrm>
        </p:spPr>
        <p:txBody>
          <a:bodyPr/>
          <a:lstStyle/>
          <a:p>
            <a:pPr algn="ctr"/>
            <a:r>
              <a:rPr lang="ru-RU" sz="2400" dirty="0"/>
              <a:t>Влияние изменений, полученных в результате инновационной деятельности, на  рост профессиональных компетенций педагогических и руководящих работников</a:t>
            </a:r>
            <a:endParaRPr lang="en-US" sz="2400" dirty="0"/>
          </a:p>
        </p:txBody>
      </p:sp>
      <p:pic>
        <p:nvPicPr>
          <p:cNvPr id="10" name="Picture 2" descr="C:\Users\User01\Desktop\Кристалл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07" y="336886"/>
            <a:ext cx="1407694" cy="11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766"/>
            <a:r>
              <a:rPr lang="ru-RU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2022 г</a:t>
            </a:r>
            <a:endParaRPr lang="en-US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09315" y="0"/>
            <a:ext cx="2646294" cy="1643438"/>
          </a:xfrm>
        </p:spPr>
        <p:txBody>
          <a:bodyPr/>
          <a:lstStyle/>
          <a:p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7E6E6">
                    <a:lumMod val="75000"/>
                  </a:srgbClr>
                </a:solidFill>
                <a:latin typeface="Calibri" panose="020F0502020204030204"/>
              </a:rPr>
              <a:pPr defTabSz="685766"/>
              <a:t>8</a:t>
            </a:fld>
            <a:endParaRPr lang="en-US">
              <a:solidFill>
                <a:srgbClr val="E7E6E6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63925" y="2783271"/>
            <a:ext cx="6325844" cy="1163086"/>
          </a:xfrm>
          <a:prstGeom prst="rect">
            <a:avLst/>
          </a:prstGeom>
        </p:spPr>
        <p:txBody>
          <a:bodyPr vert="horz" lIns="274320" tIns="45720" rIns="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3704831"/>
              </p:ext>
            </p:extLst>
          </p:nvPr>
        </p:nvGraphicFramePr>
        <p:xfrm>
          <a:off x="1878847" y="26574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817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96" y="1328791"/>
            <a:ext cx="7387389" cy="1231197"/>
          </a:xfrm>
        </p:spPr>
        <p:txBody>
          <a:bodyPr/>
          <a:lstStyle/>
          <a:p>
            <a:pPr algn="ctr"/>
            <a:r>
              <a:rPr lang="ru-RU" sz="2400" dirty="0"/>
              <a:t>Вовлеченность педагогических и руководящих кадров в инновационную деятельность</a:t>
            </a:r>
            <a:endParaRPr lang="en-US" sz="2400" dirty="0"/>
          </a:p>
        </p:txBody>
      </p:sp>
      <p:pic>
        <p:nvPicPr>
          <p:cNvPr id="10" name="Picture 2" descr="C:\Users\User01\Desktop\Кристалл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07" y="336886"/>
            <a:ext cx="1407694" cy="11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766"/>
            <a:r>
              <a:rPr lang="ru-RU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2022 г</a:t>
            </a:r>
            <a:endParaRPr lang="en-US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09315" y="0"/>
            <a:ext cx="2646294" cy="1643438"/>
          </a:xfrm>
        </p:spPr>
        <p:txBody>
          <a:bodyPr/>
          <a:lstStyle/>
          <a:p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E7E6E6">
                    <a:lumMod val="75000"/>
                  </a:srgbClr>
                </a:solidFill>
                <a:latin typeface="Calibri" panose="020F0502020204030204"/>
              </a:rPr>
              <a:pPr defTabSz="685766"/>
              <a:t>9</a:t>
            </a:fld>
            <a:endParaRPr lang="en-US">
              <a:solidFill>
                <a:srgbClr val="E7E6E6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63925" y="2783271"/>
            <a:ext cx="6325844" cy="1163086"/>
          </a:xfrm>
          <a:prstGeom prst="rect">
            <a:avLst/>
          </a:prstGeom>
        </p:spPr>
        <p:txBody>
          <a:bodyPr vert="horz" lIns="274320" tIns="45720" rIns="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2" name="Picture 3" descr="C:\Users\User01\Desktop\20210820_1423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448" y="2913910"/>
            <a:ext cx="4937804" cy="31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578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</TotalTime>
  <Words>1220</Words>
  <Application>Microsoft Office PowerPoint</Application>
  <PresentationFormat>Экран (4:3)</PresentationFormat>
  <Paragraphs>253</Paragraphs>
  <Slides>27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Custom Design - Showeet</vt:lpstr>
      <vt:lpstr>Showeet theme</vt:lpstr>
      <vt:lpstr>1_Blank</vt:lpstr>
      <vt:lpstr>Тема Office</vt:lpstr>
      <vt:lpstr>Отчет о реализации инновационного проекта   (I  этап - 2021г)</vt:lpstr>
      <vt:lpstr>Краевая инновационная площадка «Модель развития soft-компетенций педагогов в условиях корпоративного профессионального взаимодействия «Фабрика педагогического мастерства»  </vt:lpstr>
      <vt:lpstr>Организация инновационной деятельности  в МБОУ гимназии «Эврика» им. В.А. Сухомлинского </vt:lpstr>
      <vt:lpstr>Задачи на 2021 год</vt:lpstr>
      <vt:lpstr>ИННОВАЦИОННОСТЬ ПРОЕКТА:</vt:lpstr>
      <vt:lpstr> Полнота разработанных нормативных правовых документов по проблеме инновационной деятельности:</vt:lpstr>
      <vt:lpstr>Разработана и внедряется рабочая тетрадь для педагогов «Workbook  по саморазвитию»</vt:lpstr>
      <vt:lpstr>Влияние изменений, полученных в результате инновационной деятельности, на  рост профессиональных компетенций педагогических и руководящих работников</vt:lpstr>
      <vt:lpstr>Вовлеченность педагогических и руководящих кадров в инновационную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КИП были проведены:</vt:lpstr>
      <vt:lpstr>Презентация PowerPoint</vt:lpstr>
      <vt:lpstr>Публикации и статьи об инновациях в гимназии</vt:lpstr>
      <vt:lpstr>Диссеминация опыта</vt:lpstr>
      <vt:lpstr>Планируемые образовательные события 2022 год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dc:description>© Copyright Showeet.com</dc:description>
  <cp:lastModifiedBy>User01</cp:lastModifiedBy>
  <cp:revision>46</cp:revision>
  <dcterms:created xsi:type="dcterms:W3CDTF">2017-05-11T15:11:29Z</dcterms:created>
  <dcterms:modified xsi:type="dcterms:W3CDTF">2022-01-14T08:21:25Z</dcterms:modified>
  <cp:category>Templates</cp:category>
</cp:coreProperties>
</file>