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7" r:id="rId2"/>
    <p:sldId id="276" r:id="rId3"/>
    <p:sldId id="277" r:id="rId4"/>
    <p:sldId id="278" r:id="rId5"/>
    <p:sldId id="259" r:id="rId6"/>
    <p:sldId id="279" r:id="rId7"/>
    <p:sldId id="280" r:id="rId8"/>
    <p:sldId id="267" r:id="rId9"/>
    <p:sldId id="282" r:id="rId10"/>
    <p:sldId id="295" r:id="rId11"/>
    <p:sldId id="296" r:id="rId12"/>
    <p:sldId id="292" r:id="rId13"/>
    <p:sldId id="261" r:id="rId14"/>
    <p:sldId id="293" r:id="rId15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198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7092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2920" y="3044160"/>
            <a:ext cx="907092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1240" y="132732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2920" y="304416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1240" y="304416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2920680" cy="15674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0120" y="1327320"/>
            <a:ext cx="2920680" cy="15674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6960" y="1327320"/>
            <a:ext cx="2920680" cy="15674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2920" y="3044160"/>
            <a:ext cx="2920680" cy="15674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0120" y="3044160"/>
            <a:ext cx="2920680" cy="15674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6960" y="3044160"/>
            <a:ext cx="2920680" cy="1567440"/>
          </a:xfrm>
          <a:prstGeom prst="rect">
            <a:avLst/>
          </a:prstGeom>
        </p:spPr>
        <p:txBody>
          <a:bodyPr lIns="0" tIns="0" rIns="0" bIns="0">
            <a:normAutofit fontScale="51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2920" y="1327320"/>
            <a:ext cx="9070920" cy="3286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342720" indent="-342720"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70920" cy="3286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6560" cy="3286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1240" y="1327320"/>
            <a:ext cx="4426560" cy="3286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2920" y="225360"/>
            <a:ext cx="9070920" cy="4386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342720" indent="-342720" algn="ctr">
              <a:spcBef>
                <a:spcPts val="799"/>
              </a:spcBef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1240" y="1327320"/>
            <a:ext cx="4426560" cy="3286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2920" y="304416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6560" cy="3286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1240" y="132732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1240" y="304416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2920" y="28080"/>
            <a:ext cx="907092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solidFill>
                <a:srgbClr val="1F497D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1240" y="1327320"/>
            <a:ext cx="442656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2920" y="3044160"/>
            <a:ext cx="9070920" cy="1567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/>
          <p:nvPr/>
        </p:nvPicPr>
        <p:blipFill>
          <a:blip r:embed="rId14" cstate="email"/>
          <a:stretch/>
        </p:blipFill>
        <p:spPr>
          <a:xfrm>
            <a:off x="0" y="0"/>
            <a:ext cx="10077480" cy="566748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2920" y="225360"/>
            <a:ext cx="907092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1F497D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2920" y="1327320"/>
            <a:ext cx="9070920" cy="3286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Bef>
                <a:spcPts val="799"/>
              </a:spcBef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742680" lvl="1" indent="-285480">
              <a:spcBef>
                <a:spcPts val="697"/>
              </a:spcBef>
              <a:buClr>
                <a:srgbClr val="000000"/>
              </a:buClr>
              <a:buFont typeface="Times New Roman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143000" lvl="2" indent="-228600">
              <a:spcBef>
                <a:spcPts val="598"/>
              </a:spcBef>
              <a:buClr>
                <a:srgbClr val="000000"/>
              </a:buClr>
              <a:buFont typeface="Times New Roman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600200" lvl="3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03480" y="2853226"/>
            <a:ext cx="77691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i="1" strike="noStrike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кампус индивидуализации как необходимое условие обеспечения качества образовательных результатов обучающихся в условиях сельской школы</a:t>
            </a:r>
            <a:r>
              <a:rPr lang="ru-RU" sz="2000" b="1" i="1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0" i="1" strike="noStrike" spc="-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616720" y="3924360"/>
            <a:ext cx="4173480" cy="17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2437831" y="818051"/>
            <a:ext cx="5720775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КРАЕВОЙ ИННОВАЦИОННОЙ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</a:t>
            </a:r>
            <a:endParaRPr lang="ru-RU" sz="2800" b="1" spc="-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792000" y="3887640"/>
            <a:ext cx="4605480" cy="17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11667960" y="1954080"/>
            <a:ext cx="1111320" cy="111240"/>
          </a:xfrm>
          <a:prstGeom prst="ellipse">
            <a:avLst/>
          </a:prstGeom>
          <a:solidFill>
            <a:srgbClr val="44546A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9"/>
          <p:cNvSpPr/>
          <p:nvPr/>
        </p:nvSpPr>
        <p:spPr>
          <a:xfrm>
            <a:off x="12076200" y="693720"/>
            <a:ext cx="793800" cy="795240"/>
          </a:xfrm>
          <a:custGeom>
            <a:avLst/>
            <a:gdLst/>
            <a:ahLst/>
            <a:cxnLst/>
            <a:rect l="l" t="t" r="r" b="b"/>
            <a:pathLst>
              <a:path w="433" h="434">
                <a:moveTo>
                  <a:pt x="363" y="0"/>
                </a:moveTo>
                <a:cubicBezTo>
                  <a:pt x="363" y="24"/>
                  <a:pt x="363" y="47"/>
                  <a:pt x="363" y="71"/>
                </a:cubicBezTo>
                <a:cubicBezTo>
                  <a:pt x="386" y="71"/>
                  <a:pt x="409" y="71"/>
                  <a:pt x="432" y="71"/>
                </a:cubicBezTo>
                <a:cubicBezTo>
                  <a:pt x="432" y="72"/>
                  <a:pt x="432" y="73"/>
                  <a:pt x="433" y="73"/>
                </a:cubicBezTo>
                <a:cubicBezTo>
                  <a:pt x="424" y="81"/>
                  <a:pt x="416" y="90"/>
                  <a:pt x="408" y="98"/>
                </a:cubicBezTo>
                <a:cubicBezTo>
                  <a:pt x="373" y="133"/>
                  <a:pt x="338" y="168"/>
                  <a:pt x="303" y="203"/>
                </a:cubicBezTo>
                <a:cubicBezTo>
                  <a:pt x="300" y="206"/>
                  <a:pt x="297" y="208"/>
                  <a:pt x="292" y="207"/>
                </a:cubicBezTo>
                <a:cubicBezTo>
                  <a:pt x="282" y="207"/>
                  <a:pt x="272" y="207"/>
                  <a:pt x="262" y="208"/>
                </a:cubicBezTo>
                <a:cubicBezTo>
                  <a:pt x="260" y="208"/>
                  <a:pt x="256" y="209"/>
                  <a:pt x="255" y="210"/>
                </a:cubicBezTo>
                <a:cubicBezTo>
                  <a:pt x="228" y="237"/>
                  <a:pt x="202" y="263"/>
                  <a:pt x="176" y="289"/>
                </a:cubicBezTo>
                <a:cubicBezTo>
                  <a:pt x="164" y="301"/>
                  <a:pt x="152" y="313"/>
                  <a:pt x="141" y="325"/>
                </a:cubicBezTo>
                <a:cubicBezTo>
                  <a:pt x="140" y="326"/>
                  <a:pt x="139" y="328"/>
                  <a:pt x="140" y="330"/>
                </a:cubicBezTo>
                <a:cubicBezTo>
                  <a:pt x="143" y="338"/>
                  <a:pt x="145" y="346"/>
                  <a:pt x="146" y="354"/>
                </a:cubicBezTo>
                <a:cubicBezTo>
                  <a:pt x="148" y="379"/>
                  <a:pt x="139" y="399"/>
                  <a:pt x="121" y="415"/>
                </a:cubicBezTo>
                <a:cubicBezTo>
                  <a:pt x="105" y="428"/>
                  <a:pt x="87" y="434"/>
                  <a:pt x="67" y="432"/>
                </a:cubicBezTo>
                <a:cubicBezTo>
                  <a:pt x="43" y="429"/>
                  <a:pt x="25" y="417"/>
                  <a:pt x="12" y="397"/>
                </a:cubicBezTo>
                <a:cubicBezTo>
                  <a:pt x="2" y="380"/>
                  <a:pt x="0" y="361"/>
                  <a:pt x="4" y="342"/>
                </a:cubicBezTo>
                <a:cubicBezTo>
                  <a:pt x="10" y="320"/>
                  <a:pt x="24" y="303"/>
                  <a:pt x="46" y="294"/>
                </a:cubicBezTo>
                <a:cubicBezTo>
                  <a:pt x="66" y="285"/>
                  <a:pt x="86" y="286"/>
                  <a:pt x="105" y="295"/>
                </a:cubicBezTo>
                <a:cubicBezTo>
                  <a:pt x="107" y="295"/>
                  <a:pt x="109" y="294"/>
                  <a:pt x="110" y="293"/>
                </a:cubicBezTo>
                <a:cubicBezTo>
                  <a:pt x="137" y="267"/>
                  <a:pt x="164" y="240"/>
                  <a:pt x="191" y="213"/>
                </a:cubicBezTo>
                <a:cubicBezTo>
                  <a:pt x="202" y="202"/>
                  <a:pt x="212" y="191"/>
                  <a:pt x="223" y="181"/>
                </a:cubicBezTo>
                <a:cubicBezTo>
                  <a:pt x="226" y="178"/>
                  <a:pt x="227" y="175"/>
                  <a:pt x="227" y="171"/>
                </a:cubicBezTo>
                <a:cubicBezTo>
                  <a:pt x="227" y="162"/>
                  <a:pt x="227" y="152"/>
                  <a:pt x="227" y="143"/>
                </a:cubicBezTo>
                <a:cubicBezTo>
                  <a:pt x="226" y="138"/>
                  <a:pt x="228" y="135"/>
                  <a:pt x="231" y="131"/>
                </a:cubicBezTo>
                <a:cubicBezTo>
                  <a:pt x="274" y="88"/>
                  <a:pt x="317" y="45"/>
                  <a:pt x="360" y="3"/>
                </a:cubicBezTo>
                <a:cubicBezTo>
                  <a:pt x="361" y="2"/>
                  <a:pt x="362" y="1"/>
                  <a:pt x="36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Рисунок 89"/>
          <p:cNvPicPr/>
          <p:nvPr/>
        </p:nvPicPr>
        <p:blipFill>
          <a:blip r:embed="rId2" cstate="email"/>
          <a:stretch/>
        </p:blipFill>
        <p:spPr>
          <a:xfrm>
            <a:off x="7775640" y="-71280"/>
            <a:ext cx="2519280" cy="2519280"/>
          </a:xfrm>
          <a:prstGeom prst="rect">
            <a:avLst/>
          </a:prstGeom>
          <a:ln>
            <a:noFill/>
          </a:ln>
        </p:spPr>
      </p:pic>
      <p:grpSp>
        <p:nvGrpSpPr>
          <p:cNvPr id="91" name="Group 10"/>
          <p:cNvGrpSpPr/>
          <p:nvPr/>
        </p:nvGrpSpPr>
        <p:grpSpPr>
          <a:xfrm>
            <a:off x="8750160" y="938160"/>
            <a:ext cx="519120" cy="547920"/>
            <a:chOff x="8750160" y="938160"/>
            <a:chExt cx="519120" cy="547920"/>
          </a:xfrm>
        </p:grpSpPr>
        <p:sp>
          <p:nvSpPr>
            <p:cNvPr id="92" name="CustomShape 11"/>
            <p:cNvSpPr/>
            <p:nvPr/>
          </p:nvSpPr>
          <p:spPr>
            <a:xfrm>
              <a:off x="8750160" y="938160"/>
              <a:ext cx="519120" cy="547920"/>
            </a:xfrm>
            <a:custGeom>
              <a:avLst/>
              <a:gdLst/>
              <a:ahLst/>
              <a:cxnLst/>
              <a:rect l="l" t="t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2"/>
            <p:cNvSpPr/>
            <p:nvPr/>
          </p:nvSpPr>
          <p:spPr>
            <a:xfrm>
              <a:off x="8861400" y="1055520"/>
              <a:ext cx="306360" cy="303480"/>
            </a:xfrm>
            <a:custGeom>
              <a:avLst/>
              <a:gdLst/>
              <a:ahLst/>
              <a:cxnLst/>
              <a:rect l="l" t="t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13"/>
            <p:cNvSpPr/>
            <p:nvPr/>
          </p:nvSpPr>
          <p:spPr>
            <a:xfrm>
              <a:off x="8972640" y="971640"/>
              <a:ext cx="291960" cy="291960"/>
            </a:xfrm>
            <a:custGeom>
              <a:avLst/>
              <a:gdLst/>
              <a:ahLst/>
              <a:cxnLst/>
              <a:rect l="l" t="t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ED4C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08F6184-3056-42F1-95F0-1C42A439B4C2}"/>
              </a:ext>
            </a:extLst>
          </p:cNvPr>
          <p:cNvSpPr/>
          <p:nvPr/>
        </p:nvSpPr>
        <p:spPr>
          <a:xfrm>
            <a:off x="5237163" y="4573885"/>
            <a:ext cx="4339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  <a:endParaRPr lang="ru-RU" sz="1600" spc="-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10 Красноармейского района</a:t>
            </a:r>
          </a:p>
          <a:p>
            <a:pPr>
              <a:lnSpc>
                <a:spcPct val="100000"/>
              </a:lnSpc>
            </a:pPr>
            <a:r>
              <a:rPr lang="ru-RU" sz="1600" b="1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</a:t>
            </a:r>
            <a:endParaRPr lang="ru-RU" sz="1600" spc="-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512f69a-7aba-4cd5-8c5b-529270c8d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941" y="0"/>
            <a:ext cx="3189684" cy="5670550"/>
          </a:xfrm>
          <a:prstGeom prst="rect">
            <a:avLst/>
          </a:prstGeom>
        </p:spPr>
      </p:pic>
      <p:pic>
        <p:nvPicPr>
          <p:cNvPr id="5" name="Рисунок 4" descr="2bb1b9cd-e854-42e8-8d02-5858943b7fb7.jpg"/>
          <p:cNvPicPr>
            <a:picLocks noChangeAspect="1"/>
          </p:cNvPicPr>
          <p:nvPr/>
        </p:nvPicPr>
        <p:blipFill>
          <a:blip r:embed="rId3" cstate="print"/>
          <a:srcRect t="5366" r="15254" b="1979"/>
          <a:stretch>
            <a:fillRect/>
          </a:stretch>
        </p:blipFill>
        <p:spPr>
          <a:xfrm>
            <a:off x="0" y="0"/>
            <a:ext cx="3600400" cy="2952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2160" y="98971"/>
            <a:ext cx="31683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Призёр </a:t>
            </a:r>
            <a:r>
              <a:rPr lang="ru-RU" sz="1400" b="1" dirty="0" smtClean="0"/>
              <a:t>краевого</a:t>
            </a:r>
            <a:r>
              <a:rPr lang="ru-RU" sz="1400" dirty="0" smtClean="0"/>
              <a:t> конкурса «Технологии формирования естественнонаучной и математической деятельности обучающихся</a:t>
            </a:r>
            <a:r>
              <a:rPr lang="ru-RU" sz="1400" dirty="0" smtClean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 </a:t>
            </a:r>
            <a:r>
              <a:rPr lang="ru-RU" sz="1400" b="1" dirty="0" smtClean="0"/>
              <a:t>Призёр краевого</a:t>
            </a:r>
            <a:r>
              <a:rPr lang="ru-RU" sz="1400" dirty="0" smtClean="0"/>
              <a:t> конкурса научных проектов школьников в рамках краевой научно-практической конференции </a:t>
            </a:r>
            <a:r>
              <a:rPr lang="ru-RU" sz="1400" dirty="0" smtClean="0"/>
              <a:t>МСХАУ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 smtClean="0"/>
              <a:t> </a:t>
            </a:r>
            <a:r>
              <a:rPr lang="ru-RU" sz="1400" b="1" dirty="0" smtClean="0"/>
              <a:t>Победитель </a:t>
            </a:r>
            <a:r>
              <a:rPr lang="ru-RU" sz="1400" dirty="0" smtClean="0"/>
              <a:t>муниципального</a:t>
            </a:r>
            <a:r>
              <a:rPr lang="ru-RU" sz="1400" b="1" dirty="0" smtClean="0"/>
              <a:t> </a:t>
            </a:r>
            <a:r>
              <a:rPr lang="ru-RU" sz="1400" dirty="0" smtClean="0"/>
              <a:t>этапа Конкурса научных проектов школьников в рамках краевой научно-практической конференции «Шаг в будущее» </a:t>
            </a:r>
            <a:endParaRPr lang="ru-RU" sz="1400" dirty="0" smtClean="0"/>
          </a:p>
          <a:p>
            <a:pPr>
              <a:buFont typeface="Wingdings" pitchFamily="2" charset="2"/>
              <a:buChar char="§"/>
            </a:pPr>
            <a:r>
              <a:rPr lang="ru-RU" sz="1400" b="1" dirty="0" smtClean="0"/>
              <a:t> </a:t>
            </a:r>
            <a:r>
              <a:rPr lang="ru-RU" sz="1400" b="1" dirty="0" smtClean="0"/>
              <a:t>Призёр </a:t>
            </a:r>
            <a:r>
              <a:rPr lang="ru-RU" sz="1400" b="1" dirty="0" smtClean="0"/>
              <a:t>Всероссийского</a:t>
            </a:r>
            <a:r>
              <a:rPr lang="ru-RU" sz="1400" dirty="0" smtClean="0"/>
              <a:t> конкурса научно-исследовательских работ и проектов «Энергия будущего</a:t>
            </a:r>
            <a:r>
              <a:rPr lang="ru-RU" sz="1400" dirty="0" smtClean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 smtClean="0"/>
              <a:t> Призёр </a:t>
            </a:r>
            <a:r>
              <a:rPr lang="ru-RU" sz="1400" b="1" dirty="0" smtClean="0"/>
              <a:t>Всероссийского конкурса</a:t>
            </a:r>
            <a:r>
              <a:rPr lang="ru-RU" sz="1400" dirty="0" smtClean="0"/>
              <a:t> «Лучший </a:t>
            </a:r>
            <a:r>
              <a:rPr lang="ru-RU" sz="1400" dirty="0" err="1" smtClean="0"/>
              <a:t>робототехник</a:t>
            </a:r>
            <a:r>
              <a:rPr lang="ru-RU" sz="1400" dirty="0" smtClean="0"/>
              <a:t> 2021</a:t>
            </a:r>
            <a:r>
              <a:rPr lang="ru-RU" sz="1400" dirty="0" smtClean="0"/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sz="1400" b="1" dirty="0" smtClean="0"/>
              <a:t> Победитель </a:t>
            </a:r>
            <a:r>
              <a:rPr lang="ru-RU" sz="1400" b="1" dirty="0" smtClean="0"/>
              <a:t>муниципального</a:t>
            </a:r>
            <a:r>
              <a:rPr lang="ru-RU" sz="1400" dirty="0" smtClean="0"/>
              <a:t> этапа конкурса «Юный исследователь»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768" y="2979291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Выход в полуфинал конкурса «Большая перемена»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FC25B8D-6A49-4956-B77C-7C4EBA3AF8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863848" y="3627363"/>
            <a:ext cx="1829877" cy="2344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64048" y="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СОШ№10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2021 году 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456136" y="-1013090"/>
            <a:ext cx="4104456" cy="683264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</a:t>
            </a:r>
            <a:r>
              <a:rPr lang="ru-RU" sz="1600" dirty="0" smtClean="0"/>
              <a:t>. </a:t>
            </a:r>
            <a:r>
              <a:rPr lang="ru-RU" sz="1600" b="1" dirty="0" smtClean="0"/>
              <a:t>Победитель</a:t>
            </a:r>
            <a:r>
              <a:rPr lang="ru-RU" sz="1600" dirty="0" smtClean="0"/>
              <a:t> муниципального этапа научно-практической конференции «Шаг в будущее» </a:t>
            </a:r>
          </a:p>
          <a:p>
            <a:r>
              <a:rPr lang="ru-RU" sz="1600" b="1" dirty="0" smtClean="0"/>
              <a:t>2</a:t>
            </a:r>
            <a:r>
              <a:rPr lang="ru-RU" sz="1600" dirty="0" smtClean="0"/>
              <a:t>. </a:t>
            </a:r>
            <a:r>
              <a:rPr lang="ru-RU" sz="1600" b="1" dirty="0" smtClean="0"/>
              <a:t>Призёр муниципального этапа</a:t>
            </a:r>
            <a:r>
              <a:rPr lang="ru-RU" sz="1600" dirty="0" smtClean="0"/>
              <a:t> научно-практической конференции «Эврика»</a:t>
            </a:r>
          </a:p>
          <a:p>
            <a:r>
              <a:rPr lang="ru-RU" sz="1600" b="1" dirty="0" smtClean="0"/>
              <a:t>3. призёр</a:t>
            </a:r>
            <a:r>
              <a:rPr lang="ru-RU" sz="1600" dirty="0" smtClean="0"/>
              <a:t> муниципального этапа Всероссийской научной конференции молодых исследователей «Шаг в будущее»</a:t>
            </a:r>
          </a:p>
          <a:p>
            <a:r>
              <a:rPr lang="ru-RU" sz="1600" b="1" dirty="0" smtClean="0"/>
              <a:t>4</a:t>
            </a:r>
            <a:r>
              <a:rPr lang="ru-RU" sz="1600" dirty="0" smtClean="0"/>
              <a:t>. </a:t>
            </a:r>
            <a:r>
              <a:rPr lang="ru-RU" sz="1600" b="1" dirty="0" smtClean="0"/>
              <a:t>Победитель муниципального этапа</a:t>
            </a:r>
            <a:r>
              <a:rPr lang="ru-RU" sz="1600" dirty="0" smtClean="0"/>
              <a:t> Конкурса научных проектов школьников в рамках краевой научно-практической конференции «Эврика»</a:t>
            </a:r>
          </a:p>
          <a:p>
            <a:r>
              <a:rPr lang="ru-RU" sz="1600" b="1" dirty="0" smtClean="0"/>
              <a:t>5. Призер краевого </a:t>
            </a:r>
            <a:r>
              <a:rPr lang="ru-RU" sz="1600" dirty="0" smtClean="0"/>
              <a:t>этапа Конкурса научных проектов школьников в рамках краевой научно-практической конференции «Эврика» </a:t>
            </a:r>
          </a:p>
          <a:p>
            <a:r>
              <a:rPr lang="ru-RU" sz="1600" dirty="0" smtClean="0"/>
              <a:t> </a:t>
            </a:r>
            <a:r>
              <a:rPr lang="ru-RU" sz="1600" b="1" dirty="0" smtClean="0"/>
              <a:t>6. Призер муниципального  </a:t>
            </a:r>
            <a:r>
              <a:rPr lang="ru-RU" sz="1600" dirty="0" smtClean="0"/>
              <a:t>этапа Конкурса научных проектов   школьников в рамках краевой научно-практической конференции «Шаг в будущее» </a:t>
            </a:r>
          </a:p>
          <a:p>
            <a:endParaRPr lang="ru-RU" dirty="0"/>
          </a:p>
        </p:txBody>
      </p:sp>
      <p:pic>
        <p:nvPicPr>
          <p:cNvPr id="4" name="Рисунок 3" descr="cfec50ad-e3d2-436f-a7ea-838b3169e9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68" y="314995"/>
            <a:ext cx="3121044" cy="2630332"/>
          </a:xfrm>
          <a:prstGeom prst="rect">
            <a:avLst/>
          </a:prstGeom>
        </p:spPr>
      </p:pic>
      <p:pic>
        <p:nvPicPr>
          <p:cNvPr id="6" name="Рисунок 5" descr="9db5f120-d32a-497e-9a2d-ada9267133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330" y="2907283"/>
            <a:ext cx="2664295" cy="2664295"/>
          </a:xfrm>
          <a:prstGeom prst="rect">
            <a:avLst/>
          </a:prstGeom>
        </p:spPr>
      </p:pic>
      <p:grpSp>
        <p:nvGrpSpPr>
          <p:cNvPr id="9" name="Group 2"/>
          <p:cNvGrpSpPr/>
          <p:nvPr/>
        </p:nvGrpSpPr>
        <p:grpSpPr>
          <a:xfrm>
            <a:off x="863848" y="3195315"/>
            <a:ext cx="1614600" cy="1494904"/>
            <a:chOff x="682560" y="1685880"/>
            <a:chExt cx="3564000" cy="3313080"/>
          </a:xfrm>
        </p:grpSpPr>
        <p:sp>
          <p:nvSpPr>
            <p:cNvPr id="10" name="CustomShape 3"/>
            <p:cNvSpPr/>
            <p:nvPr/>
          </p:nvSpPr>
          <p:spPr>
            <a:xfrm>
              <a:off x="1779480" y="1685880"/>
              <a:ext cx="2467080" cy="3114720"/>
            </a:xfrm>
            <a:custGeom>
              <a:avLst/>
              <a:gdLst/>
              <a:ahLst/>
              <a:cxnLst/>
              <a:rect l="l" t="t" r="r" b="b"/>
              <a:pathLst>
                <a:path w="401" h="577">
                  <a:moveTo>
                    <a:pt x="196" y="226"/>
                  </a:moveTo>
                  <a:cubicBezTo>
                    <a:pt x="199" y="226"/>
                    <a:pt x="201" y="226"/>
                    <a:pt x="203" y="226"/>
                  </a:cubicBezTo>
                  <a:cubicBezTo>
                    <a:pt x="238" y="226"/>
                    <a:pt x="273" y="225"/>
                    <a:pt x="308" y="225"/>
                  </a:cubicBezTo>
                  <a:cubicBezTo>
                    <a:pt x="324" y="225"/>
                    <a:pt x="339" y="226"/>
                    <a:pt x="354" y="228"/>
                  </a:cubicBezTo>
                  <a:cubicBezTo>
                    <a:pt x="372" y="230"/>
                    <a:pt x="384" y="241"/>
                    <a:pt x="393" y="256"/>
                  </a:cubicBezTo>
                  <a:cubicBezTo>
                    <a:pt x="401" y="270"/>
                    <a:pt x="401" y="284"/>
                    <a:pt x="395" y="298"/>
                  </a:cubicBezTo>
                  <a:cubicBezTo>
                    <a:pt x="392" y="306"/>
                    <a:pt x="385" y="310"/>
                    <a:pt x="379" y="313"/>
                  </a:cubicBezTo>
                  <a:cubicBezTo>
                    <a:pt x="378" y="314"/>
                    <a:pt x="377" y="315"/>
                    <a:pt x="375" y="316"/>
                  </a:cubicBezTo>
                  <a:cubicBezTo>
                    <a:pt x="394" y="327"/>
                    <a:pt x="400" y="344"/>
                    <a:pt x="400" y="364"/>
                  </a:cubicBezTo>
                  <a:cubicBezTo>
                    <a:pt x="401" y="385"/>
                    <a:pt x="388" y="399"/>
                    <a:pt x="371" y="409"/>
                  </a:cubicBezTo>
                  <a:cubicBezTo>
                    <a:pt x="387" y="422"/>
                    <a:pt x="394" y="438"/>
                    <a:pt x="391" y="457"/>
                  </a:cubicBezTo>
                  <a:cubicBezTo>
                    <a:pt x="388" y="476"/>
                    <a:pt x="379" y="491"/>
                    <a:pt x="361" y="499"/>
                  </a:cubicBezTo>
                  <a:cubicBezTo>
                    <a:pt x="365" y="503"/>
                    <a:pt x="369" y="507"/>
                    <a:pt x="371" y="511"/>
                  </a:cubicBezTo>
                  <a:cubicBezTo>
                    <a:pt x="376" y="518"/>
                    <a:pt x="376" y="526"/>
                    <a:pt x="374" y="533"/>
                  </a:cubicBezTo>
                  <a:cubicBezTo>
                    <a:pt x="369" y="552"/>
                    <a:pt x="359" y="567"/>
                    <a:pt x="340" y="575"/>
                  </a:cubicBezTo>
                  <a:cubicBezTo>
                    <a:pt x="335" y="577"/>
                    <a:pt x="330" y="577"/>
                    <a:pt x="325" y="577"/>
                  </a:cubicBezTo>
                  <a:cubicBezTo>
                    <a:pt x="307" y="577"/>
                    <a:pt x="289" y="575"/>
                    <a:pt x="271" y="575"/>
                  </a:cubicBezTo>
                  <a:cubicBezTo>
                    <a:pt x="196" y="575"/>
                    <a:pt x="120" y="576"/>
                    <a:pt x="45" y="575"/>
                  </a:cubicBezTo>
                  <a:cubicBezTo>
                    <a:pt x="37" y="575"/>
                    <a:pt x="30" y="574"/>
                    <a:pt x="22" y="573"/>
                  </a:cubicBezTo>
                  <a:cubicBezTo>
                    <a:pt x="9" y="571"/>
                    <a:pt x="4" y="563"/>
                    <a:pt x="3" y="551"/>
                  </a:cubicBezTo>
                  <a:cubicBezTo>
                    <a:pt x="2" y="533"/>
                    <a:pt x="2" y="515"/>
                    <a:pt x="2" y="497"/>
                  </a:cubicBezTo>
                  <a:cubicBezTo>
                    <a:pt x="1" y="458"/>
                    <a:pt x="0" y="420"/>
                    <a:pt x="0" y="382"/>
                  </a:cubicBezTo>
                  <a:cubicBezTo>
                    <a:pt x="0" y="361"/>
                    <a:pt x="0" y="340"/>
                    <a:pt x="1" y="320"/>
                  </a:cubicBezTo>
                  <a:cubicBezTo>
                    <a:pt x="1" y="305"/>
                    <a:pt x="4" y="290"/>
                    <a:pt x="9" y="276"/>
                  </a:cubicBezTo>
                  <a:cubicBezTo>
                    <a:pt x="15" y="258"/>
                    <a:pt x="21" y="240"/>
                    <a:pt x="30" y="224"/>
                  </a:cubicBezTo>
                  <a:cubicBezTo>
                    <a:pt x="41" y="204"/>
                    <a:pt x="55" y="188"/>
                    <a:pt x="70" y="173"/>
                  </a:cubicBezTo>
                  <a:cubicBezTo>
                    <a:pt x="88" y="155"/>
                    <a:pt x="105" y="139"/>
                    <a:pt x="123" y="122"/>
                  </a:cubicBezTo>
                  <a:cubicBezTo>
                    <a:pt x="137" y="107"/>
                    <a:pt x="144" y="89"/>
                    <a:pt x="144" y="68"/>
                  </a:cubicBezTo>
                  <a:cubicBezTo>
                    <a:pt x="145" y="55"/>
                    <a:pt x="144" y="42"/>
                    <a:pt x="144" y="29"/>
                  </a:cubicBezTo>
                  <a:cubicBezTo>
                    <a:pt x="145" y="26"/>
                    <a:pt x="145" y="22"/>
                    <a:pt x="147" y="19"/>
                  </a:cubicBezTo>
                  <a:cubicBezTo>
                    <a:pt x="154" y="6"/>
                    <a:pt x="167" y="0"/>
                    <a:pt x="182" y="3"/>
                  </a:cubicBezTo>
                  <a:cubicBezTo>
                    <a:pt x="199" y="7"/>
                    <a:pt x="214" y="15"/>
                    <a:pt x="224" y="31"/>
                  </a:cubicBezTo>
                  <a:cubicBezTo>
                    <a:pt x="231" y="42"/>
                    <a:pt x="234" y="54"/>
                    <a:pt x="234" y="67"/>
                  </a:cubicBezTo>
                  <a:cubicBezTo>
                    <a:pt x="234" y="81"/>
                    <a:pt x="233" y="96"/>
                    <a:pt x="231" y="110"/>
                  </a:cubicBezTo>
                  <a:cubicBezTo>
                    <a:pt x="227" y="137"/>
                    <a:pt x="218" y="162"/>
                    <a:pt x="208" y="187"/>
                  </a:cubicBezTo>
                  <a:cubicBezTo>
                    <a:pt x="205" y="197"/>
                    <a:pt x="201" y="207"/>
                    <a:pt x="198" y="217"/>
                  </a:cubicBezTo>
                  <a:cubicBezTo>
                    <a:pt x="197" y="219"/>
                    <a:pt x="196" y="222"/>
                    <a:pt x="196" y="226"/>
                  </a:cubicBezTo>
                  <a:close/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4"/>
            <p:cNvSpPr/>
            <p:nvPr/>
          </p:nvSpPr>
          <p:spPr>
            <a:xfrm>
              <a:off x="682560" y="3219480"/>
              <a:ext cx="911160" cy="1779480"/>
            </a:xfrm>
            <a:custGeom>
              <a:avLst/>
              <a:gdLst/>
              <a:ahLst/>
              <a:cxnLst/>
              <a:rect l="l" t="t" r="r" b="b"/>
              <a:pathLst>
                <a:path w="148" h="330">
                  <a:moveTo>
                    <a:pt x="0" y="164"/>
                  </a:moveTo>
                  <a:cubicBezTo>
                    <a:pt x="0" y="121"/>
                    <a:pt x="0" y="79"/>
                    <a:pt x="0" y="36"/>
                  </a:cubicBezTo>
                  <a:cubicBezTo>
                    <a:pt x="0" y="16"/>
                    <a:pt x="12" y="2"/>
                    <a:pt x="33" y="1"/>
                  </a:cubicBezTo>
                  <a:cubicBezTo>
                    <a:pt x="51" y="0"/>
                    <a:pt x="69" y="0"/>
                    <a:pt x="87" y="0"/>
                  </a:cubicBezTo>
                  <a:cubicBezTo>
                    <a:pt x="95" y="0"/>
                    <a:pt x="102" y="1"/>
                    <a:pt x="110" y="0"/>
                  </a:cubicBezTo>
                  <a:cubicBezTo>
                    <a:pt x="132" y="0"/>
                    <a:pt x="148" y="17"/>
                    <a:pt x="148" y="38"/>
                  </a:cubicBezTo>
                  <a:cubicBezTo>
                    <a:pt x="147" y="92"/>
                    <a:pt x="148" y="145"/>
                    <a:pt x="148" y="199"/>
                  </a:cubicBezTo>
                  <a:cubicBezTo>
                    <a:pt x="148" y="230"/>
                    <a:pt x="148" y="261"/>
                    <a:pt x="148" y="292"/>
                  </a:cubicBezTo>
                  <a:cubicBezTo>
                    <a:pt x="148" y="307"/>
                    <a:pt x="142" y="318"/>
                    <a:pt x="129" y="325"/>
                  </a:cubicBezTo>
                  <a:cubicBezTo>
                    <a:pt x="124" y="327"/>
                    <a:pt x="119" y="329"/>
                    <a:pt x="113" y="329"/>
                  </a:cubicBezTo>
                  <a:cubicBezTo>
                    <a:pt x="87" y="330"/>
                    <a:pt x="60" y="329"/>
                    <a:pt x="34" y="329"/>
                  </a:cubicBezTo>
                  <a:cubicBezTo>
                    <a:pt x="17" y="330"/>
                    <a:pt x="0" y="313"/>
                    <a:pt x="0" y="294"/>
                  </a:cubicBezTo>
                  <a:cubicBezTo>
                    <a:pt x="1" y="250"/>
                    <a:pt x="0" y="207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rgbClr val="70AD47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" name="Group 11"/>
          <p:cNvGrpSpPr/>
          <p:nvPr/>
        </p:nvGrpSpPr>
        <p:grpSpPr>
          <a:xfrm>
            <a:off x="8064648" y="747043"/>
            <a:ext cx="1566810" cy="1584175"/>
            <a:chOff x="4646520" y="2689200"/>
            <a:chExt cx="811440" cy="854280"/>
          </a:xfrm>
        </p:grpSpPr>
        <p:sp>
          <p:nvSpPr>
            <p:cNvPr id="13" name="CustomShape 12"/>
            <p:cNvSpPr/>
            <p:nvPr/>
          </p:nvSpPr>
          <p:spPr>
            <a:xfrm>
              <a:off x="4646520" y="2689200"/>
              <a:ext cx="811440" cy="854280"/>
            </a:xfrm>
            <a:custGeom>
              <a:avLst/>
              <a:gdLst/>
              <a:ahLst/>
              <a:cxnLst/>
              <a:rect l="l" t="t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3"/>
            <p:cNvSpPr/>
            <p:nvPr/>
          </p:nvSpPr>
          <p:spPr>
            <a:xfrm>
              <a:off x="4818240" y="2874960"/>
              <a:ext cx="477720" cy="473040"/>
            </a:xfrm>
            <a:custGeom>
              <a:avLst/>
              <a:gdLst/>
              <a:ahLst/>
              <a:cxnLst/>
              <a:rect l="l" t="t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4"/>
            <p:cNvSpPr/>
            <p:nvPr/>
          </p:nvSpPr>
          <p:spPr>
            <a:xfrm>
              <a:off x="4991040" y="2743200"/>
              <a:ext cx="455760" cy="455760"/>
            </a:xfrm>
            <a:custGeom>
              <a:avLst/>
              <a:gdLst/>
              <a:ahLst/>
              <a:cxnLst/>
              <a:rect l="l" t="t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ED4C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/>
          <p:nvPr/>
        </p:nvGrpSpPr>
        <p:grpSpPr>
          <a:xfrm>
            <a:off x="2880072" y="1179091"/>
            <a:ext cx="1614600" cy="1494904"/>
            <a:chOff x="682560" y="1685880"/>
            <a:chExt cx="3564000" cy="3313080"/>
          </a:xfrm>
        </p:grpSpPr>
        <p:sp>
          <p:nvSpPr>
            <p:cNvPr id="11" name="CustomShape 3"/>
            <p:cNvSpPr/>
            <p:nvPr/>
          </p:nvSpPr>
          <p:spPr>
            <a:xfrm>
              <a:off x="1779480" y="1685880"/>
              <a:ext cx="2467080" cy="3114720"/>
            </a:xfrm>
            <a:custGeom>
              <a:avLst/>
              <a:gdLst/>
              <a:ahLst/>
              <a:cxnLst/>
              <a:rect l="l" t="t" r="r" b="b"/>
              <a:pathLst>
                <a:path w="401" h="577">
                  <a:moveTo>
                    <a:pt x="196" y="226"/>
                  </a:moveTo>
                  <a:cubicBezTo>
                    <a:pt x="199" y="226"/>
                    <a:pt x="201" y="226"/>
                    <a:pt x="203" y="226"/>
                  </a:cubicBezTo>
                  <a:cubicBezTo>
                    <a:pt x="238" y="226"/>
                    <a:pt x="273" y="225"/>
                    <a:pt x="308" y="225"/>
                  </a:cubicBezTo>
                  <a:cubicBezTo>
                    <a:pt x="324" y="225"/>
                    <a:pt x="339" y="226"/>
                    <a:pt x="354" y="228"/>
                  </a:cubicBezTo>
                  <a:cubicBezTo>
                    <a:pt x="372" y="230"/>
                    <a:pt x="384" y="241"/>
                    <a:pt x="393" y="256"/>
                  </a:cubicBezTo>
                  <a:cubicBezTo>
                    <a:pt x="401" y="270"/>
                    <a:pt x="401" y="284"/>
                    <a:pt x="395" y="298"/>
                  </a:cubicBezTo>
                  <a:cubicBezTo>
                    <a:pt x="392" y="306"/>
                    <a:pt x="385" y="310"/>
                    <a:pt x="379" y="313"/>
                  </a:cubicBezTo>
                  <a:cubicBezTo>
                    <a:pt x="378" y="314"/>
                    <a:pt x="377" y="315"/>
                    <a:pt x="375" y="316"/>
                  </a:cubicBezTo>
                  <a:cubicBezTo>
                    <a:pt x="394" y="327"/>
                    <a:pt x="400" y="344"/>
                    <a:pt x="400" y="364"/>
                  </a:cubicBezTo>
                  <a:cubicBezTo>
                    <a:pt x="401" y="385"/>
                    <a:pt x="388" y="399"/>
                    <a:pt x="371" y="409"/>
                  </a:cubicBezTo>
                  <a:cubicBezTo>
                    <a:pt x="387" y="422"/>
                    <a:pt x="394" y="438"/>
                    <a:pt x="391" y="457"/>
                  </a:cubicBezTo>
                  <a:cubicBezTo>
                    <a:pt x="388" y="476"/>
                    <a:pt x="379" y="491"/>
                    <a:pt x="361" y="499"/>
                  </a:cubicBezTo>
                  <a:cubicBezTo>
                    <a:pt x="365" y="503"/>
                    <a:pt x="369" y="507"/>
                    <a:pt x="371" y="511"/>
                  </a:cubicBezTo>
                  <a:cubicBezTo>
                    <a:pt x="376" y="518"/>
                    <a:pt x="376" y="526"/>
                    <a:pt x="374" y="533"/>
                  </a:cubicBezTo>
                  <a:cubicBezTo>
                    <a:pt x="369" y="552"/>
                    <a:pt x="359" y="567"/>
                    <a:pt x="340" y="575"/>
                  </a:cubicBezTo>
                  <a:cubicBezTo>
                    <a:pt x="335" y="577"/>
                    <a:pt x="330" y="577"/>
                    <a:pt x="325" y="577"/>
                  </a:cubicBezTo>
                  <a:cubicBezTo>
                    <a:pt x="307" y="577"/>
                    <a:pt x="289" y="575"/>
                    <a:pt x="271" y="575"/>
                  </a:cubicBezTo>
                  <a:cubicBezTo>
                    <a:pt x="196" y="575"/>
                    <a:pt x="120" y="576"/>
                    <a:pt x="45" y="575"/>
                  </a:cubicBezTo>
                  <a:cubicBezTo>
                    <a:pt x="37" y="575"/>
                    <a:pt x="30" y="574"/>
                    <a:pt x="22" y="573"/>
                  </a:cubicBezTo>
                  <a:cubicBezTo>
                    <a:pt x="9" y="571"/>
                    <a:pt x="4" y="563"/>
                    <a:pt x="3" y="551"/>
                  </a:cubicBezTo>
                  <a:cubicBezTo>
                    <a:pt x="2" y="533"/>
                    <a:pt x="2" y="515"/>
                    <a:pt x="2" y="497"/>
                  </a:cubicBezTo>
                  <a:cubicBezTo>
                    <a:pt x="1" y="458"/>
                    <a:pt x="0" y="420"/>
                    <a:pt x="0" y="382"/>
                  </a:cubicBezTo>
                  <a:cubicBezTo>
                    <a:pt x="0" y="361"/>
                    <a:pt x="0" y="340"/>
                    <a:pt x="1" y="320"/>
                  </a:cubicBezTo>
                  <a:cubicBezTo>
                    <a:pt x="1" y="305"/>
                    <a:pt x="4" y="290"/>
                    <a:pt x="9" y="276"/>
                  </a:cubicBezTo>
                  <a:cubicBezTo>
                    <a:pt x="15" y="258"/>
                    <a:pt x="21" y="240"/>
                    <a:pt x="30" y="224"/>
                  </a:cubicBezTo>
                  <a:cubicBezTo>
                    <a:pt x="41" y="204"/>
                    <a:pt x="55" y="188"/>
                    <a:pt x="70" y="173"/>
                  </a:cubicBezTo>
                  <a:cubicBezTo>
                    <a:pt x="88" y="155"/>
                    <a:pt x="105" y="139"/>
                    <a:pt x="123" y="122"/>
                  </a:cubicBezTo>
                  <a:cubicBezTo>
                    <a:pt x="137" y="107"/>
                    <a:pt x="144" y="89"/>
                    <a:pt x="144" y="68"/>
                  </a:cubicBezTo>
                  <a:cubicBezTo>
                    <a:pt x="145" y="55"/>
                    <a:pt x="144" y="42"/>
                    <a:pt x="144" y="29"/>
                  </a:cubicBezTo>
                  <a:cubicBezTo>
                    <a:pt x="145" y="26"/>
                    <a:pt x="145" y="22"/>
                    <a:pt x="147" y="19"/>
                  </a:cubicBezTo>
                  <a:cubicBezTo>
                    <a:pt x="154" y="6"/>
                    <a:pt x="167" y="0"/>
                    <a:pt x="182" y="3"/>
                  </a:cubicBezTo>
                  <a:cubicBezTo>
                    <a:pt x="199" y="7"/>
                    <a:pt x="214" y="15"/>
                    <a:pt x="224" y="31"/>
                  </a:cubicBezTo>
                  <a:cubicBezTo>
                    <a:pt x="231" y="42"/>
                    <a:pt x="234" y="54"/>
                    <a:pt x="234" y="67"/>
                  </a:cubicBezTo>
                  <a:cubicBezTo>
                    <a:pt x="234" y="81"/>
                    <a:pt x="233" y="96"/>
                    <a:pt x="231" y="110"/>
                  </a:cubicBezTo>
                  <a:cubicBezTo>
                    <a:pt x="227" y="137"/>
                    <a:pt x="218" y="162"/>
                    <a:pt x="208" y="187"/>
                  </a:cubicBezTo>
                  <a:cubicBezTo>
                    <a:pt x="205" y="197"/>
                    <a:pt x="201" y="207"/>
                    <a:pt x="198" y="217"/>
                  </a:cubicBezTo>
                  <a:cubicBezTo>
                    <a:pt x="197" y="219"/>
                    <a:pt x="196" y="222"/>
                    <a:pt x="196" y="226"/>
                  </a:cubicBezTo>
                  <a:close/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4"/>
            <p:cNvSpPr/>
            <p:nvPr/>
          </p:nvSpPr>
          <p:spPr>
            <a:xfrm>
              <a:off x="682560" y="3219480"/>
              <a:ext cx="911160" cy="1779480"/>
            </a:xfrm>
            <a:custGeom>
              <a:avLst/>
              <a:gdLst/>
              <a:ahLst/>
              <a:cxnLst/>
              <a:rect l="l" t="t" r="r" b="b"/>
              <a:pathLst>
                <a:path w="148" h="330">
                  <a:moveTo>
                    <a:pt x="0" y="164"/>
                  </a:moveTo>
                  <a:cubicBezTo>
                    <a:pt x="0" y="121"/>
                    <a:pt x="0" y="79"/>
                    <a:pt x="0" y="36"/>
                  </a:cubicBezTo>
                  <a:cubicBezTo>
                    <a:pt x="0" y="16"/>
                    <a:pt x="12" y="2"/>
                    <a:pt x="33" y="1"/>
                  </a:cubicBezTo>
                  <a:cubicBezTo>
                    <a:pt x="51" y="0"/>
                    <a:pt x="69" y="0"/>
                    <a:pt x="87" y="0"/>
                  </a:cubicBezTo>
                  <a:cubicBezTo>
                    <a:pt x="95" y="0"/>
                    <a:pt x="102" y="1"/>
                    <a:pt x="110" y="0"/>
                  </a:cubicBezTo>
                  <a:cubicBezTo>
                    <a:pt x="132" y="0"/>
                    <a:pt x="148" y="17"/>
                    <a:pt x="148" y="38"/>
                  </a:cubicBezTo>
                  <a:cubicBezTo>
                    <a:pt x="147" y="92"/>
                    <a:pt x="148" y="145"/>
                    <a:pt x="148" y="199"/>
                  </a:cubicBezTo>
                  <a:cubicBezTo>
                    <a:pt x="148" y="230"/>
                    <a:pt x="148" y="261"/>
                    <a:pt x="148" y="292"/>
                  </a:cubicBezTo>
                  <a:cubicBezTo>
                    <a:pt x="148" y="307"/>
                    <a:pt x="142" y="318"/>
                    <a:pt x="129" y="325"/>
                  </a:cubicBezTo>
                  <a:cubicBezTo>
                    <a:pt x="124" y="327"/>
                    <a:pt x="119" y="329"/>
                    <a:pt x="113" y="329"/>
                  </a:cubicBezTo>
                  <a:cubicBezTo>
                    <a:pt x="87" y="330"/>
                    <a:pt x="60" y="329"/>
                    <a:pt x="34" y="329"/>
                  </a:cubicBezTo>
                  <a:cubicBezTo>
                    <a:pt x="17" y="330"/>
                    <a:pt x="0" y="313"/>
                    <a:pt x="0" y="294"/>
                  </a:cubicBezTo>
                  <a:cubicBezTo>
                    <a:pt x="1" y="250"/>
                    <a:pt x="0" y="207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rgbClr val="70AD47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1" name="CustomShape 1"/>
          <p:cNvSpPr/>
          <p:nvPr/>
        </p:nvSpPr>
        <p:spPr>
          <a:xfrm>
            <a:off x="791840" y="72671"/>
            <a:ext cx="8712520" cy="73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методического продукта</a:t>
            </a:r>
            <a:endParaRPr kumimoji="0" lang="ru-RU" sz="36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2" name="Group 2"/>
          <p:cNvGrpSpPr/>
          <p:nvPr/>
        </p:nvGrpSpPr>
        <p:grpSpPr>
          <a:xfrm>
            <a:off x="2868236" y="1192592"/>
            <a:ext cx="1614600" cy="1494904"/>
            <a:chOff x="682560" y="1685880"/>
            <a:chExt cx="3564000" cy="3313080"/>
          </a:xfrm>
        </p:grpSpPr>
        <p:sp>
          <p:nvSpPr>
            <p:cNvPr id="363" name="CustomShape 3"/>
            <p:cNvSpPr/>
            <p:nvPr/>
          </p:nvSpPr>
          <p:spPr>
            <a:xfrm>
              <a:off x="1779480" y="1685880"/>
              <a:ext cx="2467080" cy="3114720"/>
            </a:xfrm>
            <a:custGeom>
              <a:avLst/>
              <a:gdLst/>
              <a:ahLst/>
              <a:cxnLst/>
              <a:rect l="l" t="t" r="r" b="b"/>
              <a:pathLst>
                <a:path w="401" h="577">
                  <a:moveTo>
                    <a:pt x="196" y="226"/>
                  </a:moveTo>
                  <a:cubicBezTo>
                    <a:pt x="199" y="226"/>
                    <a:pt x="201" y="226"/>
                    <a:pt x="203" y="226"/>
                  </a:cubicBezTo>
                  <a:cubicBezTo>
                    <a:pt x="238" y="226"/>
                    <a:pt x="273" y="225"/>
                    <a:pt x="308" y="225"/>
                  </a:cubicBezTo>
                  <a:cubicBezTo>
                    <a:pt x="324" y="225"/>
                    <a:pt x="339" y="226"/>
                    <a:pt x="354" y="228"/>
                  </a:cubicBezTo>
                  <a:cubicBezTo>
                    <a:pt x="372" y="230"/>
                    <a:pt x="384" y="241"/>
                    <a:pt x="393" y="256"/>
                  </a:cubicBezTo>
                  <a:cubicBezTo>
                    <a:pt x="401" y="270"/>
                    <a:pt x="401" y="284"/>
                    <a:pt x="395" y="298"/>
                  </a:cubicBezTo>
                  <a:cubicBezTo>
                    <a:pt x="392" y="306"/>
                    <a:pt x="385" y="310"/>
                    <a:pt x="379" y="313"/>
                  </a:cubicBezTo>
                  <a:cubicBezTo>
                    <a:pt x="378" y="314"/>
                    <a:pt x="377" y="315"/>
                    <a:pt x="375" y="316"/>
                  </a:cubicBezTo>
                  <a:cubicBezTo>
                    <a:pt x="394" y="327"/>
                    <a:pt x="400" y="344"/>
                    <a:pt x="400" y="364"/>
                  </a:cubicBezTo>
                  <a:cubicBezTo>
                    <a:pt x="401" y="385"/>
                    <a:pt x="388" y="399"/>
                    <a:pt x="371" y="409"/>
                  </a:cubicBezTo>
                  <a:cubicBezTo>
                    <a:pt x="387" y="422"/>
                    <a:pt x="394" y="438"/>
                    <a:pt x="391" y="457"/>
                  </a:cubicBezTo>
                  <a:cubicBezTo>
                    <a:pt x="388" y="476"/>
                    <a:pt x="379" y="491"/>
                    <a:pt x="361" y="499"/>
                  </a:cubicBezTo>
                  <a:cubicBezTo>
                    <a:pt x="365" y="503"/>
                    <a:pt x="369" y="507"/>
                    <a:pt x="371" y="511"/>
                  </a:cubicBezTo>
                  <a:cubicBezTo>
                    <a:pt x="376" y="518"/>
                    <a:pt x="376" y="526"/>
                    <a:pt x="374" y="533"/>
                  </a:cubicBezTo>
                  <a:cubicBezTo>
                    <a:pt x="369" y="552"/>
                    <a:pt x="359" y="567"/>
                    <a:pt x="340" y="575"/>
                  </a:cubicBezTo>
                  <a:cubicBezTo>
                    <a:pt x="335" y="577"/>
                    <a:pt x="330" y="577"/>
                    <a:pt x="325" y="577"/>
                  </a:cubicBezTo>
                  <a:cubicBezTo>
                    <a:pt x="307" y="577"/>
                    <a:pt x="289" y="575"/>
                    <a:pt x="271" y="575"/>
                  </a:cubicBezTo>
                  <a:cubicBezTo>
                    <a:pt x="196" y="575"/>
                    <a:pt x="120" y="576"/>
                    <a:pt x="45" y="575"/>
                  </a:cubicBezTo>
                  <a:cubicBezTo>
                    <a:pt x="37" y="575"/>
                    <a:pt x="30" y="574"/>
                    <a:pt x="22" y="573"/>
                  </a:cubicBezTo>
                  <a:cubicBezTo>
                    <a:pt x="9" y="571"/>
                    <a:pt x="4" y="563"/>
                    <a:pt x="3" y="551"/>
                  </a:cubicBezTo>
                  <a:cubicBezTo>
                    <a:pt x="2" y="533"/>
                    <a:pt x="2" y="515"/>
                    <a:pt x="2" y="497"/>
                  </a:cubicBezTo>
                  <a:cubicBezTo>
                    <a:pt x="1" y="458"/>
                    <a:pt x="0" y="420"/>
                    <a:pt x="0" y="382"/>
                  </a:cubicBezTo>
                  <a:cubicBezTo>
                    <a:pt x="0" y="361"/>
                    <a:pt x="0" y="340"/>
                    <a:pt x="1" y="320"/>
                  </a:cubicBezTo>
                  <a:cubicBezTo>
                    <a:pt x="1" y="305"/>
                    <a:pt x="4" y="290"/>
                    <a:pt x="9" y="276"/>
                  </a:cubicBezTo>
                  <a:cubicBezTo>
                    <a:pt x="15" y="258"/>
                    <a:pt x="21" y="240"/>
                    <a:pt x="30" y="224"/>
                  </a:cubicBezTo>
                  <a:cubicBezTo>
                    <a:pt x="41" y="204"/>
                    <a:pt x="55" y="188"/>
                    <a:pt x="70" y="173"/>
                  </a:cubicBezTo>
                  <a:cubicBezTo>
                    <a:pt x="88" y="155"/>
                    <a:pt x="105" y="139"/>
                    <a:pt x="123" y="122"/>
                  </a:cubicBezTo>
                  <a:cubicBezTo>
                    <a:pt x="137" y="107"/>
                    <a:pt x="144" y="89"/>
                    <a:pt x="144" y="68"/>
                  </a:cubicBezTo>
                  <a:cubicBezTo>
                    <a:pt x="145" y="55"/>
                    <a:pt x="144" y="42"/>
                    <a:pt x="144" y="29"/>
                  </a:cubicBezTo>
                  <a:cubicBezTo>
                    <a:pt x="145" y="26"/>
                    <a:pt x="145" y="22"/>
                    <a:pt x="147" y="19"/>
                  </a:cubicBezTo>
                  <a:cubicBezTo>
                    <a:pt x="154" y="6"/>
                    <a:pt x="167" y="0"/>
                    <a:pt x="182" y="3"/>
                  </a:cubicBezTo>
                  <a:cubicBezTo>
                    <a:pt x="199" y="7"/>
                    <a:pt x="214" y="15"/>
                    <a:pt x="224" y="31"/>
                  </a:cubicBezTo>
                  <a:cubicBezTo>
                    <a:pt x="231" y="42"/>
                    <a:pt x="234" y="54"/>
                    <a:pt x="234" y="67"/>
                  </a:cubicBezTo>
                  <a:cubicBezTo>
                    <a:pt x="234" y="81"/>
                    <a:pt x="233" y="96"/>
                    <a:pt x="231" y="110"/>
                  </a:cubicBezTo>
                  <a:cubicBezTo>
                    <a:pt x="227" y="137"/>
                    <a:pt x="218" y="162"/>
                    <a:pt x="208" y="187"/>
                  </a:cubicBezTo>
                  <a:cubicBezTo>
                    <a:pt x="205" y="197"/>
                    <a:pt x="201" y="207"/>
                    <a:pt x="198" y="217"/>
                  </a:cubicBezTo>
                  <a:cubicBezTo>
                    <a:pt x="197" y="219"/>
                    <a:pt x="196" y="222"/>
                    <a:pt x="196" y="226"/>
                  </a:cubicBezTo>
                  <a:close/>
                </a:path>
              </a:pathLst>
            </a:custGeom>
            <a:solidFill>
              <a:srgbClr val="ED7D31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4"/>
            <p:cNvSpPr/>
            <p:nvPr/>
          </p:nvSpPr>
          <p:spPr>
            <a:xfrm>
              <a:off x="682560" y="3219480"/>
              <a:ext cx="911160" cy="1779480"/>
            </a:xfrm>
            <a:custGeom>
              <a:avLst/>
              <a:gdLst/>
              <a:ahLst/>
              <a:cxnLst/>
              <a:rect l="l" t="t" r="r" b="b"/>
              <a:pathLst>
                <a:path w="148" h="330">
                  <a:moveTo>
                    <a:pt x="0" y="164"/>
                  </a:moveTo>
                  <a:cubicBezTo>
                    <a:pt x="0" y="121"/>
                    <a:pt x="0" y="79"/>
                    <a:pt x="0" y="36"/>
                  </a:cubicBezTo>
                  <a:cubicBezTo>
                    <a:pt x="0" y="16"/>
                    <a:pt x="12" y="2"/>
                    <a:pt x="33" y="1"/>
                  </a:cubicBezTo>
                  <a:cubicBezTo>
                    <a:pt x="51" y="0"/>
                    <a:pt x="69" y="0"/>
                    <a:pt x="87" y="0"/>
                  </a:cubicBezTo>
                  <a:cubicBezTo>
                    <a:pt x="95" y="0"/>
                    <a:pt x="102" y="1"/>
                    <a:pt x="110" y="0"/>
                  </a:cubicBezTo>
                  <a:cubicBezTo>
                    <a:pt x="132" y="0"/>
                    <a:pt x="148" y="17"/>
                    <a:pt x="148" y="38"/>
                  </a:cubicBezTo>
                  <a:cubicBezTo>
                    <a:pt x="147" y="92"/>
                    <a:pt x="148" y="145"/>
                    <a:pt x="148" y="199"/>
                  </a:cubicBezTo>
                  <a:cubicBezTo>
                    <a:pt x="148" y="230"/>
                    <a:pt x="148" y="261"/>
                    <a:pt x="148" y="292"/>
                  </a:cubicBezTo>
                  <a:cubicBezTo>
                    <a:pt x="148" y="307"/>
                    <a:pt x="142" y="318"/>
                    <a:pt x="129" y="325"/>
                  </a:cubicBezTo>
                  <a:cubicBezTo>
                    <a:pt x="124" y="327"/>
                    <a:pt x="119" y="329"/>
                    <a:pt x="113" y="329"/>
                  </a:cubicBezTo>
                  <a:cubicBezTo>
                    <a:pt x="87" y="330"/>
                    <a:pt x="60" y="329"/>
                    <a:pt x="34" y="329"/>
                  </a:cubicBezTo>
                  <a:cubicBezTo>
                    <a:pt x="17" y="330"/>
                    <a:pt x="0" y="313"/>
                    <a:pt x="0" y="294"/>
                  </a:cubicBezTo>
                  <a:cubicBezTo>
                    <a:pt x="1" y="250"/>
                    <a:pt x="0" y="207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solidFill>
              <a:srgbClr val="70AD47">
                <a:alpha val="7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76" name="CustomShape 16"/>
          <p:cNvSpPr/>
          <p:nvPr/>
        </p:nvSpPr>
        <p:spPr>
          <a:xfrm>
            <a:off x="1692360" y="3168720"/>
            <a:ext cx="2590560" cy="11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5430960" y="3827520"/>
            <a:ext cx="4432320" cy="2909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-1" normalizeH="0" baseline="0" noProof="0" dirty="0">
                <a:ln>
                  <a:noFill/>
                </a:ln>
                <a:solidFill>
                  <a:srgbClr val="47627F"/>
                </a:solidFill>
                <a:effectLst/>
                <a:uLnTx/>
                <a:uFillTx/>
                <a:latin typeface="inglobal"/>
              </a:rPr>
              <a:t>-</a:t>
            </a:r>
            <a:endParaRPr kumimoji="0" lang="ru-RU" sz="13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9" name="CustomShape 19"/>
          <p:cNvSpPr/>
          <p:nvPr/>
        </p:nvSpPr>
        <p:spPr>
          <a:xfrm>
            <a:off x="5400720" y="3257640"/>
            <a:ext cx="4103640" cy="73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808" y="891059"/>
            <a:ext cx="9287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Сборник </a:t>
            </a:r>
            <a:r>
              <a:rPr lang="ru-RU" b="1" dirty="0">
                <a:latin typeface="Times New Roman"/>
                <a:ea typeface="Calibri"/>
              </a:rPr>
              <a:t>«</a:t>
            </a:r>
            <a:r>
              <a:rPr lang="ru-RU" b="1" dirty="0">
                <a:latin typeface="Times New Roman"/>
                <a:ea typeface="Times New Roman"/>
              </a:rPr>
              <a:t>Нормативно-правовое сопровождение школьного </a:t>
            </a:r>
            <a:r>
              <a:rPr lang="ru-RU" b="1" dirty="0" smtClean="0">
                <a:latin typeface="Times New Roman"/>
                <a:ea typeface="Times New Roman"/>
              </a:rPr>
              <a:t>кампуса индивидуализации</a:t>
            </a:r>
            <a:r>
              <a:rPr lang="ru-RU" b="1" dirty="0" smtClean="0">
                <a:latin typeface="Times New Roman"/>
                <a:ea typeface="Calibri"/>
              </a:rPr>
              <a:t>»</a:t>
            </a:r>
            <a:r>
              <a:rPr lang="ru-RU" dirty="0">
                <a:latin typeface="Times New Roman"/>
                <a:ea typeface="Calibri"/>
              </a:rPr>
              <a:t> включает в себя: </a:t>
            </a:r>
            <a:endParaRPr lang="ru-RU" dirty="0" smtClean="0">
              <a:latin typeface="Times New Roman"/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Положение </a:t>
            </a:r>
            <a:r>
              <a:rPr lang="ru-RU" b="1" dirty="0">
                <a:latin typeface="Times New Roman"/>
                <a:ea typeface="Calibri"/>
              </a:rPr>
              <a:t>о школьном научном обществе учащихся «Олимп</a:t>
            </a:r>
            <a:r>
              <a:rPr lang="ru-RU" b="1" dirty="0" smtClean="0">
                <a:latin typeface="Times New Roman"/>
                <a:ea typeface="Calibri"/>
              </a:rPr>
              <a:t>»</a:t>
            </a:r>
            <a:r>
              <a:rPr lang="ru-RU" dirty="0" smtClean="0">
                <a:latin typeface="Times New Roman"/>
                <a:ea typeface="Calibri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Положение </a:t>
            </a:r>
            <a:r>
              <a:rPr lang="ru-RU" b="1" dirty="0">
                <a:latin typeface="Times New Roman"/>
                <a:ea typeface="Calibri"/>
              </a:rPr>
              <a:t>о конкурсе «Ученик года» среди обучающихся  МАОУ СОШ № 10 станицы Новомышастовской Красноармейского района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; </a:t>
            </a:r>
            <a:endParaRPr lang="ru-RU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Порядок </a:t>
            </a:r>
            <a:r>
              <a:rPr lang="ru-RU" b="1" dirty="0">
                <a:latin typeface="Times New Roman"/>
                <a:ea typeface="Calibri"/>
              </a:rPr>
              <a:t>обучения по индивидуальному учебному плану МАОУ СОШ № </a:t>
            </a:r>
            <a:r>
              <a:rPr lang="ru-RU" b="1" dirty="0" smtClean="0">
                <a:latin typeface="Times New Roman"/>
                <a:ea typeface="Calibri"/>
              </a:rPr>
              <a:t>10;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Положение </a:t>
            </a:r>
            <a:r>
              <a:rPr lang="ru-RU" b="1" dirty="0">
                <a:latin typeface="Times New Roman"/>
                <a:ea typeface="Calibri"/>
              </a:rPr>
              <a:t>об организации инклюзивного образования в МАОУ СОШ № </a:t>
            </a:r>
            <a:r>
              <a:rPr lang="ru-RU" b="1" dirty="0" smtClean="0">
                <a:latin typeface="Times New Roman"/>
                <a:ea typeface="Calibri"/>
              </a:rPr>
              <a:t>10;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Положение </a:t>
            </a:r>
            <a:r>
              <a:rPr lang="ru-RU" b="1" dirty="0">
                <a:latin typeface="Times New Roman"/>
                <a:ea typeface="Calibri"/>
              </a:rPr>
              <a:t>о семейном образовании и самообразовании  в МАОУ СОШ № </a:t>
            </a:r>
            <a:r>
              <a:rPr lang="ru-RU" b="1" dirty="0" smtClean="0">
                <a:latin typeface="Times New Roman"/>
                <a:ea typeface="Calibri"/>
              </a:rPr>
              <a:t>10;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Положение </a:t>
            </a:r>
            <a:r>
              <a:rPr lang="ru-RU" b="1" dirty="0">
                <a:latin typeface="Times New Roman"/>
                <a:ea typeface="Calibri"/>
              </a:rPr>
              <a:t>об индивидуальном проекте обучающегося МАОУ СОШ № </a:t>
            </a:r>
            <a:r>
              <a:rPr lang="ru-RU" b="1" dirty="0" smtClean="0">
                <a:latin typeface="Times New Roman"/>
                <a:ea typeface="Calibri"/>
              </a:rPr>
              <a:t>10;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Правила </a:t>
            </a:r>
            <a:r>
              <a:rPr lang="ru-RU" b="1" dirty="0">
                <a:latin typeface="Times New Roman"/>
                <a:ea typeface="Calibri"/>
              </a:rPr>
              <a:t>оформления списка литературы и библиографических ссылок МАОУ СОШ № </a:t>
            </a:r>
            <a:r>
              <a:rPr lang="ru-RU" b="1" dirty="0" smtClean="0">
                <a:latin typeface="Times New Roman"/>
                <a:ea typeface="Calibri"/>
              </a:rPr>
              <a:t>10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/>
                <a:ea typeface="Calibri"/>
              </a:rPr>
              <a:t>Положение </a:t>
            </a:r>
            <a:r>
              <a:rPr lang="ru-RU" b="1" dirty="0">
                <a:latin typeface="Times New Roman"/>
                <a:ea typeface="Calibri"/>
              </a:rPr>
              <a:t>о сетевом взаимодействии между образовательными организациями</a:t>
            </a:r>
            <a:r>
              <a:rPr lang="ru-RU" dirty="0">
                <a:latin typeface="Times New Roman"/>
                <a:ea typeface="Calibri"/>
              </a:rPr>
              <a:t>.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980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503280" y="963067"/>
            <a:ext cx="8928000" cy="2088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4008" y="2907283"/>
            <a:ext cx="50387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93954ED-FFF4-4D8B-98B2-51711BF32B03}"/>
              </a:ext>
            </a:extLst>
          </p:cNvPr>
          <p:cNvSpPr/>
          <p:nvPr/>
        </p:nvSpPr>
        <p:spPr>
          <a:xfrm>
            <a:off x="1871960" y="283730"/>
            <a:ext cx="82809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и </a:t>
            </a:r>
            <a:r>
              <a:rPr lang="ru-RU" sz="2800" b="1" spc="-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диссеменация</a:t>
            </a:r>
            <a: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</a:t>
            </a:r>
            <a:b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КИП на основе сетевого взаимодействия</a:t>
            </a:r>
            <a:endParaRPr lang="ru-RU" sz="2800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79E153-8354-449F-9EA8-4B712A9F74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74" y="114339"/>
            <a:ext cx="1079086" cy="10181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6653D2C-9D0E-46AB-9AA0-28F3DB2500ED}"/>
              </a:ext>
            </a:extLst>
          </p:cNvPr>
          <p:cNvSpPr/>
          <p:nvPr/>
        </p:nvSpPr>
        <p:spPr>
          <a:xfrm>
            <a:off x="3685491" y="2096611"/>
            <a:ext cx="27949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libri"/>
              </a:rPr>
              <a:t>VI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Всероссийская конференция «Опыт, инновации, перспективы организации исследовательской и проектной деятельности дошкольников и учащихся»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601" b="6522"/>
          <a:stretch/>
        </p:blipFill>
        <p:spPr>
          <a:xfrm>
            <a:off x="6552480" y="1811548"/>
            <a:ext cx="3091426" cy="3536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93" t="1930" r="9464" b="5283"/>
          <a:stretch/>
        </p:blipFill>
        <p:spPr>
          <a:xfrm>
            <a:off x="202669" y="1811547"/>
            <a:ext cx="3557297" cy="35605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35EF1E9-421F-42A1-A8CB-4F89FE5A383C}"/>
              </a:ext>
            </a:extLst>
          </p:cNvPr>
          <p:cNvSpPr/>
          <p:nvPr/>
        </p:nvSpPr>
        <p:spPr>
          <a:xfrm>
            <a:off x="3078296" y="387003"/>
            <a:ext cx="6696744" cy="476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r>
              <a:rPr lang="ru-RU" sz="2000" dirty="0">
                <a:latin typeface="Times New Roman"/>
                <a:ea typeface="Calibri"/>
              </a:rPr>
              <a:t>: </a:t>
            </a:r>
            <a:r>
              <a:rPr lang="ru-RU" sz="1600" dirty="0">
                <a:latin typeface="Times New Roman"/>
                <a:ea typeface="Calibri"/>
              </a:rPr>
              <a:t>все задачи, запланированные инновационным </a:t>
            </a:r>
            <a:r>
              <a:rPr lang="ru-RU" sz="1600" dirty="0" smtClean="0">
                <a:latin typeface="Times New Roman"/>
                <a:ea typeface="Calibri"/>
              </a:rPr>
              <a:t>проектом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</a:rPr>
              <a:t>«Школьный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>кампус индивидуализации как необходимое условие обеспечения качества образовательных результатов обучающихся в условиях сельской школы» </a:t>
            </a:r>
            <a:r>
              <a:rPr lang="ru-RU" sz="1600" dirty="0">
                <a:latin typeface="Times New Roman"/>
                <a:ea typeface="Calibri"/>
              </a:rPr>
              <a:t>во второй год реализации, в основном, решены. Очевидны положительные достижения по всем целевым ориентирам инновационной деятельности, свидетельствующие о правильно намеченном направлении. Анализ динамики результатов инновационной работы свидетельствует о результативном завершении второго этапа и переходу к реализации следующего этапа проекта. Таким образом, можно сделать вывод о достаточно высокой эффективности данного этапа и целесообразности продолжения работы над инновационным проектом в соответствии с намеченным </a:t>
            </a:r>
            <a:r>
              <a:rPr lang="ru-RU" sz="1600" dirty="0" smtClean="0">
                <a:latin typeface="Times New Roman"/>
                <a:ea typeface="Calibri"/>
              </a:rPr>
              <a:t>планом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C25B8D-6A49-4956-B77C-7C4EBA3AF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86099" y="1107083"/>
            <a:ext cx="2892197" cy="3706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283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379502" y="2488331"/>
            <a:ext cx="77691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>
              <a:defRPr/>
            </a:pPr>
            <a:r>
              <a:rPr lang="ru-RU" sz="2800" b="1" spc="-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оптимальных условий и механизмов индивидуализации образовательной среды в условиях сельской школы посредством кампуса индивидуализации, обеспечивающих качество образовательных результатов</a:t>
            </a:r>
            <a:endParaRPr kumimoji="0" lang="ru-RU" sz="3200" b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616720" y="3924360"/>
            <a:ext cx="4173480" cy="17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29673" y="1812534"/>
            <a:ext cx="1669429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kumimoji="0" lang="ru-RU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792000" y="3887640"/>
            <a:ext cx="4605480" cy="17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11667960" y="1954080"/>
            <a:ext cx="1111320" cy="111240"/>
          </a:xfrm>
          <a:prstGeom prst="ellipse">
            <a:avLst/>
          </a:prstGeom>
          <a:solidFill>
            <a:srgbClr val="44546A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9"/>
          <p:cNvSpPr/>
          <p:nvPr/>
        </p:nvSpPr>
        <p:spPr>
          <a:xfrm>
            <a:off x="12076200" y="693720"/>
            <a:ext cx="793800" cy="795240"/>
          </a:xfrm>
          <a:custGeom>
            <a:avLst/>
            <a:gdLst/>
            <a:ahLst/>
            <a:cxnLst/>
            <a:rect l="l" t="t" r="r" b="b"/>
            <a:pathLst>
              <a:path w="433" h="434">
                <a:moveTo>
                  <a:pt x="363" y="0"/>
                </a:moveTo>
                <a:cubicBezTo>
                  <a:pt x="363" y="24"/>
                  <a:pt x="363" y="47"/>
                  <a:pt x="363" y="71"/>
                </a:cubicBezTo>
                <a:cubicBezTo>
                  <a:pt x="386" y="71"/>
                  <a:pt x="409" y="71"/>
                  <a:pt x="432" y="71"/>
                </a:cubicBezTo>
                <a:cubicBezTo>
                  <a:pt x="432" y="72"/>
                  <a:pt x="432" y="73"/>
                  <a:pt x="433" y="73"/>
                </a:cubicBezTo>
                <a:cubicBezTo>
                  <a:pt x="424" y="81"/>
                  <a:pt x="416" y="90"/>
                  <a:pt x="408" y="98"/>
                </a:cubicBezTo>
                <a:cubicBezTo>
                  <a:pt x="373" y="133"/>
                  <a:pt x="338" y="168"/>
                  <a:pt x="303" y="203"/>
                </a:cubicBezTo>
                <a:cubicBezTo>
                  <a:pt x="300" y="206"/>
                  <a:pt x="297" y="208"/>
                  <a:pt x="292" y="207"/>
                </a:cubicBezTo>
                <a:cubicBezTo>
                  <a:pt x="282" y="207"/>
                  <a:pt x="272" y="207"/>
                  <a:pt x="262" y="208"/>
                </a:cubicBezTo>
                <a:cubicBezTo>
                  <a:pt x="260" y="208"/>
                  <a:pt x="256" y="209"/>
                  <a:pt x="255" y="210"/>
                </a:cubicBezTo>
                <a:cubicBezTo>
                  <a:pt x="228" y="237"/>
                  <a:pt x="202" y="263"/>
                  <a:pt x="176" y="289"/>
                </a:cubicBezTo>
                <a:cubicBezTo>
                  <a:pt x="164" y="301"/>
                  <a:pt x="152" y="313"/>
                  <a:pt x="141" y="325"/>
                </a:cubicBezTo>
                <a:cubicBezTo>
                  <a:pt x="140" y="326"/>
                  <a:pt x="139" y="328"/>
                  <a:pt x="140" y="330"/>
                </a:cubicBezTo>
                <a:cubicBezTo>
                  <a:pt x="143" y="338"/>
                  <a:pt x="145" y="346"/>
                  <a:pt x="146" y="354"/>
                </a:cubicBezTo>
                <a:cubicBezTo>
                  <a:pt x="148" y="379"/>
                  <a:pt x="139" y="399"/>
                  <a:pt x="121" y="415"/>
                </a:cubicBezTo>
                <a:cubicBezTo>
                  <a:pt x="105" y="428"/>
                  <a:pt x="87" y="434"/>
                  <a:pt x="67" y="432"/>
                </a:cubicBezTo>
                <a:cubicBezTo>
                  <a:pt x="43" y="429"/>
                  <a:pt x="25" y="417"/>
                  <a:pt x="12" y="397"/>
                </a:cubicBezTo>
                <a:cubicBezTo>
                  <a:pt x="2" y="380"/>
                  <a:pt x="0" y="361"/>
                  <a:pt x="4" y="342"/>
                </a:cubicBezTo>
                <a:cubicBezTo>
                  <a:pt x="10" y="320"/>
                  <a:pt x="24" y="303"/>
                  <a:pt x="46" y="294"/>
                </a:cubicBezTo>
                <a:cubicBezTo>
                  <a:pt x="66" y="285"/>
                  <a:pt x="86" y="286"/>
                  <a:pt x="105" y="295"/>
                </a:cubicBezTo>
                <a:cubicBezTo>
                  <a:pt x="107" y="295"/>
                  <a:pt x="109" y="294"/>
                  <a:pt x="110" y="293"/>
                </a:cubicBezTo>
                <a:cubicBezTo>
                  <a:pt x="137" y="267"/>
                  <a:pt x="164" y="240"/>
                  <a:pt x="191" y="213"/>
                </a:cubicBezTo>
                <a:cubicBezTo>
                  <a:pt x="202" y="202"/>
                  <a:pt x="212" y="191"/>
                  <a:pt x="223" y="181"/>
                </a:cubicBezTo>
                <a:cubicBezTo>
                  <a:pt x="226" y="178"/>
                  <a:pt x="227" y="175"/>
                  <a:pt x="227" y="171"/>
                </a:cubicBezTo>
                <a:cubicBezTo>
                  <a:pt x="227" y="162"/>
                  <a:pt x="227" y="152"/>
                  <a:pt x="227" y="143"/>
                </a:cubicBezTo>
                <a:cubicBezTo>
                  <a:pt x="226" y="138"/>
                  <a:pt x="228" y="135"/>
                  <a:pt x="231" y="131"/>
                </a:cubicBezTo>
                <a:cubicBezTo>
                  <a:pt x="274" y="88"/>
                  <a:pt x="317" y="45"/>
                  <a:pt x="360" y="3"/>
                </a:cubicBezTo>
                <a:cubicBezTo>
                  <a:pt x="361" y="2"/>
                  <a:pt x="362" y="1"/>
                  <a:pt x="36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Рисунок 89"/>
          <p:cNvPicPr/>
          <p:nvPr/>
        </p:nvPicPr>
        <p:blipFill>
          <a:blip r:embed="rId2" cstate="email"/>
          <a:stretch/>
        </p:blipFill>
        <p:spPr>
          <a:xfrm>
            <a:off x="7441483" y="330734"/>
            <a:ext cx="2519280" cy="2519280"/>
          </a:xfrm>
          <a:prstGeom prst="rect">
            <a:avLst/>
          </a:prstGeom>
          <a:ln>
            <a:noFill/>
          </a:ln>
        </p:spPr>
      </p:pic>
      <p:grpSp>
        <p:nvGrpSpPr>
          <p:cNvPr id="91" name="Group 10"/>
          <p:cNvGrpSpPr/>
          <p:nvPr/>
        </p:nvGrpSpPr>
        <p:grpSpPr>
          <a:xfrm>
            <a:off x="8750160" y="938160"/>
            <a:ext cx="519120" cy="547920"/>
            <a:chOff x="8750160" y="938160"/>
            <a:chExt cx="519120" cy="547920"/>
          </a:xfrm>
        </p:grpSpPr>
        <p:sp>
          <p:nvSpPr>
            <p:cNvPr id="92" name="CustomShape 11"/>
            <p:cNvSpPr/>
            <p:nvPr/>
          </p:nvSpPr>
          <p:spPr>
            <a:xfrm>
              <a:off x="8750160" y="938160"/>
              <a:ext cx="519120" cy="547920"/>
            </a:xfrm>
            <a:custGeom>
              <a:avLst/>
              <a:gdLst/>
              <a:ahLst/>
              <a:cxnLst/>
              <a:rect l="l" t="t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2"/>
            <p:cNvSpPr/>
            <p:nvPr/>
          </p:nvSpPr>
          <p:spPr>
            <a:xfrm>
              <a:off x="8861400" y="1055520"/>
              <a:ext cx="306360" cy="303480"/>
            </a:xfrm>
            <a:custGeom>
              <a:avLst/>
              <a:gdLst/>
              <a:ahLst/>
              <a:cxnLst/>
              <a:rect l="l" t="t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13"/>
            <p:cNvSpPr/>
            <p:nvPr/>
          </p:nvSpPr>
          <p:spPr>
            <a:xfrm>
              <a:off x="8972640" y="971640"/>
              <a:ext cx="291960" cy="291960"/>
            </a:xfrm>
            <a:custGeom>
              <a:avLst/>
              <a:gdLst/>
              <a:ahLst/>
              <a:cxnLst/>
              <a:rect l="l" t="t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ED4C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="" xmlns:p14="http://schemas.microsoft.com/office/powerpoint/2010/main" val="159287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379502" y="2488331"/>
            <a:ext cx="77691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200" b="0" i="1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616720" y="3924360"/>
            <a:ext cx="4173480" cy="17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792000" y="3887640"/>
            <a:ext cx="4605480" cy="17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11667960" y="1954080"/>
            <a:ext cx="1111320" cy="111240"/>
          </a:xfrm>
          <a:prstGeom prst="ellipse">
            <a:avLst/>
          </a:prstGeom>
          <a:solidFill>
            <a:srgbClr val="44546A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9"/>
          <p:cNvSpPr/>
          <p:nvPr/>
        </p:nvSpPr>
        <p:spPr>
          <a:xfrm>
            <a:off x="12076200" y="693720"/>
            <a:ext cx="793800" cy="795240"/>
          </a:xfrm>
          <a:custGeom>
            <a:avLst/>
            <a:gdLst/>
            <a:ahLst/>
            <a:cxnLst/>
            <a:rect l="l" t="t" r="r" b="b"/>
            <a:pathLst>
              <a:path w="433" h="434">
                <a:moveTo>
                  <a:pt x="363" y="0"/>
                </a:moveTo>
                <a:cubicBezTo>
                  <a:pt x="363" y="24"/>
                  <a:pt x="363" y="47"/>
                  <a:pt x="363" y="71"/>
                </a:cubicBezTo>
                <a:cubicBezTo>
                  <a:pt x="386" y="71"/>
                  <a:pt x="409" y="71"/>
                  <a:pt x="432" y="71"/>
                </a:cubicBezTo>
                <a:cubicBezTo>
                  <a:pt x="432" y="72"/>
                  <a:pt x="432" y="73"/>
                  <a:pt x="433" y="73"/>
                </a:cubicBezTo>
                <a:cubicBezTo>
                  <a:pt x="424" y="81"/>
                  <a:pt x="416" y="90"/>
                  <a:pt x="408" y="98"/>
                </a:cubicBezTo>
                <a:cubicBezTo>
                  <a:pt x="373" y="133"/>
                  <a:pt x="338" y="168"/>
                  <a:pt x="303" y="203"/>
                </a:cubicBezTo>
                <a:cubicBezTo>
                  <a:pt x="300" y="206"/>
                  <a:pt x="297" y="208"/>
                  <a:pt x="292" y="207"/>
                </a:cubicBezTo>
                <a:cubicBezTo>
                  <a:pt x="282" y="207"/>
                  <a:pt x="272" y="207"/>
                  <a:pt x="262" y="208"/>
                </a:cubicBezTo>
                <a:cubicBezTo>
                  <a:pt x="260" y="208"/>
                  <a:pt x="256" y="209"/>
                  <a:pt x="255" y="210"/>
                </a:cubicBezTo>
                <a:cubicBezTo>
                  <a:pt x="228" y="237"/>
                  <a:pt x="202" y="263"/>
                  <a:pt x="176" y="289"/>
                </a:cubicBezTo>
                <a:cubicBezTo>
                  <a:pt x="164" y="301"/>
                  <a:pt x="152" y="313"/>
                  <a:pt x="141" y="325"/>
                </a:cubicBezTo>
                <a:cubicBezTo>
                  <a:pt x="140" y="326"/>
                  <a:pt x="139" y="328"/>
                  <a:pt x="140" y="330"/>
                </a:cubicBezTo>
                <a:cubicBezTo>
                  <a:pt x="143" y="338"/>
                  <a:pt x="145" y="346"/>
                  <a:pt x="146" y="354"/>
                </a:cubicBezTo>
                <a:cubicBezTo>
                  <a:pt x="148" y="379"/>
                  <a:pt x="139" y="399"/>
                  <a:pt x="121" y="415"/>
                </a:cubicBezTo>
                <a:cubicBezTo>
                  <a:pt x="105" y="428"/>
                  <a:pt x="87" y="434"/>
                  <a:pt x="67" y="432"/>
                </a:cubicBezTo>
                <a:cubicBezTo>
                  <a:pt x="43" y="429"/>
                  <a:pt x="25" y="417"/>
                  <a:pt x="12" y="397"/>
                </a:cubicBezTo>
                <a:cubicBezTo>
                  <a:pt x="2" y="380"/>
                  <a:pt x="0" y="361"/>
                  <a:pt x="4" y="342"/>
                </a:cubicBezTo>
                <a:cubicBezTo>
                  <a:pt x="10" y="320"/>
                  <a:pt x="24" y="303"/>
                  <a:pt x="46" y="294"/>
                </a:cubicBezTo>
                <a:cubicBezTo>
                  <a:pt x="66" y="285"/>
                  <a:pt x="86" y="286"/>
                  <a:pt x="105" y="295"/>
                </a:cubicBezTo>
                <a:cubicBezTo>
                  <a:pt x="107" y="295"/>
                  <a:pt x="109" y="294"/>
                  <a:pt x="110" y="293"/>
                </a:cubicBezTo>
                <a:cubicBezTo>
                  <a:pt x="137" y="267"/>
                  <a:pt x="164" y="240"/>
                  <a:pt x="191" y="213"/>
                </a:cubicBezTo>
                <a:cubicBezTo>
                  <a:pt x="202" y="202"/>
                  <a:pt x="212" y="191"/>
                  <a:pt x="223" y="181"/>
                </a:cubicBezTo>
                <a:cubicBezTo>
                  <a:pt x="226" y="178"/>
                  <a:pt x="227" y="175"/>
                  <a:pt x="227" y="171"/>
                </a:cubicBezTo>
                <a:cubicBezTo>
                  <a:pt x="227" y="162"/>
                  <a:pt x="227" y="152"/>
                  <a:pt x="227" y="143"/>
                </a:cubicBezTo>
                <a:cubicBezTo>
                  <a:pt x="226" y="138"/>
                  <a:pt x="228" y="135"/>
                  <a:pt x="231" y="131"/>
                </a:cubicBezTo>
                <a:cubicBezTo>
                  <a:pt x="274" y="88"/>
                  <a:pt x="317" y="45"/>
                  <a:pt x="360" y="3"/>
                </a:cubicBezTo>
                <a:cubicBezTo>
                  <a:pt x="361" y="2"/>
                  <a:pt x="362" y="1"/>
                  <a:pt x="36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1B5C06F-1763-4B78-8770-5E83B827AF61}"/>
              </a:ext>
            </a:extLst>
          </p:cNvPr>
          <p:cNvSpPr/>
          <p:nvPr/>
        </p:nvSpPr>
        <p:spPr>
          <a:xfrm>
            <a:off x="431800" y="98971"/>
            <a:ext cx="94594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Внедрить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функциональную модель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коворкинговой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зоны «Кампус индивидуализации», обеспечивающую индивидуализацию образовательной среды качества образовательных результатов.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Отработать инновационную практику индивидуализации образовательной среды сельской школы посредством создания «Кампуса индивидуализации».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Разработать нормативно-правовое и методическое обеспечение деятельности образовательной организации по проблеме индивидуализации образовательной среды в сельской школе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Продолжить транслировать инновационный опыт с помощью развития сетевого взаимодействия со школами муниципалитета и края.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Осуществить публикацию методических продуктов по организации и диссимиляции опыта работы школьного кампуса индивидуализации в образовательной организации.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46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379502" y="2488331"/>
            <a:ext cx="77691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-1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3200" b="0" i="1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616720" y="3924360"/>
            <a:ext cx="4173480" cy="174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792000" y="3887640"/>
            <a:ext cx="4605480" cy="17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11667960" y="1954080"/>
            <a:ext cx="1111320" cy="111240"/>
          </a:xfrm>
          <a:prstGeom prst="ellipse">
            <a:avLst/>
          </a:prstGeom>
          <a:solidFill>
            <a:srgbClr val="44546A">
              <a:alpha val="1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9"/>
          <p:cNvSpPr/>
          <p:nvPr/>
        </p:nvSpPr>
        <p:spPr>
          <a:xfrm>
            <a:off x="12076200" y="693720"/>
            <a:ext cx="793800" cy="795240"/>
          </a:xfrm>
          <a:custGeom>
            <a:avLst/>
            <a:gdLst/>
            <a:ahLst/>
            <a:cxnLst/>
            <a:rect l="l" t="t" r="r" b="b"/>
            <a:pathLst>
              <a:path w="433" h="434">
                <a:moveTo>
                  <a:pt x="363" y="0"/>
                </a:moveTo>
                <a:cubicBezTo>
                  <a:pt x="363" y="24"/>
                  <a:pt x="363" y="47"/>
                  <a:pt x="363" y="71"/>
                </a:cubicBezTo>
                <a:cubicBezTo>
                  <a:pt x="386" y="71"/>
                  <a:pt x="409" y="71"/>
                  <a:pt x="432" y="71"/>
                </a:cubicBezTo>
                <a:cubicBezTo>
                  <a:pt x="432" y="72"/>
                  <a:pt x="432" y="73"/>
                  <a:pt x="433" y="73"/>
                </a:cubicBezTo>
                <a:cubicBezTo>
                  <a:pt x="424" y="81"/>
                  <a:pt x="416" y="90"/>
                  <a:pt x="408" y="98"/>
                </a:cubicBezTo>
                <a:cubicBezTo>
                  <a:pt x="373" y="133"/>
                  <a:pt x="338" y="168"/>
                  <a:pt x="303" y="203"/>
                </a:cubicBezTo>
                <a:cubicBezTo>
                  <a:pt x="300" y="206"/>
                  <a:pt x="297" y="208"/>
                  <a:pt x="292" y="207"/>
                </a:cubicBezTo>
                <a:cubicBezTo>
                  <a:pt x="282" y="207"/>
                  <a:pt x="272" y="207"/>
                  <a:pt x="262" y="208"/>
                </a:cubicBezTo>
                <a:cubicBezTo>
                  <a:pt x="260" y="208"/>
                  <a:pt x="256" y="209"/>
                  <a:pt x="255" y="210"/>
                </a:cubicBezTo>
                <a:cubicBezTo>
                  <a:pt x="228" y="237"/>
                  <a:pt x="202" y="263"/>
                  <a:pt x="176" y="289"/>
                </a:cubicBezTo>
                <a:cubicBezTo>
                  <a:pt x="164" y="301"/>
                  <a:pt x="152" y="313"/>
                  <a:pt x="141" y="325"/>
                </a:cubicBezTo>
                <a:cubicBezTo>
                  <a:pt x="140" y="326"/>
                  <a:pt x="139" y="328"/>
                  <a:pt x="140" y="330"/>
                </a:cubicBezTo>
                <a:cubicBezTo>
                  <a:pt x="143" y="338"/>
                  <a:pt x="145" y="346"/>
                  <a:pt x="146" y="354"/>
                </a:cubicBezTo>
                <a:cubicBezTo>
                  <a:pt x="148" y="379"/>
                  <a:pt x="139" y="399"/>
                  <a:pt x="121" y="415"/>
                </a:cubicBezTo>
                <a:cubicBezTo>
                  <a:pt x="105" y="428"/>
                  <a:pt x="87" y="434"/>
                  <a:pt x="67" y="432"/>
                </a:cubicBezTo>
                <a:cubicBezTo>
                  <a:pt x="43" y="429"/>
                  <a:pt x="25" y="417"/>
                  <a:pt x="12" y="397"/>
                </a:cubicBezTo>
                <a:cubicBezTo>
                  <a:pt x="2" y="380"/>
                  <a:pt x="0" y="361"/>
                  <a:pt x="4" y="342"/>
                </a:cubicBezTo>
                <a:cubicBezTo>
                  <a:pt x="10" y="320"/>
                  <a:pt x="24" y="303"/>
                  <a:pt x="46" y="294"/>
                </a:cubicBezTo>
                <a:cubicBezTo>
                  <a:pt x="66" y="285"/>
                  <a:pt x="86" y="286"/>
                  <a:pt x="105" y="295"/>
                </a:cubicBezTo>
                <a:cubicBezTo>
                  <a:pt x="107" y="295"/>
                  <a:pt x="109" y="294"/>
                  <a:pt x="110" y="293"/>
                </a:cubicBezTo>
                <a:cubicBezTo>
                  <a:pt x="137" y="267"/>
                  <a:pt x="164" y="240"/>
                  <a:pt x="191" y="213"/>
                </a:cubicBezTo>
                <a:cubicBezTo>
                  <a:pt x="202" y="202"/>
                  <a:pt x="212" y="191"/>
                  <a:pt x="223" y="181"/>
                </a:cubicBezTo>
                <a:cubicBezTo>
                  <a:pt x="226" y="178"/>
                  <a:pt x="227" y="175"/>
                  <a:pt x="227" y="171"/>
                </a:cubicBezTo>
                <a:cubicBezTo>
                  <a:pt x="227" y="162"/>
                  <a:pt x="227" y="152"/>
                  <a:pt x="227" y="143"/>
                </a:cubicBezTo>
                <a:cubicBezTo>
                  <a:pt x="226" y="138"/>
                  <a:pt x="228" y="135"/>
                  <a:pt x="231" y="131"/>
                </a:cubicBezTo>
                <a:cubicBezTo>
                  <a:pt x="274" y="88"/>
                  <a:pt x="317" y="45"/>
                  <a:pt x="360" y="3"/>
                </a:cubicBezTo>
                <a:cubicBezTo>
                  <a:pt x="361" y="2"/>
                  <a:pt x="362" y="1"/>
                  <a:pt x="363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Рисунок 89"/>
          <p:cNvPicPr/>
          <p:nvPr/>
        </p:nvPicPr>
        <p:blipFill>
          <a:blip r:embed="rId2" cstate="email"/>
          <a:stretch/>
        </p:blipFill>
        <p:spPr>
          <a:xfrm>
            <a:off x="7441483" y="330734"/>
            <a:ext cx="2519280" cy="2519280"/>
          </a:xfrm>
          <a:prstGeom prst="rect">
            <a:avLst/>
          </a:prstGeom>
          <a:ln>
            <a:noFill/>
          </a:ln>
        </p:spPr>
      </p:pic>
      <p:grpSp>
        <p:nvGrpSpPr>
          <p:cNvPr id="91" name="Group 10"/>
          <p:cNvGrpSpPr/>
          <p:nvPr/>
        </p:nvGrpSpPr>
        <p:grpSpPr>
          <a:xfrm>
            <a:off x="8750160" y="938160"/>
            <a:ext cx="519120" cy="547920"/>
            <a:chOff x="8750160" y="938160"/>
            <a:chExt cx="519120" cy="547920"/>
          </a:xfrm>
        </p:grpSpPr>
        <p:sp>
          <p:nvSpPr>
            <p:cNvPr id="92" name="CustomShape 11"/>
            <p:cNvSpPr/>
            <p:nvPr/>
          </p:nvSpPr>
          <p:spPr>
            <a:xfrm>
              <a:off x="8750160" y="938160"/>
              <a:ext cx="519120" cy="547920"/>
            </a:xfrm>
            <a:custGeom>
              <a:avLst/>
              <a:gdLst/>
              <a:ahLst/>
              <a:cxnLst/>
              <a:rect l="l" t="t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12"/>
            <p:cNvSpPr/>
            <p:nvPr/>
          </p:nvSpPr>
          <p:spPr>
            <a:xfrm>
              <a:off x="8861400" y="1055520"/>
              <a:ext cx="306360" cy="303480"/>
            </a:xfrm>
            <a:custGeom>
              <a:avLst/>
              <a:gdLst/>
              <a:ahLst/>
              <a:cxnLst/>
              <a:rect l="l" t="t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13"/>
            <p:cNvSpPr/>
            <p:nvPr/>
          </p:nvSpPr>
          <p:spPr>
            <a:xfrm>
              <a:off x="8972640" y="971640"/>
              <a:ext cx="291960" cy="291960"/>
            </a:xfrm>
            <a:custGeom>
              <a:avLst/>
              <a:gdLst/>
              <a:ahLst/>
              <a:cxnLst/>
              <a:rect l="l" t="t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ED4C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724BCA-F9FA-41D7-8D3C-F47F93B097D7}"/>
              </a:ext>
            </a:extLst>
          </p:cNvPr>
          <p:cNvSpPr/>
          <p:nvPr/>
        </p:nvSpPr>
        <p:spPr>
          <a:xfrm>
            <a:off x="567402" y="1542614"/>
            <a:ext cx="72812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заключается в том, что в условиях сельской школы будет создана такая индивидуализированная образовательная среда, которая позволит каждому обучающемуся на основе его возможностей, способностей, мотивации к обучению и собственному развитию добиться значимых для личности образовательных результатов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387546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287784" y="172713"/>
            <a:ext cx="1079872" cy="1015875"/>
            <a:chOff x="255600" y="1900080"/>
            <a:chExt cx="1811160" cy="1871641"/>
          </a:xfrm>
        </p:grpSpPr>
        <p:sp>
          <p:nvSpPr>
            <p:cNvPr id="145" name="CustomShape 2"/>
            <p:cNvSpPr/>
            <p:nvPr/>
          </p:nvSpPr>
          <p:spPr>
            <a:xfrm>
              <a:off x="928621" y="2038320"/>
              <a:ext cx="879479" cy="1733401"/>
            </a:xfrm>
            <a:custGeom>
              <a:avLst/>
              <a:gdLst/>
              <a:ahLst/>
              <a:cxnLst/>
              <a:rect l="l" t="t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3"/>
            <p:cNvSpPr/>
            <p:nvPr/>
          </p:nvSpPr>
          <p:spPr>
            <a:xfrm>
              <a:off x="430200" y="3130560"/>
              <a:ext cx="249120" cy="220680"/>
            </a:xfrm>
            <a:custGeom>
              <a:avLst/>
              <a:gdLst/>
              <a:ahLst/>
              <a:cxnLst/>
              <a:rect l="l" t="t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4"/>
            <p:cNvSpPr/>
            <p:nvPr/>
          </p:nvSpPr>
          <p:spPr>
            <a:xfrm>
              <a:off x="1459080" y="1900080"/>
              <a:ext cx="187200" cy="276480"/>
            </a:xfrm>
            <a:custGeom>
              <a:avLst/>
              <a:gdLst/>
              <a:ahLst/>
              <a:cxnLst/>
              <a:rect l="l" t="t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5"/>
            <p:cNvSpPr/>
            <p:nvPr/>
          </p:nvSpPr>
          <p:spPr>
            <a:xfrm>
              <a:off x="685800" y="1916280"/>
              <a:ext cx="177840" cy="277560"/>
            </a:xfrm>
            <a:custGeom>
              <a:avLst/>
              <a:gdLst/>
              <a:ahLst/>
              <a:cxnLst/>
              <a:rect l="l" t="t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6"/>
            <p:cNvSpPr/>
            <p:nvPr/>
          </p:nvSpPr>
          <p:spPr>
            <a:xfrm>
              <a:off x="1633680" y="3103560"/>
              <a:ext cx="250560" cy="217440"/>
            </a:xfrm>
            <a:custGeom>
              <a:avLst/>
              <a:gdLst/>
              <a:ahLst/>
              <a:cxnLst/>
              <a:rect l="l" t="t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7"/>
            <p:cNvSpPr/>
            <p:nvPr/>
          </p:nvSpPr>
          <p:spPr>
            <a:xfrm>
              <a:off x="1773360" y="2529000"/>
              <a:ext cx="293400" cy="112680"/>
            </a:xfrm>
            <a:custGeom>
              <a:avLst/>
              <a:gdLst/>
              <a:ahLst/>
              <a:cxnLst/>
              <a:rect l="l" t="t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8"/>
            <p:cNvSpPr/>
            <p:nvPr/>
          </p:nvSpPr>
          <p:spPr>
            <a:xfrm>
              <a:off x="255600" y="2558880"/>
              <a:ext cx="299880" cy="100080"/>
            </a:xfrm>
            <a:custGeom>
              <a:avLst/>
              <a:gdLst/>
              <a:ahLst/>
              <a:cxnLst/>
              <a:rect l="l" t="t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9"/>
            <p:cNvSpPr/>
            <p:nvPr/>
          </p:nvSpPr>
          <p:spPr>
            <a:xfrm>
              <a:off x="898560" y="2513160"/>
              <a:ext cx="174600" cy="426960"/>
            </a:xfrm>
            <a:custGeom>
              <a:avLst/>
              <a:gdLst/>
              <a:ahLst/>
              <a:cxnLst/>
              <a:rect l="l" t="t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CustomShape 14"/>
          <p:cNvSpPr/>
          <p:nvPr/>
        </p:nvSpPr>
        <p:spPr>
          <a:xfrm>
            <a:off x="1763640" y="1327320"/>
            <a:ext cx="1589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15"/>
          <p:cNvSpPr/>
          <p:nvPr/>
        </p:nvSpPr>
        <p:spPr>
          <a:xfrm>
            <a:off x="2989440" y="1441440"/>
            <a:ext cx="54370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22"/>
          <p:cNvSpPr/>
          <p:nvPr/>
        </p:nvSpPr>
        <p:spPr>
          <a:xfrm>
            <a:off x="1787400" y="3027240"/>
            <a:ext cx="1589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FE76044-A67B-452A-B876-1AC71887A3B9}"/>
              </a:ext>
            </a:extLst>
          </p:cNvPr>
          <p:cNvSpPr/>
          <p:nvPr/>
        </p:nvSpPr>
        <p:spPr>
          <a:xfrm>
            <a:off x="347814" y="955028"/>
            <a:ext cx="97168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Уровень условий для обеспечения индивидуализации образовательного процесса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8F9B00D4-20B9-4ECC-B602-30F1F6D42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0790688"/>
              </p:ext>
            </p:extLst>
          </p:nvPr>
        </p:nvGraphicFramePr>
        <p:xfrm>
          <a:off x="71760" y="1939327"/>
          <a:ext cx="9716807" cy="37634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7665">
                  <a:extLst>
                    <a:ext uri="{9D8B030D-6E8A-4147-A177-3AD203B41FA5}">
                      <a16:colId xmlns="" xmlns:a16="http://schemas.microsoft.com/office/drawing/2014/main" val="763323997"/>
                    </a:ext>
                  </a:extLst>
                </a:gridCol>
                <a:gridCol w="9339142">
                  <a:extLst>
                    <a:ext uri="{9D8B030D-6E8A-4147-A177-3AD203B41FA5}">
                      <a16:colId xmlns="" xmlns:a16="http://schemas.microsoft.com/office/drawing/2014/main" val="3147610221"/>
                    </a:ext>
                  </a:extLst>
                </a:gridCol>
              </a:tblGrid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функциональной модели коворкинговой зоны «Кампус индивидуализации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extLst>
                  <a:ext uri="{0D108BD9-81ED-4DB2-BD59-A6C34878D82A}">
                    <a16:rowId xmlns="" xmlns:a16="http://schemas.microsoft.com/office/drawing/2014/main" val="1731544079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методических рекомендаций   по организации обучения в школьном кампусе индивидуализации 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extLst>
                  <a:ext uri="{0D108BD9-81ED-4DB2-BD59-A6C34878D82A}">
                    <a16:rowId xmlns="" xmlns:a16="http://schemas.microsoft.com/office/drawing/2014/main" val="508332243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Школы выпускника для учащихся 10-11 классов 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extLst>
                  <a:ext uri="{0D108BD9-81ED-4DB2-BD59-A6C34878D82A}">
                    <a16:rowId xmlns="" xmlns:a16="http://schemas.microsoft.com/office/drawing/2014/main" val="2902465440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методической мастерской «Средства индивидуализации образовательного процесса»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extLst>
                  <a:ext uri="{0D108BD9-81ED-4DB2-BD59-A6C34878D82A}">
                    <a16:rowId xmlns="" xmlns:a16="http://schemas.microsoft.com/office/drawing/2014/main" val="694384886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компетентности педагогов в области индивидуализации образования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extLst>
                  <a:ext uri="{0D108BD9-81ED-4DB2-BD59-A6C34878D82A}">
                    <a16:rowId xmlns="" xmlns:a16="http://schemas.microsoft.com/office/drawing/2014/main" val="1812244863"/>
                  </a:ext>
                </a:extLst>
              </a:tr>
              <a:tr h="8264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образовательных программ урочной и внеурочной деятельности, программ дополнительного образования, направленных на развитие и формирование навыков по индивидуализированному обучению учащихся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16" marR="61216" marT="0" marB="0"/>
                </a:tc>
                <a:extLst>
                  <a:ext uri="{0D108BD9-81ED-4DB2-BD59-A6C34878D82A}">
                    <a16:rowId xmlns="" xmlns:a16="http://schemas.microsoft.com/office/drawing/2014/main" val="328163934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93B7CA-C061-40F3-8253-DB387B1600B8}"/>
              </a:ext>
            </a:extLst>
          </p:cNvPr>
          <p:cNvSpPr/>
          <p:nvPr/>
        </p:nvSpPr>
        <p:spPr>
          <a:xfrm>
            <a:off x="1471975" y="238709"/>
            <a:ext cx="7896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Измерение и оценка качества инновации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287784" y="172713"/>
            <a:ext cx="1079872" cy="1015875"/>
            <a:chOff x="255600" y="1900080"/>
            <a:chExt cx="1811160" cy="1871641"/>
          </a:xfrm>
        </p:grpSpPr>
        <p:sp>
          <p:nvSpPr>
            <p:cNvPr id="145" name="CustomShape 2"/>
            <p:cNvSpPr/>
            <p:nvPr/>
          </p:nvSpPr>
          <p:spPr>
            <a:xfrm>
              <a:off x="928621" y="2038320"/>
              <a:ext cx="879479" cy="1733401"/>
            </a:xfrm>
            <a:custGeom>
              <a:avLst/>
              <a:gdLst/>
              <a:ahLst/>
              <a:cxnLst/>
              <a:rect l="l" t="t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3"/>
            <p:cNvSpPr/>
            <p:nvPr/>
          </p:nvSpPr>
          <p:spPr>
            <a:xfrm>
              <a:off x="430200" y="3130560"/>
              <a:ext cx="249120" cy="220680"/>
            </a:xfrm>
            <a:custGeom>
              <a:avLst/>
              <a:gdLst/>
              <a:ahLst/>
              <a:cxnLst/>
              <a:rect l="l" t="t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4"/>
            <p:cNvSpPr/>
            <p:nvPr/>
          </p:nvSpPr>
          <p:spPr>
            <a:xfrm>
              <a:off x="1459080" y="1900080"/>
              <a:ext cx="187200" cy="276480"/>
            </a:xfrm>
            <a:custGeom>
              <a:avLst/>
              <a:gdLst/>
              <a:ahLst/>
              <a:cxnLst/>
              <a:rect l="l" t="t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5"/>
            <p:cNvSpPr/>
            <p:nvPr/>
          </p:nvSpPr>
          <p:spPr>
            <a:xfrm>
              <a:off x="685800" y="1916280"/>
              <a:ext cx="177840" cy="277560"/>
            </a:xfrm>
            <a:custGeom>
              <a:avLst/>
              <a:gdLst/>
              <a:ahLst/>
              <a:cxnLst/>
              <a:rect l="l" t="t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6"/>
            <p:cNvSpPr/>
            <p:nvPr/>
          </p:nvSpPr>
          <p:spPr>
            <a:xfrm>
              <a:off x="1633680" y="3103560"/>
              <a:ext cx="250560" cy="217440"/>
            </a:xfrm>
            <a:custGeom>
              <a:avLst/>
              <a:gdLst/>
              <a:ahLst/>
              <a:cxnLst/>
              <a:rect l="l" t="t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7"/>
            <p:cNvSpPr/>
            <p:nvPr/>
          </p:nvSpPr>
          <p:spPr>
            <a:xfrm>
              <a:off x="1773360" y="2529000"/>
              <a:ext cx="293400" cy="112680"/>
            </a:xfrm>
            <a:custGeom>
              <a:avLst/>
              <a:gdLst/>
              <a:ahLst/>
              <a:cxnLst/>
              <a:rect l="l" t="t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8"/>
            <p:cNvSpPr/>
            <p:nvPr/>
          </p:nvSpPr>
          <p:spPr>
            <a:xfrm>
              <a:off x="255600" y="2558880"/>
              <a:ext cx="299880" cy="100080"/>
            </a:xfrm>
            <a:custGeom>
              <a:avLst/>
              <a:gdLst/>
              <a:ahLst/>
              <a:cxnLst/>
              <a:rect l="l" t="t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9"/>
            <p:cNvSpPr/>
            <p:nvPr/>
          </p:nvSpPr>
          <p:spPr>
            <a:xfrm>
              <a:off x="898560" y="2513160"/>
              <a:ext cx="174600" cy="426960"/>
            </a:xfrm>
            <a:custGeom>
              <a:avLst/>
              <a:gdLst/>
              <a:ahLst/>
              <a:cxnLst/>
              <a:rect l="l" t="t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CustomShape 14"/>
          <p:cNvSpPr/>
          <p:nvPr/>
        </p:nvSpPr>
        <p:spPr>
          <a:xfrm>
            <a:off x="1763640" y="1327320"/>
            <a:ext cx="1589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8" name="CustomShape 15"/>
          <p:cNvSpPr/>
          <p:nvPr/>
        </p:nvSpPr>
        <p:spPr>
          <a:xfrm>
            <a:off x="2989440" y="1441440"/>
            <a:ext cx="54370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5" name="CustomShape 22"/>
          <p:cNvSpPr/>
          <p:nvPr/>
        </p:nvSpPr>
        <p:spPr>
          <a:xfrm>
            <a:off x="1787400" y="3027240"/>
            <a:ext cx="1589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FE76044-A67B-452A-B876-1AC71887A3B9}"/>
              </a:ext>
            </a:extLst>
          </p:cNvPr>
          <p:cNvSpPr/>
          <p:nvPr/>
        </p:nvSpPr>
        <p:spPr>
          <a:xfrm>
            <a:off x="347814" y="955028"/>
            <a:ext cx="9716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Уровень организации и создание условий для функционирования школьного кампуса индивидуализации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8F9B00D4-20B9-4ECC-B602-30F1F6D42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5941672"/>
              </p:ext>
            </p:extLst>
          </p:nvPr>
        </p:nvGraphicFramePr>
        <p:xfrm>
          <a:off x="71760" y="1939327"/>
          <a:ext cx="9716807" cy="38326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7665">
                  <a:extLst>
                    <a:ext uri="{9D8B030D-6E8A-4147-A177-3AD203B41FA5}">
                      <a16:colId xmlns="" xmlns:a16="http://schemas.microsoft.com/office/drawing/2014/main" val="763323997"/>
                    </a:ext>
                  </a:extLst>
                </a:gridCol>
                <a:gridCol w="9339142">
                  <a:extLst>
                    <a:ext uri="{9D8B030D-6E8A-4147-A177-3AD203B41FA5}">
                      <a16:colId xmlns="" xmlns:a16="http://schemas.microsoft.com/office/drawing/2014/main" val="3147610221"/>
                    </a:ext>
                  </a:extLst>
                </a:gridCol>
              </a:tblGrid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коворкинговой зоны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деятельности кампуса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1544079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Нормативно-правовое обеспечение работы кампуса</a:t>
                      </a:r>
                      <a:endParaRPr lang="ru-RU" sz="105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8332243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Материально-техническое оснащение кампуса: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-трансформируемая мебель;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интерактивное оборудование.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02465440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школьного кампуса индивидуализации проекта «Дом Эйнштейна»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94384886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Программно-методическое обеспечение деятельности кампуса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2244863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93B7CA-C061-40F3-8253-DB387B1600B8}"/>
              </a:ext>
            </a:extLst>
          </p:cNvPr>
          <p:cNvSpPr/>
          <p:nvPr/>
        </p:nvSpPr>
        <p:spPr>
          <a:xfrm>
            <a:off x="1471975" y="238709"/>
            <a:ext cx="7896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Измерение и оценка качества инновации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23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"/>
          <p:cNvGrpSpPr/>
          <p:nvPr/>
        </p:nvGrpSpPr>
        <p:grpSpPr>
          <a:xfrm>
            <a:off x="287784" y="172713"/>
            <a:ext cx="1079872" cy="1015875"/>
            <a:chOff x="255600" y="1900080"/>
            <a:chExt cx="1811160" cy="1871641"/>
          </a:xfrm>
        </p:grpSpPr>
        <p:sp>
          <p:nvSpPr>
            <p:cNvPr id="145" name="CustomShape 2"/>
            <p:cNvSpPr/>
            <p:nvPr/>
          </p:nvSpPr>
          <p:spPr>
            <a:xfrm>
              <a:off x="928621" y="2038320"/>
              <a:ext cx="879479" cy="1733401"/>
            </a:xfrm>
            <a:custGeom>
              <a:avLst/>
              <a:gdLst/>
              <a:ahLst/>
              <a:cxnLst/>
              <a:rect l="l" t="t" r="r" b="b"/>
              <a:pathLst>
                <a:path w="2130" h="4055">
                  <a:moveTo>
                    <a:pt x="504" y="2850"/>
                  </a:moveTo>
                  <a:cubicBezTo>
                    <a:pt x="504" y="2736"/>
                    <a:pt x="507" y="2621"/>
                    <a:pt x="503" y="2507"/>
                  </a:cubicBezTo>
                  <a:cubicBezTo>
                    <a:pt x="500" y="2424"/>
                    <a:pt x="485" y="2343"/>
                    <a:pt x="457" y="2264"/>
                  </a:cubicBezTo>
                  <a:cubicBezTo>
                    <a:pt x="434" y="2200"/>
                    <a:pt x="414" y="2134"/>
                    <a:pt x="387" y="2072"/>
                  </a:cubicBezTo>
                  <a:cubicBezTo>
                    <a:pt x="355" y="2000"/>
                    <a:pt x="316" y="1930"/>
                    <a:pt x="280" y="1860"/>
                  </a:cubicBezTo>
                  <a:cubicBezTo>
                    <a:pt x="244" y="1791"/>
                    <a:pt x="206" y="1724"/>
                    <a:pt x="172" y="1655"/>
                  </a:cubicBezTo>
                  <a:cubicBezTo>
                    <a:pt x="140" y="1590"/>
                    <a:pt x="110" y="1524"/>
                    <a:pt x="84" y="1457"/>
                  </a:cubicBezTo>
                  <a:cubicBezTo>
                    <a:pt x="63" y="1403"/>
                    <a:pt x="49" y="1347"/>
                    <a:pt x="35" y="1291"/>
                  </a:cubicBezTo>
                  <a:cubicBezTo>
                    <a:pt x="13" y="1200"/>
                    <a:pt x="0" y="1107"/>
                    <a:pt x="4" y="1012"/>
                  </a:cubicBezTo>
                  <a:cubicBezTo>
                    <a:pt x="7" y="949"/>
                    <a:pt x="14" y="886"/>
                    <a:pt x="24" y="824"/>
                  </a:cubicBezTo>
                  <a:cubicBezTo>
                    <a:pt x="33" y="775"/>
                    <a:pt x="49" y="728"/>
                    <a:pt x="63" y="680"/>
                  </a:cubicBezTo>
                  <a:cubicBezTo>
                    <a:pt x="67" y="668"/>
                    <a:pt x="78" y="659"/>
                    <a:pt x="81" y="647"/>
                  </a:cubicBezTo>
                  <a:cubicBezTo>
                    <a:pt x="103" y="575"/>
                    <a:pt x="138" y="509"/>
                    <a:pt x="179" y="447"/>
                  </a:cubicBezTo>
                  <a:cubicBezTo>
                    <a:pt x="225" y="378"/>
                    <a:pt x="277" y="314"/>
                    <a:pt x="341" y="262"/>
                  </a:cubicBezTo>
                  <a:cubicBezTo>
                    <a:pt x="389" y="222"/>
                    <a:pt x="439" y="184"/>
                    <a:pt x="492" y="152"/>
                  </a:cubicBezTo>
                  <a:cubicBezTo>
                    <a:pt x="538" y="123"/>
                    <a:pt x="589" y="101"/>
                    <a:pt x="640" y="80"/>
                  </a:cubicBezTo>
                  <a:cubicBezTo>
                    <a:pt x="720" y="48"/>
                    <a:pt x="803" y="29"/>
                    <a:pt x="888" y="17"/>
                  </a:cubicBezTo>
                  <a:cubicBezTo>
                    <a:pt x="998" y="0"/>
                    <a:pt x="1109" y="4"/>
                    <a:pt x="1219" y="12"/>
                  </a:cubicBezTo>
                  <a:cubicBezTo>
                    <a:pt x="1290" y="17"/>
                    <a:pt x="1361" y="32"/>
                    <a:pt x="1430" y="51"/>
                  </a:cubicBezTo>
                  <a:cubicBezTo>
                    <a:pt x="1537" y="80"/>
                    <a:pt x="1637" y="125"/>
                    <a:pt x="1728" y="189"/>
                  </a:cubicBezTo>
                  <a:cubicBezTo>
                    <a:pt x="1814" y="249"/>
                    <a:pt x="1886" y="322"/>
                    <a:pt x="1945" y="408"/>
                  </a:cubicBezTo>
                  <a:cubicBezTo>
                    <a:pt x="1991" y="475"/>
                    <a:pt x="2028" y="548"/>
                    <a:pt x="2056" y="625"/>
                  </a:cubicBezTo>
                  <a:cubicBezTo>
                    <a:pt x="2088" y="715"/>
                    <a:pt x="2105" y="807"/>
                    <a:pt x="2117" y="901"/>
                  </a:cubicBezTo>
                  <a:cubicBezTo>
                    <a:pt x="2130" y="1002"/>
                    <a:pt x="2121" y="1102"/>
                    <a:pt x="2104" y="1201"/>
                  </a:cubicBezTo>
                  <a:cubicBezTo>
                    <a:pt x="2093" y="1262"/>
                    <a:pt x="2075" y="1322"/>
                    <a:pt x="2053" y="1379"/>
                  </a:cubicBezTo>
                  <a:cubicBezTo>
                    <a:pt x="2021" y="1459"/>
                    <a:pt x="1986" y="1539"/>
                    <a:pt x="1946" y="1616"/>
                  </a:cubicBezTo>
                  <a:cubicBezTo>
                    <a:pt x="1907" y="1691"/>
                    <a:pt x="1860" y="1762"/>
                    <a:pt x="1818" y="1835"/>
                  </a:cubicBezTo>
                  <a:cubicBezTo>
                    <a:pt x="1779" y="1903"/>
                    <a:pt x="1738" y="1969"/>
                    <a:pt x="1702" y="2039"/>
                  </a:cubicBezTo>
                  <a:cubicBezTo>
                    <a:pt x="1675" y="2091"/>
                    <a:pt x="1653" y="2146"/>
                    <a:pt x="1633" y="2201"/>
                  </a:cubicBezTo>
                  <a:cubicBezTo>
                    <a:pt x="1613" y="2258"/>
                    <a:pt x="1595" y="2317"/>
                    <a:pt x="1582" y="2376"/>
                  </a:cubicBezTo>
                  <a:cubicBezTo>
                    <a:pt x="1572" y="2424"/>
                    <a:pt x="1567" y="2473"/>
                    <a:pt x="1567" y="2521"/>
                  </a:cubicBezTo>
                  <a:cubicBezTo>
                    <a:pt x="1566" y="2739"/>
                    <a:pt x="1565" y="2957"/>
                    <a:pt x="1567" y="3175"/>
                  </a:cubicBezTo>
                  <a:cubicBezTo>
                    <a:pt x="1568" y="3220"/>
                    <a:pt x="1552" y="3256"/>
                    <a:pt x="1529" y="3292"/>
                  </a:cubicBezTo>
                  <a:cubicBezTo>
                    <a:pt x="1498" y="3341"/>
                    <a:pt x="1467" y="3392"/>
                    <a:pt x="1436" y="3442"/>
                  </a:cubicBezTo>
                  <a:cubicBezTo>
                    <a:pt x="1407" y="3490"/>
                    <a:pt x="1377" y="3537"/>
                    <a:pt x="1347" y="3585"/>
                  </a:cubicBezTo>
                  <a:cubicBezTo>
                    <a:pt x="1291" y="3676"/>
                    <a:pt x="1235" y="3768"/>
                    <a:pt x="1179" y="3859"/>
                  </a:cubicBezTo>
                  <a:cubicBezTo>
                    <a:pt x="1146" y="3911"/>
                    <a:pt x="1113" y="3963"/>
                    <a:pt x="1081" y="4015"/>
                  </a:cubicBezTo>
                  <a:cubicBezTo>
                    <a:pt x="1057" y="4054"/>
                    <a:pt x="1003" y="4055"/>
                    <a:pt x="979" y="4016"/>
                  </a:cubicBezTo>
                  <a:cubicBezTo>
                    <a:pt x="927" y="3930"/>
                    <a:pt x="876" y="3844"/>
                    <a:pt x="823" y="3758"/>
                  </a:cubicBezTo>
                  <a:cubicBezTo>
                    <a:pt x="781" y="3687"/>
                    <a:pt x="737" y="3617"/>
                    <a:pt x="694" y="3546"/>
                  </a:cubicBezTo>
                  <a:cubicBezTo>
                    <a:pt x="658" y="3486"/>
                    <a:pt x="623" y="3425"/>
                    <a:pt x="586" y="3365"/>
                  </a:cubicBezTo>
                  <a:cubicBezTo>
                    <a:pt x="564" y="3328"/>
                    <a:pt x="539" y="3292"/>
                    <a:pt x="519" y="3253"/>
                  </a:cubicBezTo>
                  <a:cubicBezTo>
                    <a:pt x="510" y="3237"/>
                    <a:pt x="506" y="3217"/>
                    <a:pt x="505" y="3198"/>
                  </a:cubicBezTo>
                  <a:cubicBezTo>
                    <a:pt x="504" y="3082"/>
                    <a:pt x="505" y="2966"/>
                    <a:pt x="505" y="2850"/>
                  </a:cubicBezTo>
                  <a:cubicBezTo>
                    <a:pt x="505" y="2850"/>
                    <a:pt x="504" y="2850"/>
                    <a:pt x="504" y="2850"/>
                  </a:cubicBezTo>
                  <a:close/>
                  <a:moveTo>
                    <a:pt x="1035" y="2418"/>
                  </a:moveTo>
                  <a:cubicBezTo>
                    <a:pt x="1156" y="2418"/>
                    <a:pt x="1278" y="2418"/>
                    <a:pt x="1399" y="2418"/>
                  </a:cubicBezTo>
                  <a:cubicBezTo>
                    <a:pt x="1432" y="2418"/>
                    <a:pt x="1433" y="2417"/>
                    <a:pt x="1434" y="2385"/>
                  </a:cubicBezTo>
                  <a:cubicBezTo>
                    <a:pt x="1435" y="2305"/>
                    <a:pt x="1453" y="2228"/>
                    <a:pt x="1482" y="2155"/>
                  </a:cubicBezTo>
                  <a:cubicBezTo>
                    <a:pt x="1507" y="2091"/>
                    <a:pt x="1537" y="2028"/>
                    <a:pt x="1571" y="1968"/>
                  </a:cubicBezTo>
                  <a:cubicBezTo>
                    <a:pt x="1624" y="1871"/>
                    <a:pt x="1682" y="1778"/>
                    <a:pt x="1737" y="1682"/>
                  </a:cubicBezTo>
                  <a:cubicBezTo>
                    <a:pt x="1773" y="1619"/>
                    <a:pt x="1811" y="1557"/>
                    <a:pt x="1843" y="1492"/>
                  </a:cubicBezTo>
                  <a:cubicBezTo>
                    <a:pt x="1870" y="1439"/>
                    <a:pt x="1892" y="1383"/>
                    <a:pt x="1915" y="1328"/>
                  </a:cubicBezTo>
                  <a:cubicBezTo>
                    <a:pt x="1943" y="1261"/>
                    <a:pt x="1961" y="1190"/>
                    <a:pt x="1969" y="1118"/>
                  </a:cubicBezTo>
                  <a:cubicBezTo>
                    <a:pt x="1984" y="962"/>
                    <a:pt x="1972" y="809"/>
                    <a:pt x="1914" y="661"/>
                  </a:cubicBezTo>
                  <a:cubicBezTo>
                    <a:pt x="1883" y="582"/>
                    <a:pt x="1842" y="509"/>
                    <a:pt x="1788" y="444"/>
                  </a:cubicBezTo>
                  <a:cubicBezTo>
                    <a:pt x="1725" y="367"/>
                    <a:pt x="1648" y="306"/>
                    <a:pt x="1559" y="260"/>
                  </a:cubicBezTo>
                  <a:cubicBezTo>
                    <a:pt x="1478" y="217"/>
                    <a:pt x="1392" y="189"/>
                    <a:pt x="1302" y="172"/>
                  </a:cubicBezTo>
                  <a:cubicBezTo>
                    <a:pt x="1215" y="156"/>
                    <a:pt x="1127" y="150"/>
                    <a:pt x="1038" y="151"/>
                  </a:cubicBezTo>
                  <a:cubicBezTo>
                    <a:pt x="928" y="154"/>
                    <a:pt x="821" y="171"/>
                    <a:pt x="719" y="208"/>
                  </a:cubicBezTo>
                  <a:cubicBezTo>
                    <a:pt x="633" y="239"/>
                    <a:pt x="554" y="282"/>
                    <a:pt x="482" y="339"/>
                  </a:cubicBezTo>
                  <a:cubicBezTo>
                    <a:pt x="379" y="418"/>
                    <a:pt x="301" y="517"/>
                    <a:pt x="244" y="633"/>
                  </a:cubicBezTo>
                  <a:cubicBezTo>
                    <a:pt x="213" y="696"/>
                    <a:pt x="191" y="762"/>
                    <a:pt x="175" y="831"/>
                  </a:cubicBezTo>
                  <a:cubicBezTo>
                    <a:pt x="158" y="898"/>
                    <a:pt x="152" y="966"/>
                    <a:pt x="152" y="1033"/>
                  </a:cubicBezTo>
                  <a:cubicBezTo>
                    <a:pt x="152" y="1130"/>
                    <a:pt x="163" y="1226"/>
                    <a:pt x="195" y="1318"/>
                  </a:cubicBezTo>
                  <a:cubicBezTo>
                    <a:pt x="212" y="1367"/>
                    <a:pt x="225" y="1419"/>
                    <a:pt x="247" y="1466"/>
                  </a:cubicBezTo>
                  <a:cubicBezTo>
                    <a:pt x="281" y="1545"/>
                    <a:pt x="320" y="1622"/>
                    <a:pt x="359" y="1698"/>
                  </a:cubicBezTo>
                  <a:cubicBezTo>
                    <a:pt x="398" y="1772"/>
                    <a:pt x="440" y="1844"/>
                    <a:pt x="480" y="1917"/>
                  </a:cubicBezTo>
                  <a:cubicBezTo>
                    <a:pt x="525" y="1998"/>
                    <a:pt x="564" y="2082"/>
                    <a:pt x="594" y="2171"/>
                  </a:cubicBezTo>
                  <a:cubicBezTo>
                    <a:pt x="619" y="2242"/>
                    <a:pt x="634" y="2314"/>
                    <a:pt x="638" y="2389"/>
                  </a:cubicBezTo>
                  <a:cubicBezTo>
                    <a:pt x="639" y="2415"/>
                    <a:pt x="642" y="2418"/>
                    <a:pt x="669" y="2418"/>
                  </a:cubicBezTo>
                  <a:cubicBezTo>
                    <a:pt x="791" y="2418"/>
                    <a:pt x="913" y="2418"/>
                    <a:pt x="1035" y="2418"/>
                  </a:cubicBezTo>
                  <a:close/>
                  <a:moveTo>
                    <a:pt x="1036" y="3269"/>
                  </a:moveTo>
                  <a:cubicBezTo>
                    <a:pt x="1036" y="3269"/>
                    <a:pt x="1036" y="3269"/>
                    <a:pt x="1036" y="3269"/>
                  </a:cubicBezTo>
                  <a:cubicBezTo>
                    <a:pt x="921" y="3269"/>
                    <a:pt x="805" y="3269"/>
                    <a:pt x="690" y="3270"/>
                  </a:cubicBezTo>
                  <a:cubicBezTo>
                    <a:pt x="684" y="3270"/>
                    <a:pt x="677" y="3274"/>
                    <a:pt x="671" y="3276"/>
                  </a:cubicBezTo>
                  <a:cubicBezTo>
                    <a:pt x="673" y="3282"/>
                    <a:pt x="674" y="3288"/>
                    <a:pt x="677" y="3294"/>
                  </a:cubicBezTo>
                  <a:cubicBezTo>
                    <a:pt x="689" y="3314"/>
                    <a:pt x="702" y="3335"/>
                    <a:pt x="714" y="3355"/>
                  </a:cubicBezTo>
                  <a:cubicBezTo>
                    <a:pt x="765" y="3441"/>
                    <a:pt x="817" y="3526"/>
                    <a:pt x="869" y="3612"/>
                  </a:cubicBezTo>
                  <a:cubicBezTo>
                    <a:pt x="876" y="3624"/>
                    <a:pt x="885" y="3629"/>
                    <a:pt x="900" y="3629"/>
                  </a:cubicBezTo>
                  <a:cubicBezTo>
                    <a:pt x="988" y="3629"/>
                    <a:pt x="1076" y="3629"/>
                    <a:pt x="1164" y="3629"/>
                  </a:cubicBezTo>
                  <a:cubicBezTo>
                    <a:pt x="1178" y="3629"/>
                    <a:pt x="1187" y="3625"/>
                    <a:pt x="1195" y="3612"/>
                  </a:cubicBezTo>
                  <a:cubicBezTo>
                    <a:pt x="1223" y="3567"/>
                    <a:pt x="1251" y="3521"/>
                    <a:pt x="1280" y="3476"/>
                  </a:cubicBezTo>
                  <a:cubicBezTo>
                    <a:pt x="1317" y="3416"/>
                    <a:pt x="1354" y="3357"/>
                    <a:pt x="1390" y="3297"/>
                  </a:cubicBezTo>
                  <a:cubicBezTo>
                    <a:pt x="1394" y="3290"/>
                    <a:pt x="1396" y="3282"/>
                    <a:pt x="1398" y="3274"/>
                  </a:cubicBezTo>
                  <a:cubicBezTo>
                    <a:pt x="1391" y="3272"/>
                    <a:pt x="1383" y="3269"/>
                    <a:pt x="1376" y="3269"/>
                  </a:cubicBezTo>
                  <a:cubicBezTo>
                    <a:pt x="1263" y="3269"/>
                    <a:pt x="1149" y="3269"/>
                    <a:pt x="1036" y="3269"/>
                  </a:cubicBezTo>
                  <a:close/>
                  <a:moveTo>
                    <a:pt x="1433" y="2860"/>
                  </a:moveTo>
                  <a:cubicBezTo>
                    <a:pt x="1433" y="2771"/>
                    <a:pt x="1433" y="2682"/>
                    <a:pt x="1434" y="2592"/>
                  </a:cubicBezTo>
                  <a:cubicBezTo>
                    <a:pt x="1434" y="2573"/>
                    <a:pt x="1429" y="2565"/>
                    <a:pt x="1408" y="2565"/>
                  </a:cubicBezTo>
                  <a:cubicBezTo>
                    <a:pt x="1362" y="2567"/>
                    <a:pt x="1316" y="2566"/>
                    <a:pt x="1270" y="2566"/>
                  </a:cubicBezTo>
                  <a:cubicBezTo>
                    <a:pt x="1252" y="2565"/>
                    <a:pt x="1245" y="2571"/>
                    <a:pt x="1245" y="2589"/>
                  </a:cubicBezTo>
                  <a:cubicBezTo>
                    <a:pt x="1245" y="2770"/>
                    <a:pt x="1245" y="2950"/>
                    <a:pt x="1245" y="3131"/>
                  </a:cubicBezTo>
                  <a:cubicBezTo>
                    <a:pt x="1245" y="3149"/>
                    <a:pt x="1252" y="3157"/>
                    <a:pt x="1271" y="3157"/>
                  </a:cubicBezTo>
                  <a:cubicBezTo>
                    <a:pt x="1315" y="3156"/>
                    <a:pt x="1359" y="3157"/>
                    <a:pt x="1403" y="3157"/>
                  </a:cubicBezTo>
                  <a:cubicBezTo>
                    <a:pt x="1431" y="3157"/>
                    <a:pt x="1433" y="3154"/>
                    <a:pt x="1433" y="3126"/>
                  </a:cubicBezTo>
                  <a:cubicBezTo>
                    <a:pt x="1434" y="3037"/>
                    <a:pt x="1433" y="2949"/>
                    <a:pt x="1433" y="2860"/>
                  </a:cubicBezTo>
                  <a:close/>
                  <a:moveTo>
                    <a:pt x="810" y="2861"/>
                  </a:moveTo>
                  <a:cubicBezTo>
                    <a:pt x="810" y="2770"/>
                    <a:pt x="810" y="2680"/>
                    <a:pt x="810" y="2589"/>
                  </a:cubicBezTo>
                  <a:cubicBezTo>
                    <a:pt x="810" y="2572"/>
                    <a:pt x="806" y="2565"/>
                    <a:pt x="788" y="2566"/>
                  </a:cubicBezTo>
                  <a:cubicBezTo>
                    <a:pt x="746" y="2567"/>
                    <a:pt x="704" y="2566"/>
                    <a:pt x="662" y="2566"/>
                  </a:cubicBezTo>
                  <a:cubicBezTo>
                    <a:pt x="645" y="2565"/>
                    <a:pt x="638" y="2571"/>
                    <a:pt x="638" y="2589"/>
                  </a:cubicBezTo>
                  <a:cubicBezTo>
                    <a:pt x="638" y="2770"/>
                    <a:pt x="638" y="2951"/>
                    <a:pt x="638" y="3133"/>
                  </a:cubicBezTo>
                  <a:cubicBezTo>
                    <a:pt x="638" y="3151"/>
                    <a:pt x="646" y="3157"/>
                    <a:pt x="663" y="3157"/>
                  </a:cubicBezTo>
                  <a:cubicBezTo>
                    <a:pt x="701" y="3156"/>
                    <a:pt x="739" y="3157"/>
                    <a:pt x="777" y="3157"/>
                  </a:cubicBezTo>
                  <a:cubicBezTo>
                    <a:pt x="810" y="3157"/>
                    <a:pt x="810" y="3157"/>
                    <a:pt x="810" y="3125"/>
                  </a:cubicBezTo>
                  <a:cubicBezTo>
                    <a:pt x="810" y="3037"/>
                    <a:pt x="810" y="2949"/>
                    <a:pt x="810" y="2861"/>
                  </a:cubicBezTo>
                  <a:close/>
                  <a:moveTo>
                    <a:pt x="945" y="2861"/>
                  </a:moveTo>
                  <a:cubicBezTo>
                    <a:pt x="945" y="2951"/>
                    <a:pt x="945" y="3041"/>
                    <a:pt x="946" y="3131"/>
                  </a:cubicBezTo>
                  <a:cubicBezTo>
                    <a:pt x="946" y="3155"/>
                    <a:pt x="947" y="3156"/>
                    <a:pt x="972" y="3157"/>
                  </a:cubicBezTo>
                  <a:cubicBezTo>
                    <a:pt x="1008" y="3157"/>
                    <a:pt x="1044" y="3157"/>
                    <a:pt x="1080" y="3157"/>
                  </a:cubicBezTo>
                  <a:cubicBezTo>
                    <a:pt x="1107" y="3157"/>
                    <a:pt x="1110" y="3154"/>
                    <a:pt x="1110" y="3126"/>
                  </a:cubicBezTo>
                  <a:cubicBezTo>
                    <a:pt x="1111" y="3063"/>
                    <a:pt x="1111" y="3000"/>
                    <a:pt x="1111" y="2938"/>
                  </a:cubicBezTo>
                  <a:cubicBezTo>
                    <a:pt x="1111" y="2824"/>
                    <a:pt x="1111" y="2710"/>
                    <a:pt x="1111" y="2596"/>
                  </a:cubicBezTo>
                  <a:cubicBezTo>
                    <a:pt x="1110" y="2567"/>
                    <a:pt x="1109" y="2566"/>
                    <a:pt x="1080" y="2566"/>
                  </a:cubicBezTo>
                  <a:cubicBezTo>
                    <a:pt x="1043" y="2566"/>
                    <a:pt x="1007" y="2567"/>
                    <a:pt x="970" y="2565"/>
                  </a:cubicBezTo>
                  <a:cubicBezTo>
                    <a:pt x="950" y="2565"/>
                    <a:pt x="945" y="2572"/>
                    <a:pt x="945" y="2591"/>
                  </a:cubicBezTo>
                  <a:cubicBezTo>
                    <a:pt x="946" y="2681"/>
                    <a:pt x="945" y="2771"/>
                    <a:pt x="945" y="2861"/>
                  </a:cubicBezTo>
                  <a:close/>
                  <a:moveTo>
                    <a:pt x="1031" y="3741"/>
                  </a:moveTo>
                  <a:cubicBezTo>
                    <a:pt x="1011" y="3741"/>
                    <a:pt x="990" y="3741"/>
                    <a:pt x="970" y="3741"/>
                  </a:cubicBezTo>
                  <a:cubicBezTo>
                    <a:pt x="960" y="3742"/>
                    <a:pt x="950" y="3745"/>
                    <a:pt x="956" y="3757"/>
                  </a:cubicBezTo>
                  <a:cubicBezTo>
                    <a:pt x="977" y="3792"/>
                    <a:pt x="999" y="3827"/>
                    <a:pt x="1020" y="3861"/>
                  </a:cubicBezTo>
                  <a:cubicBezTo>
                    <a:pt x="1028" y="3873"/>
                    <a:pt x="1036" y="3870"/>
                    <a:pt x="1042" y="3860"/>
                  </a:cubicBezTo>
                  <a:cubicBezTo>
                    <a:pt x="1062" y="3829"/>
                    <a:pt x="1082" y="3797"/>
                    <a:pt x="1101" y="3764"/>
                  </a:cubicBezTo>
                  <a:cubicBezTo>
                    <a:pt x="1110" y="3750"/>
                    <a:pt x="1106" y="3742"/>
                    <a:pt x="1089" y="3741"/>
                  </a:cubicBezTo>
                  <a:cubicBezTo>
                    <a:pt x="1070" y="3741"/>
                    <a:pt x="1051" y="3741"/>
                    <a:pt x="1031" y="3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3"/>
            <p:cNvSpPr/>
            <p:nvPr/>
          </p:nvSpPr>
          <p:spPr>
            <a:xfrm>
              <a:off x="430200" y="3130560"/>
              <a:ext cx="249120" cy="220680"/>
            </a:xfrm>
            <a:custGeom>
              <a:avLst/>
              <a:gdLst/>
              <a:ahLst/>
              <a:cxnLst/>
              <a:rect l="l" t="t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4"/>
            <p:cNvSpPr/>
            <p:nvPr/>
          </p:nvSpPr>
          <p:spPr>
            <a:xfrm>
              <a:off x="1459080" y="1900080"/>
              <a:ext cx="187200" cy="276480"/>
            </a:xfrm>
            <a:custGeom>
              <a:avLst/>
              <a:gdLst/>
              <a:ahLst/>
              <a:cxnLst/>
              <a:rect l="l" t="t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5"/>
            <p:cNvSpPr/>
            <p:nvPr/>
          </p:nvSpPr>
          <p:spPr>
            <a:xfrm>
              <a:off x="685800" y="1916280"/>
              <a:ext cx="177840" cy="277560"/>
            </a:xfrm>
            <a:custGeom>
              <a:avLst/>
              <a:gdLst/>
              <a:ahLst/>
              <a:cxnLst/>
              <a:rect l="l" t="t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6"/>
            <p:cNvSpPr/>
            <p:nvPr/>
          </p:nvSpPr>
          <p:spPr>
            <a:xfrm>
              <a:off x="1633680" y="3103560"/>
              <a:ext cx="250560" cy="217440"/>
            </a:xfrm>
            <a:custGeom>
              <a:avLst/>
              <a:gdLst/>
              <a:ahLst/>
              <a:cxnLst/>
              <a:rect l="l" t="t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7"/>
            <p:cNvSpPr/>
            <p:nvPr/>
          </p:nvSpPr>
          <p:spPr>
            <a:xfrm>
              <a:off x="1773360" y="2529000"/>
              <a:ext cx="293400" cy="112680"/>
            </a:xfrm>
            <a:custGeom>
              <a:avLst/>
              <a:gdLst/>
              <a:ahLst/>
              <a:cxnLst/>
              <a:rect l="l" t="t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8"/>
            <p:cNvSpPr/>
            <p:nvPr/>
          </p:nvSpPr>
          <p:spPr>
            <a:xfrm>
              <a:off x="255600" y="2558880"/>
              <a:ext cx="299880" cy="100080"/>
            </a:xfrm>
            <a:custGeom>
              <a:avLst/>
              <a:gdLst/>
              <a:ahLst/>
              <a:cxnLst/>
              <a:rect l="l" t="t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9"/>
            <p:cNvSpPr/>
            <p:nvPr/>
          </p:nvSpPr>
          <p:spPr>
            <a:xfrm>
              <a:off x="898560" y="2513160"/>
              <a:ext cx="174600" cy="426960"/>
            </a:xfrm>
            <a:custGeom>
              <a:avLst/>
              <a:gdLst/>
              <a:ahLst/>
              <a:cxnLst/>
              <a:rect l="l" t="t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CustomShape 14"/>
          <p:cNvSpPr/>
          <p:nvPr/>
        </p:nvSpPr>
        <p:spPr>
          <a:xfrm>
            <a:off x="1763640" y="1327320"/>
            <a:ext cx="1589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8" name="CustomShape 15"/>
          <p:cNvSpPr/>
          <p:nvPr/>
        </p:nvSpPr>
        <p:spPr>
          <a:xfrm>
            <a:off x="2989440" y="1441440"/>
            <a:ext cx="54370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5" name="CustomShape 22"/>
          <p:cNvSpPr/>
          <p:nvPr/>
        </p:nvSpPr>
        <p:spPr>
          <a:xfrm>
            <a:off x="287785" y="3027240"/>
            <a:ext cx="9649072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 algn="ctr"/>
            <a:r>
              <a:rPr lang="ru-RU" b="1" spc="-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сетевого взаимодействия и трансляция опыта инновационной деятельности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FE76044-A67B-452A-B876-1AC71887A3B9}"/>
              </a:ext>
            </a:extLst>
          </p:cNvPr>
          <p:cNvSpPr/>
          <p:nvPr/>
        </p:nvSpPr>
        <p:spPr>
          <a:xfrm>
            <a:off x="347814" y="955028"/>
            <a:ext cx="97168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ctr"/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Оценка образовательных результатов и достижений обучающихся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8F9B00D4-20B9-4ECC-B602-30F1F6D42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003503"/>
              </p:ext>
            </p:extLst>
          </p:nvPr>
        </p:nvGraphicFramePr>
        <p:xfrm>
          <a:off x="391887" y="1744920"/>
          <a:ext cx="9400954" cy="10816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5389">
                  <a:extLst>
                    <a:ext uri="{9D8B030D-6E8A-4147-A177-3AD203B41FA5}">
                      <a16:colId xmlns="" xmlns:a16="http://schemas.microsoft.com/office/drawing/2014/main" val="763323997"/>
                    </a:ext>
                  </a:extLst>
                </a:gridCol>
                <a:gridCol w="9035565">
                  <a:extLst>
                    <a:ext uri="{9D8B030D-6E8A-4147-A177-3AD203B41FA5}">
                      <a16:colId xmlns="" xmlns:a16="http://schemas.microsoft.com/office/drawing/2014/main" val="3147610221"/>
                    </a:ext>
                  </a:extLst>
                </a:gridCol>
              </a:tblGrid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 и проведение конкурса «Ученик года»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1544079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конкурсах, олимпиадах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8332243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93B7CA-C061-40F3-8253-DB387B1600B8}"/>
              </a:ext>
            </a:extLst>
          </p:cNvPr>
          <p:cNvSpPr/>
          <p:nvPr/>
        </p:nvSpPr>
        <p:spPr>
          <a:xfrm>
            <a:off x="1471975" y="238709"/>
            <a:ext cx="78964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Измерение и оценка качества инновации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="" xmlns:a16="http://schemas.microsoft.com/office/drawing/2014/main" id="{F11B735E-B792-4D59-8DDE-454233AEB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5906599"/>
              </p:ext>
            </p:extLst>
          </p:nvPr>
        </p:nvGraphicFramePr>
        <p:xfrm>
          <a:off x="391886" y="3595836"/>
          <a:ext cx="9400956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5389">
                  <a:extLst>
                    <a:ext uri="{9D8B030D-6E8A-4147-A177-3AD203B41FA5}">
                      <a16:colId xmlns="" xmlns:a16="http://schemas.microsoft.com/office/drawing/2014/main" val="763323997"/>
                    </a:ext>
                  </a:extLst>
                </a:gridCol>
                <a:gridCol w="9035567">
                  <a:extLst>
                    <a:ext uri="{9D8B030D-6E8A-4147-A177-3AD203B41FA5}">
                      <a16:colId xmlns="" xmlns:a16="http://schemas.microsoft.com/office/drawing/2014/main" val="3147610221"/>
                    </a:ext>
                  </a:extLst>
                </a:gridCol>
              </a:tblGrid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 сетевым взаимодействием по индивидуализации обучения школ Красноармейского района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1544079"/>
                  </a:ext>
                </a:extLst>
              </a:tr>
              <a:tr h="5408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216" marR="612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Трансляция опыта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научно-практических конференциях по теме проекта;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публикация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статей в региональных и федеральных журналах;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муниципальных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семинаров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теме проекта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833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548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2"/>
          <p:cNvSpPr/>
          <p:nvPr/>
        </p:nvSpPr>
        <p:spPr>
          <a:xfrm>
            <a:off x="541345" y="3603964"/>
            <a:ext cx="2708639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Выступления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региональном,  всероссийских</a:t>
            </a:r>
          </a:p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конференциях</a:t>
            </a:r>
            <a:endParaRPr lang="ru-RU" sz="14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7069814" y="3852000"/>
            <a:ext cx="2795034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семинара «Средства индивидуализации образовательного процесса» </a:t>
            </a:r>
            <a:endParaRPr lang="ru-RU" sz="14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37" name="CustomShape 5">
            <a:hlinkClick r:id="rId2" action="ppaction://hlinksldjump"/>
          </p:cNvPr>
          <p:cNvSpPr/>
          <p:nvPr/>
        </p:nvSpPr>
        <p:spPr>
          <a:xfrm>
            <a:off x="9360000" y="5256360"/>
            <a:ext cx="6476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0" u="sng" strike="noStrike" spc="-1" dirty="0">
                <a:solidFill>
                  <a:srgbClr val="47627F"/>
                </a:solidFill>
                <a:uFillTx/>
                <a:latin typeface="inglobal"/>
              </a:rPr>
              <a:t>схема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2554110" y="242987"/>
            <a:ext cx="5870578" cy="792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ЕЗУЛЬТАТИВНОСТЬ</a:t>
            </a:r>
            <a:endParaRPr lang="ru-RU" sz="3600" b="0" strike="noStrike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4" name="Group 11"/>
          <p:cNvGrpSpPr/>
          <p:nvPr/>
        </p:nvGrpSpPr>
        <p:grpSpPr>
          <a:xfrm>
            <a:off x="4230707" y="2412863"/>
            <a:ext cx="1566810" cy="1584175"/>
            <a:chOff x="4646520" y="2689200"/>
            <a:chExt cx="811440" cy="854280"/>
          </a:xfrm>
        </p:grpSpPr>
        <p:sp>
          <p:nvSpPr>
            <p:cNvPr id="345" name="CustomShape 12"/>
            <p:cNvSpPr/>
            <p:nvPr/>
          </p:nvSpPr>
          <p:spPr>
            <a:xfrm>
              <a:off x="4646520" y="2689200"/>
              <a:ext cx="811440" cy="854280"/>
            </a:xfrm>
            <a:custGeom>
              <a:avLst/>
              <a:gdLst/>
              <a:ahLst/>
              <a:cxnLst/>
              <a:rect l="l" t="t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13"/>
            <p:cNvSpPr/>
            <p:nvPr/>
          </p:nvSpPr>
          <p:spPr>
            <a:xfrm>
              <a:off x="4818240" y="2874960"/>
              <a:ext cx="477720" cy="473040"/>
            </a:xfrm>
            <a:custGeom>
              <a:avLst/>
              <a:gdLst/>
              <a:ahLst/>
              <a:cxnLst/>
              <a:rect l="l" t="t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14"/>
            <p:cNvSpPr/>
            <p:nvPr/>
          </p:nvSpPr>
          <p:spPr>
            <a:xfrm>
              <a:off x="4991040" y="2743200"/>
              <a:ext cx="455760" cy="455760"/>
            </a:xfrm>
            <a:custGeom>
              <a:avLst/>
              <a:gdLst/>
              <a:ahLst/>
              <a:cxnLst/>
              <a:rect l="l" t="t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ED4C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48" name="Group 15"/>
          <p:cNvGrpSpPr/>
          <p:nvPr/>
        </p:nvGrpSpPr>
        <p:grpSpPr>
          <a:xfrm>
            <a:off x="5755320" y="862560"/>
            <a:ext cx="3962520" cy="1874520"/>
            <a:chOff x="5755320" y="862560"/>
            <a:chExt cx="3962520" cy="1874520"/>
          </a:xfrm>
        </p:grpSpPr>
        <p:sp>
          <p:nvSpPr>
            <p:cNvPr id="349" name="CustomShape 16"/>
            <p:cNvSpPr/>
            <p:nvPr/>
          </p:nvSpPr>
          <p:spPr>
            <a:xfrm flipH="1">
              <a:off x="7009200" y="1291320"/>
              <a:ext cx="2708280" cy="439560"/>
            </a:xfrm>
            <a:prstGeom prst="rect">
              <a:avLst/>
            </a:prstGeom>
            <a:solidFill>
              <a:srgbClr val="843C0B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17"/>
            <p:cNvSpPr/>
            <p:nvPr/>
          </p:nvSpPr>
          <p:spPr>
            <a:xfrm rot="8208600" flipH="1">
              <a:off x="5742360" y="1431000"/>
              <a:ext cx="1954080" cy="73692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ED7D31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1" name="Group 18"/>
          <p:cNvGrpSpPr/>
          <p:nvPr/>
        </p:nvGrpSpPr>
        <p:grpSpPr>
          <a:xfrm>
            <a:off x="518400" y="1098017"/>
            <a:ext cx="3965400" cy="1874880"/>
            <a:chOff x="518400" y="863280"/>
            <a:chExt cx="3965400" cy="1874880"/>
          </a:xfrm>
        </p:grpSpPr>
        <p:sp>
          <p:nvSpPr>
            <p:cNvPr id="352" name="CustomShape 19"/>
            <p:cNvSpPr/>
            <p:nvPr/>
          </p:nvSpPr>
          <p:spPr>
            <a:xfrm>
              <a:off x="518400" y="1293480"/>
              <a:ext cx="2708640" cy="439200"/>
            </a:xfrm>
            <a:prstGeom prst="rect">
              <a:avLst/>
            </a:prstGeom>
            <a:solidFill>
              <a:srgbClr val="806000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20"/>
            <p:cNvSpPr/>
            <p:nvPr/>
          </p:nvSpPr>
          <p:spPr>
            <a:xfrm rot="13391400">
              <a:off x="2541960" y="1431720"/>
              <a:ext cx="1954080" cy="73728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4" name="Group 21"/>
          <p:cNvGrpSpPr/>
          <p:nvPr/>
        </p:nvGrpSpPr>
        <p:grpSpPr>
          <a:xfrm>
            <a:off x="518400" y="3587760"/>
            <a:ext cx="3965040" cy="1874520"/>
            <a:chOff x="518400" y="3587760"/>
            <a:chExt cx="3965040" cy="1874520"/>
          </a:xfrm>
        </p:grpSpPr>
        <p:sp>
          <p:nvSpPr>
            <p:cNvPr id="355" name="CustomShape 22"/>
            <p:cNvSpPr/>
            <p:nvPr/>
          </p:nvSpPr>
          <p:spPr>
            <a:xfrm flipV="1">
              <a:off x="518400" y="4593960"/>
              <a:ext cx="2708640" cy="439200"/>
            </a:xfrm>
            <a:prstGeom prst="rect">
              <a:avLst/>
            </a:prstGeom>
            <a:solidFill>
              <a:srgbClr val="1F4E79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23"/>
            <p:cNvSpPr/>
            <p:nvPr/>
          </p:nvSpPr>
          <p:spPr>
            <a:xfrm rot="8208600" flipV="1">
              <a:off x="2541600" y="4155840"/>
              <a:ext cx="1954080" cy="73692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5B9BD5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7" name="Group 24"/>
          <p:cNvGrpSpPr/>
          <p:nvPr/>
        </p:nvGrpSpPr>
        <p:grpSpPr>
          <a:xfrm>
            <a:off x="5755680" y="3594600"/>
            <a:ext cx="3966120" cy="1874880"/>
            <a:chOff x="5755680" y="3594600"/>
            <a:chExt cx="3966120" cy="1874880"/>
          </a:xfrm>
        </p:grpSpPr>
        <p:sp>
          <p:nvSpPr>
            <p:cNvPr id="358" name="CustomShape 25"/>
            <p:cNvSpPr/>
            <p:nvPr/>
          </p:nvSpPr>
          <p:spPr>
            <a:xfrm rot="10800000">
              <a:off x="7013160" y="4600080"/>
              <a:ext cx="2708640" cy="439200"/>
            </a:xfrm>
            <a:prstGeom prst="rect">
              <a:avLst/>
            </a:prstGeom>
            <a:solidFill>
              <a:srgbClr val="203864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26"/>
            <p:cNvSpPr/>
            <p:nvPr/>
          </p:nvSpPr>
          <p:spPr>
            <a:xfrm rot="2591400">
              <a:off x="5743080" y="4163400"/>
              <a:ext cx="1954080" cy="73728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4472C4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DFB645-AC0B-426B-BA4B-A2A63886F4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350" y="74300"/>
            <a:ext cx="1079086" cy="1018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71" y="998675"/>
            <a:ext cx="3672409" cy="2825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4" r="3231"/>
          <a:stretch>
            <a:fillRect/>
          </a:stretch>
        </p:blipFill>
        <p:spPr>
          <a:xfrm>
            <a:off x="0" y="1107083"/>
            <a:ext cx="4320232" cy="1267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2" t="24019" r="9932" b="10017"/>
          <a:stretch/>
        </p:blipFill>
        <p:spPr>
          <a:xfrm>
            <a:off x="0" y="2331219"/>
            <a:ext cx="4285947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518401" y="1695600"/>
            <a:ext cx="278775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Издание методических продуктов инновационной деятельности</a:t>
            </a:r>
            <a:endParaRPr kumimoji="0" lang="ru-RU" sz="16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7009200" y="1695600"/>
            <a:ext cx="270828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Создание авторской методической сети, в которую входят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образовательные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школы Красноармейского района</a:t>
            </a:r>
            <a:endParaRPr kumimoji="0" lang="ru-RU" sz="1400" b="1" i="0" u="none" strike="noStrike" kern="1200" cap="none" spc="-1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7" name="CustomShape 5">
            <a:hlinkClick r:id="rId2" action="ppaction://hlinksldjump"/>
          </p:cNvPr>
          <p:cNvSpPr/>
          <p:nvPr/>
        </p:nvSpPr>
        <p:spPr>
          <a:xfrm>
            <a:off x="9360000" y="5256360"/>
            <a:ext cx="64764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-1" normalizeH="0" baseline="0" noProof="0" dirty="0">
                <a:ln>
                  <a:noFill/>
                </a:ln>
                <a:solidFill>
                  <a:srgbClr val="47627F"/>
                </a:solidFill>
                <a:effectLst/>
                <a:uLnTx/>
                <a:uFillTx/>
                <a:latin typeface="inglobal"/>
              </a:rPr>
              <a:t>схема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2554110" y="242987"/>
            <a:ext cx="5870578" cy="7920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  <a:endParaRPr kumimoji="0" lang="ru-RU" sz="3600" b="0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4" name="Group 11"/>
          <p:cNvGrpSpPr/>
          <p:nvPr/>
        </p:nvGrpSpPr>
        <p:grpSpPr>
          <a:xfrm>
            <a:off x="4230707" y="2412863"/>
            <a:ext cx="1566810" cy="1584175"/>
            <a:chOff x="4646520" y="2689200"/>
            <a:chExt cx="811440" cy="854280"/>
          </a:xfrm>
        </p:grpSpPr>
        <p:sp>
          <p:nvSpPr>
            <p:cNvPr id="345" name="CustomShape 12"/>
            <p:cNvSpPr/>
            <p:nvPr/>
          </p:nvSpPr>
          <p:spPr>
            <a:xfrm>
              <a:off x="4646520" y="2689200"/>
              <a:ext cx="811440" cy="854280"/>
            </a:xfrm>
            <a:custGeom>
              <a:avLst/>
              <a:gdLst/>
              <a:ahLst/>
              <a:cxnLst/>
              <a:rect l="l" t="t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13"/>
            <p:cNvSpPr/>
            <p:nvPr/>
          </p:nvSpPr>
          <p:spPr>
            <a:xfrm>
              <a:off x="4818240" y="2874960"/>
              <a:ext cx="477720" cy="473040"/>
            </a:xfrm>
            <a:custGeom>
              <a:avLst/>
              <a:gdLst/>
              <a:ahLst/>
              <a:cxnLst/>
              <a:rect l="l" t="t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rgbClr val="1276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14"/>
            <p:cNvSpPr/>
            <p:nvPr/>
          </p:nvSpPr>
          <p:spPr>
            <a:xfrm>
              <a:off x="4991040" y="2743200"/>
              <a:ext cx="455760" cy="455760"/>
            </a:xfrm>
            <a:custGeom>
              <a:avLst/>
              <a:gdLst/>
              <a:ahLst/>
              <a:cxnLst/>
              <a:rect l="l" t="t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rgbClr val="ED4C0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48" name="Group 15"/>
          <p:cNvGrpSpPr/>
          <p:nvPr/>
        </p:nvGrpSpPr>
        <p:grpSpPr>
          <a:xfrm>
            <a:off x="5755320" y="862560"/>
            <a:ext cx="3962520" cy="1874520"/>
            <a:chOff x="5755320" y="862560"/>
            <a:chExt cx="3962520" cy="1874520"/>
          </a:xfrm>
        </p:grpSpPr>
        <p:sp>
          <p:nvSpPr>
            <p:cNvPr id="349" name="CustomShape 16"/>
            <p:cNvSpPr/>
            <p:nvPr/>
          </p:nvSpPr>
          <p:spPr>
            <a:xfrm flipH="1">
              <a:off x="7009200" y="1291320"/>
              <a:ext cx="2708280" cy="439560"/>
            </a:xfrm>
            <a:prstGeom prst="rect">
              <a:avLst/>
            </a:prstGeom>
            <a:solidFill>
              <a:srgbClr val="843C0B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17"/>
            <p:cNvSpPr/>
            <p:nvPr/>
          </p:nvSpPr>
          <p:spPr>
            <a:xfrm rot="8208600" flipH="1">
              <a:off x="5742360" y="1431000"/>
              <a:ext cx="1954080" cy="73692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ED7D31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1" name="Group 18"/>
          <p:cNvGrpSpPr/>
          <p:nvPr/>
        </p:nvGrpSpPr>
        <p:grpSpPr>
          <a:xfrm>
            <a:off x="518400" y="863280"/>
            <a:ext cx="3965400" cy="1874880"/>
            <a:chOff x="518400" y="863280"/>
            <a:chExt cx="3965400" cy="1874880"/>
          </a:xfrm>
        </p:grpSpPr>
        <p:sp>
          <p:nvSpPr>
            <p:cNvPr id="352" name="CustomShape 19"/>
            <p:cNvSpPr/>
            <p:nvPr/>
          </p:nvSpPr>
          <p:spPr>
            <a:xfrm>
              <a:off x="518400" y="1293480"/>
              <a:ext cx="2708640" cy="439200"/>
            </a:xfrm>
            <a:prstGeom prst="rect">
              <a:avLst/>
            </a:prstGeom>
            <a:solidFill>
              <a:srgbClr val="806000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20"/>
            <p:cNvSpPr/>
            <p:nvPr/>
          </p:nvSpPr>
          <p:spPr>
            <a:xfrm rot="13391400">
              <a:off x="2541960" y="1431720"/>
              <a:ext cx="1954080" cy="73728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FFC000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4" name="Group 21"/>
          <p:cNvGrpSpPr/>
          <p:nvPr/>
        </p:nvGrpSpPr>
        <p:grpSpPr>
          <a:xfrm>
            <a:off x="518400" y="3587760"/>
            <a:ext cx="3965040" cy="1874520"/>
            <a:chOff x="518400" y="3587760"/>
            <a:chExt cx="3965040" cy="1874520"/>
          </a:xfrm>
        </p:grpSpPr>
        <p:sp>
          <p:nvSpPr>
            <p:cNvPr id="355" name="CustomShape 22"/>
            <p:cNvSpPr/>
            <p:nvPr/>
          </p:nvSpPr>
          <p:spPr>
            <a:xfrm flipV="1">
              <a:off x="518400" y="4593960"/>
              <a:ext cx="2708640" cy="439200"/>
            </a:xfrm>
            <a:prstGeom prst="rect">
              <a:avLst/>
            </a:prstGeom>
            <a:solidFill>
              <a:srgbClr val="1F4E79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23"/>
            <p:cNvSpPr/>
            <p:nvPr/>
          </p:nvSpPr>
          <p:spPr>
            <a:xfrm rot="8208600" flipV="1">
              <a:off x="2541600" y="4155840"/>
              <a:ext cx="1954080" cy="73692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5B9BD5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7" name="Group 24"/>
          <p:cNvGrpSpPr/>
          <p:nvPr/>
        </p:nvGrpSpPr>
        <p:grpSpPr>
          <a:xfrm>
            <a:off x="5755680" y="3594600"/>
            <a:ext cx="3966120" cy="1874880"/>
            <a:chOff x="5755680" y="3594600"/>
            <a:chExt cx="3966120" cy="1874880"/>
          </a:xfrm>
        </p:grpSpPr>
        <p:sp>
          <p:nvSpPr>
            <p:cNvPr id="358" name="CustomShape 25"/>
            <p:cNvSpPr/>
            <p:nvPr/>
          </p:nvSpPr>
          <p:spPr>
            <a:xfrm rot="10800000">
              <a:off x="7013160" y="4600080"/>
              <a:ext cx="2708640" cy="439200"/>
            </a:xfrm>
            <a:prstGeom prst="rect">
              <a:avLst/>
            </a:prstGeom>
            <a:solidFill>
              <a:srgbClr val="203864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26"/>
            <p:cNvSpPr/>
            <p:nvPr/>
          </p:nvSpPr>
          <p:spPr>
            <a:xfrm rot="2591400">
              <a:off x="5743080" y="4163400"/>
              <a:ext cx="1954080" cy="737280"/>
            </a:xfrm>
            <a:custGeom>
              <a:avLst/>
              <a:gdLst/>
              <a:ahLst/>
              <a:cxnLst/>
              <a:rect l="l" t="t" r="r" b="b"/>
              <a:pathLst>
                <a:path w="2908212" h="1097758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rgbClr val="4472C4">
                <a:alpha val="70000"/>
              </a:srgbClr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DFB645-AC0B-426B-BA4B-A2A63886F4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350" y="74300"/>
            <a:ext cx="1079086" cy="101812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D2B929E-4212-44BA-A838-59A5BA846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 rot="21127914">
            <a:off x="366715" y="2789401"/>
            <a:ext cx="1537268" cy="214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DF7520-CD68-4473-A0BD-855EC6C59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 rot="503845">
            <a:off x="1957481" y="2836082"/>
            <a:ext cx="1447060" cy="210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7731DB-0E07-4081-BC7E-2CA916418F38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11420" y="2887398"/>
            <a:ext cx="2806060" cy="210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557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830</Words>
  <Application>Microsoft Office PowerPoint</Application>
  <PresentationFormat>Произвольный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145</cp:revision>
  <dcterms:created xsi:type="dcterms:W3CDTF">2018-09-04T15:10:47Z</dcterms:created>
  <dcterms:modified xsi:type="dcterms:W3CDTF">2022-01-17T14:42:32Z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