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501" r:id="rId3"/>
    <p:sldId id="511" r:id="rId4"/>
    <p:sldId id="534" r:id="rId5"/>
    <p:sldId id="541" r:id="rId6"/>
    <p:sldId id="540" r:id="rId7"/>
    <p:sldId id="543" r:id="rId8"/>
    <p:sldId id="537" r:id="rId9"/>
    <p:sldId id="529" r:id="rId10"/>
    <p:sldId id="530" r:id="rId11"/>
    <p:sldId id="536" r:id="rId12"/>
    <p:sldId id="532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BFA9E"/>
    <a:srgbClr val="006600"/>
    <a:srgbClr val="FF9900"/>
    <a:srgbClr val="D5F2A6"/>
    <a:srgbClr val="F6F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6" autoAdjust="0"/>
    <p:restoredTop sz="97004" autoAdjust="0"/>
  </p:normalViewPr>
  <p:slideViewPr>
    <p:cSldViewPr snapToGrid="0">
      <p:cViewPr>
        <p:scale>
          <a:sx n="55" d="100"/>
          <a:sy n="55" d="100"/>
        </p:scale>
        <p:origin x="-2616" y="-135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771E-502B-4D6D-86C2-B7254F656D24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B1AA-4574-4822-8670-9389C22496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05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4D50-9ABC-4242-8011-E3B5ED9AB960}" type="datetimeFigureOut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1803-C899-49C7-9F38-712029D853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221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17F-C026-4881-A223-8AF7B0B75E33}" type="datetime1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7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A0F-175B-4336-906A-943D7D7725F3}" type="datetime1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30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C375-0EDA-4992-BED2-51E43EB2E504}" type="datetime1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61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17F-C026-4881-A223-8AF7B0B75E3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7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C74-79D2-43F6-BAAA-8FD92E3645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5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7675-24E8-4497-87C0-8A495FC9D4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30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FE4D-77DD-4E3A-911D-2F27154EB75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52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BA34-965E-49F1-B348-D5B13542EB7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3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4FA6-34E4-457C-9882-FFFF0DE0C28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16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FB4-0A6E-41C9-A56A-562C9A376D4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3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CDD8-792D-4B85-92F6-C6B1C701A9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C74-79D2-43F6-BAAA-8FD92E364558}" type="datetime1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95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A6F4-0769-44A0-8831-B96821ECCF9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5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A0F-175B-4336-906A-943D7D7725F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0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C375-0EDA-4992-BED2-51E43EB2E50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1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7675-24E8-4497-87C0-8A495FC9D403}" type="datetime1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3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FE4D-77DD-4E3A-911D-2F27154EB75C}" type="datetime1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55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BA34-965E-49F1-B348-D5B13542EB7E}" type="datetime1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73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4FA6-34E4-457C-9882-FFFF0DE0C286}" type="datetime1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1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FB4-0A6E-41C9-A56A-562C9A376D4F}" type="datetime1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93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CDD8-792D-4B85-92F6-C6B1C701A996}" type="datetime1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A6F4-0769-44A0-8831-B96821ECCF9E}" type="datetime1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35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3BC2-583C-4C60-8F3B-746FC26DEDD3}" type="datetime1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86BEDD-7CF4-4ED4-8D35-05B7FCE8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3BC2-583C-4C60-8F3B-746FC26DEDD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86BEDD-7CF4-4ED4-8D35-05B7FCE8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0" y="6115478"/>
            <a:ext cx="13526218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9" name="Picture 2" descr="D:\Users\user\Desktop\Готовое лого ШАП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986"/>
            <a:ext cx="2424340" cy="218700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1427355" y="2319454"/>
            <a:ext cx="9562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150" dirty="0" smtClean="0">
                <a:solidFill>
                  <a:srgbClr val="008000"/>
                </a:solidFill>
              </a:rPr>
              <a:t>Отчетная презентация по результатам работы</a:t>
            </a:r>
            <a:br>
              <a:rPr lang="ru-RU" sz="2400" b="1" spc="150" dirty="0" smtClean="0">
                <a:solidFill>
                  <a:srgbClr val="008000"/>
                </a:solidFill>
              </a:rPr>
            </a:br>
            <a:r>
              <a:rPr lang="ru-RU" sz="2400" b="1" spc="150" dirty="0" smtClean="0">
                <a:solidFill>
                  <a:srgbClr val="008000"/>
                </a:solidFill>
              </a:rPr>
              <a:t>КИП МОБУ гимназии №44 г. Сочи им. В.А.Сухомлинского</a:t>
            </a:r>
          </a:p>
          <a:p>
            <a:pPr algn="ctr"/>
            <a:r>
              <a:rPr lang="ru-RU" sz="2400" b="1" spc="150" dirty="0" smtClean="0">
                <a:solidFill>
                  <a:srgbClr val="008000"/>
                </a:solidFill>
              </a:rPr>
              <a:t>по теме: </a:t>
            </a:r>
            <a:r>
              <a:rPr lang="ru-RU" sz="2400" b="1" i="1" spc="150" dirty="0" smtClean="0">
                <a:solidFill>
                  <a:srgbClr val="008000"/>
                </a:solidFill>
              </a:rPr>
              <a:t>«Школьный </a:t>
            </a:r>
            <a:r>
              <a:rPr lang="ru-RU" sz="2400" b="1" i="1" spc="150" dirty="0" err="1" smtClean="0">
                <a:solidFill>
                  <a:srgbClr val="008000"/>
                </a:solidFill>
              </a:rPr>
              <a:t>агропарк</a:t>
            </a:r>
            <a:r>
              <a:rPr lang="ru-RU" sz="2400" b="1" i="1" spc="150" dirty="0" smtClean="0">
                <a:solidFill>
                  <a:srgbClr val="008000"/>
                </a:solidFill>
              </a:rPr>
              <a:t> как пространство </a:t>
            </a:r>
            <a:r>
              <a:rPr lang="ru-RU" sz="2400" b="1" i="1" spc="150" dirty="0" err="1" smtClean="0">
                <a:solidFill>
                  <a:srgbClr val="008000"/>
                </a:solidFill>
              </a:rPr>
              <a:t>мультидисциплинарного</a:t>
            </a:r>
            <a:r>
              <a:rPr lang="ru-RU" sz="2400" b="1" i="1" spc="150" dirty="0" smtClean="0">
                <a:solidFill>
                  <a:srgbClr val="008000"/>
                </a:solidFill>
              </a:rPr>
              <a:t> обучения на </a:t>
            </a:r>
            <a:r>
              <a:rPr lang="ru-RU" sz="2400" b="1" i="1" spc="150" dirty="0" smtClean="0">
                <a:solidFill>
                  <a:srgbClr val="008000"/>
                </a:solidFill>
              </a:rPr>
              <a:t>2021-2023 гг</a:t>
            </a:r>
            <a:r>
              <a:rPr lang="ru-RU" sz="2400" b="1" i="1" spc="150" dirty="0" smtClean="0">
                <a:solidFill>
                  <a:srgbClr val="008000"/>
                </a:solidFill>
              </a:rPr>
              <a:t>.»</a:t>
            </a:r>
            <a:endParaRPr lang="ru-RU" sz="2400" b="1" i="1" spc="15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1" y="6115479"/>
            <a:ext cx="712411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14400" y="1600199"/>
            <a:ext cx="34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buFontTx/>
              <a:buChar char="-"/>
            </a:pPr>
            <a:endParaRPr lang="ru-RU" sz="2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1598" y="6488668"/>
            <a:ext cx="24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570" y="200720"/>
            <a:ext cx="486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СЕНТЯБРЬ </a:t>
            </a:r>
            <a:r>
              <a:rPr lang="ru-RU" sz="2400" b="1" dirty="0">
                <a:solidFill>
                  <a:srgbClr val="008000"/>
                </a:solidFill>
              </a:rPr>
              <a:t>2021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3746" y="708417"/>
            <a:ext cx="1141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8000"/>
                </a:solidFill>
              </a:rPr>
              <a:t>ЭКОЛОГИЧЕСКИЙ КВЕСТ "ЭТО ВСЕ МОЕ РОДНОЕ".</a:t>
            </a:r>
          </a:p>
        </p:txBody>
      </p:sp>
      <p:pic>
        <p:nvPicPr>
          <p:cNvPr id="5122" name="Picture 2" descr="C:\Users\Никитина Оксана\Download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6" y="1600199"/>
            <a:ext cx="2309939" cy="307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икитина Оксана\Downloads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67" y="1600199"/>
            <a:ext cx="2309938" cy="307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029713" y="1184534"/>
            <a:ext cx="577969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>
                <a:solidFill>
                  <a:srgbClr val="008000"/>
                </a:solidFill>
              </a:rPr>
              <a:t>Участники волонтерского отряда МОБУ гимназия №44 </a:t>
            </a:r>
            <a:r>
              <a:rPr lang="ru-RU" sz="2200" i="1" dirty="0" err="1">
                <a:solidFill>
                  <a:srgbClr val="008000"/>
                </a:solidFill>
              </a:rPr>
              <a:t>г.Сочи</a:t>
            </a:r>
            <a:r>
              <a:rPr lang="ru-RU" sz="2200" i="1" dirty="0">
                <a:solidFill>
                  <a:srgbClr val="008000"/>
                </a:solidFill>
              </a:rPr>
              <a:t> </a:t>
            </a:r>
            <a:r>
              <a:rPr lang="ru-RU" sz="2200" i="1" dirty="0" err="1">
                <a:solidFill>
                  <a:srgbClr val="008000"/>
                </a:solidFill>
              </a:rPr>
              <a:t>им.В.А.Сухомлинского</a:t>
            </a:r>
            <a:r>
              <a:rPr lang="ru-RU" sz="2200" i="1" dirty="0">
                <a:solidFill>
                  <a:srgbClr val="008000"/>
                </a:solidFill>
              </a:rPr>
              <a:t> приняли участие в экологическом </a:t>
            </a:r>
            <a:r>
              <a:rPr lang="ru-RU" sz="2200" i="1" dirty="0" err="1">
                <a:solidFill>
                  <a:srgbClr val="008000"/>
                </a:solidFill>
              </a:rPr>
              <a:t>квесте</a:t>
            </a:r>
            <a:r>
              <a:rPr lang="ru-RU" sz="2200" i="1" dirty="0">
                <a:solidFill>
                  <a:srgbClr val="008000"/>
                </a:solidFill>
              </a:rPr>
              <a:t> "Это все мое родное". Целью данного мероприятия стало сплочение коллектива и привитие любви к родному краю и заботой о его чистоте. С заданиями и вопросами ребята справились отлично. Хорошая погода и пикник с последующим сбором мусора по территории лесного массива...все прошло хорошо, весело, позитивно и ,главное, с пользой. Свежий воздух, соединённый с физическими и умственными нагрузками. Это и интересно и познавательно!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41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14400" y="1600199"/>
            <a:ext cx="34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buFontTx/>
              <a:buChar char="-"/>
            </a:pPr>
            <a:endParaRPr lang="ru-RU" sz="2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1598" y="6488668"/>
            <a:ext cx="24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6859" y="874059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6146" name="Picture 2" descr="C:\Users\Никитина Оксана\Downloads\Международный_день_Черного_моря_-_0050[1]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2" y="1539414"/>
            <a:ext cx="4348889" cy="48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-207034" y="116480"/>
            <a:ext cx="12399034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0" y="6115477"/>
            <a:ext cx="5051502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89570" y="200720"/>
            <a:ext cx="486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ОКТЯБРЬ </a:t>
            </a:r>
            <a:r>
              <a:rPr lang="ru-RU" sz="2400" b="1" dirty="0">
                <a:solidFill>
                  <a:srgbClr val="008000"/>
                </a:solidFill>
              </a:rPr>
              <a:t>2021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3746" y="708417"/>
            <a:ext cx="11418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</a:rPr>
              <a:t>Конкурс рисунков  «Тайны Черного моря» экологического месячника, посвященного Международному дню Черного моря</a:t>
            </a:r>
            <a:endParaRPr lang="ru-RU" sz="2400" b="1" i="1" dirty="0"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1502" y="1593520"/>
            <a:ext cx="577969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8000"/>
                </a:solidFill>
              </a:rPr>
              <a:t>Учащиеся МОБУ гимназии №44 им. В.А. Сухомлинского, МБУ ДО ЦВР г. Сочи</a:t>
            </a:r>
          </a:p>
          <a:p>
            <a:r>
              <a:rPr lang="ru-RU" sz="2000" i="1" dirty="0" smtClean="0">
                <a:solidFill>
                  <a:srgbClr val="008000"/>
                </a:solidFill>
              </a:rPr>
              <a:t>Приняли участие в конкурсе рисунков </a:t>
            </a:r>
            <a:r>
              <a:rPr lang="ru-RU" sz="2000" i="1" dirty="0">
                <a:solidFill>
                  <a:srgbClr val="008000"/>
                </a:solidFill>
              </a:rPr>
              <a:t>«Тайны Черного моря» экологического месячника, посвященного Международному дню Черного </a:t>
            </a:r>
            <a:r>
              <a:rPr lang="ru-RU" sz="2000" i="1" dirty="0" smtClean="0">
                <a:solidFill>
                  <a:srgbClr val="008000"/>
                </a:solidFill>
              </a:rPr>
              <a:t>моря.</a:t>
            </a:r>
          </a:p>
          <a:p>
            <a:r>
              <a:rPr lang="ru-RU" sz="2000" i="1" dirty="0">
                <a:solidFill>
                  <a:srgbClr val="008000"/>
                </a:solidFill>
              </a:rPr>
              <a:t>Проведение данного мероприятия способствует формированию экологической культуры школьников</a:t>
            </a:r>
            <a:r>
              <a:rPr lang="ru-RU" sz="2000" i="1" dirty="0" smtClean="0">
                <a:solidFill>
                  <a:srgbClr val="008000"/>
                </a:solidFill>
              </a:rPr>
              <a:t>, бережного </a:t>
            </a:r>
            <a:r>
              <a:rPr lang="ru-RU" sz="2000" i="1" dirty="0">
                <a:solidFill>
                  <a:srgbClr val="008000"/>
                </a:solidFill>
              </a:rPr>
              <a:t>отношения к </a:t>
            </a:r>
            <a:r>
              <a:rPr lang="ru-RU" sz="2000" i="1" dirty="0" smtClean="0">
                <a:solidFill>
                  <a:srgbClr val="008000"/>
                </a:solidFill>
              </a:rPr>
              <a:t>природе родного края, </a:t>
            </a:r>
            <a:r>
              <a:rPr lang="ru-RU" sz="2000" i="1" dirty="0">
                <a:solidFill>
                  <a:srgbClr val="008000"/>
                </a:solidFill>
              </a:rPr>
              <a:t>формирует познавательный интерес к изучению </a:t>
            </a:r>
            <a:r>
              <a:rPr lang="ru-RU" sz="2000" i="1" dirty="0" smtClean="0">
                <a:solidFill>
                  <a:srgbClr val="008000"/>
                </a:solidFill>
              </a:rPr>
              <a:t>биологии, экологии географии. Учащаяся гимназии </a:t>
            </a:r>
            <a:r>
              <a:rPr lang="ru-RU" sz="2000" i="1" dirty="0" err="1" smtClean="0">
                <a:solidFill>
                  <a:srgbClr val="008000"/>
                </a:solidFill>
              </a:rPr>
              <a:t>Чернышкова</a:t>
            </a:r>
            <a:r>
              <a:rPr lang="ru-RU" sz="2000" i="1" dirty="0" smtClean="0">
                <a:solidFill>
                  <a:srgbClr val="008000"/>
                </a:solidFill>
              </a:rPr>
              <a:t> София заняла </a:t>
            </a:r>
            <a:r>
              <a:rPr lang="en-US" sz="2000" i="1" dirty="0" smtClean="0">
                <a:solidFill>
                  <a:srgbClr val="008000"/>
                </a:solidFill>
              </a:rPr>
              <a:t>III </a:t>
            </a:r>
            <a:r>
              <a:rPr lang="ru-RU" sz="2000" i="1" dirty="0" smtClean="0">
                <a:solidFill>
                  <a:srgbClr val="008000"/>
                </a:solidFill>
              </a:rPr>
              <a:t>место в младшей возрастной категории. Руководитель: Покровская Наталья Витальевна.</a:t>
            </a:r>
          </a:p>
          <a:p>
            <a:r>
              <a:rPr lang="ru-RU" sz="2000" i="1" dirty="0" smtClean="0">
                <a:solidFill>
                  <a:srgbClr val="008000"/>
                </a:solidFill>
              </a:rPr>
              <a:t> </a:t>
            </a:r>
            <a:endParaRPr lang="ru-RU" sz="2000" i="1" dirty="0">
              <a:solidFill>
                <a:srgbClr val="008000"/>
              </a:solidFill>
            </a:endParaRPr>
          </a:p>
          <a:p>
            <a:r>
              <a:rPr lang="ru-RU" sz="2200" i="1" dirty="0" smtClean="0">
                <a:solidFill>
                  <a:srgbClr val="008000"/>
                </a:solidFill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41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1" y="6115479"/>
            <a:ext cx="712411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14400" y="1600199"/>
            <a:ext cx="34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buFontTx/>
              <a:buChar char="-"/>
            </a:pPr>
            <a:endParaRPr lang="ru-RU" sz="2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1598" y="6488668"/>
            <a:ext cx="24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4536" y="434896"/>
            <a:ext cx="486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ОКТЯБРЬ 2021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3746" y="880946"/>
            <a:ext cx="11418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ВСЕРОССИЙСКИЙ СЕТЕВОЙ ПРОЕКТ ПО СОРТОИСПЫТАНИЮ «МАЛАЯ ТИМИРЯЗЕВКА»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ТЕМА: «ВЫРАЩИВАНИЕ ГИБРИДОВ ТОМАТОВ ДЛЯ ОТКРЫТОГО ГРУНТА АГРОФИРМЫ СЕМКО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В КЛИМАТИЧЕСКИХ УСЛОВИЯХ Г. СОЧИ»</a:t>
            </a:r>
            <a:endParaRPr lang="ru-RU" b="1" i="1" dirty="0">
              <a:solidFill>
                <a:srgbClr val="008000"/>
              </a:solidFill>
            </a:endParaRPr>
          </a:p>
        </p:txBody>
      </p:sp>
      <p:pic>
        <p:nvPicPr>
          <p:cNvPr id="35" name="Рисунок 7" descr="Изображение выглядит как чашка, кофе, пить, пит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02A6A88F-4DBB-40E7-9BF4-1CAD7B27F9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117" y="2050839"/>
            <a:ext cx="1954761" cy="1216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Рисунок 11" descr="Изображение выглядит как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23EC8DDB-67A7-40BF-AD96-299C76BA1F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2955" y="1928177"/>
            <a:ext cx="1988324" cy="1205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5" descr="Изображение выглядит как текст, внутренний, человек, загроможден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86A1509E-E11F-41B5-A8FD-DCA21EFE2DA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9204" y="1903647"/>
            <a:ext cx="1845070" cy="120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12" descr="Изображение выглядит как человек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6491514F-69EA-44A9-9AD7-7193DB052B5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0873" y="1929163"/>
            <a:ext cx="1739197" cy="118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8" descr="Изображение выглядит как внешний, овощ&#10;&#10;Автоматически созданное описание">
            <a:extLst>
              <a:ext uri="{FF2B5EF4-FFF2-40B4-BE49-F238E27FC236}">
                <a16:creationId xmlns="" xmlns:a16="http://schemas.microsoft.com/office/drawing/2014/main" id="{394BD1E4-4008-4BDD-9C42-F9DF97C89DD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3001" y="1923123"/>
            <a:ext cx="1698562" cy="124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" descr="Изображение выглядит как зеленый, растение, овощ, помидор&#10;&#10;Автоматически созданное описание">
            <a:extLst>
              <a:ext uri="{FF2B5EF4-FFF2-40B4-BE49-F238E27FC236}">
                <a16:creationId xmlns="" xmlns:a16="http://schemas.microsoft.com/office/drawing/2014/main" id="{939AC5EA-CF56-4121-8068-728E06EB522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65584" y="2107580"/>
            <a:ext cx="1552904" cy="1182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Рисунок 8" descr="Изображение выглядит как дерево, внешний, растение, сад&#10;&#10;Автоматически созданное описание">
            <a:extLst>
              <a:ext uri="{FF2B5EF4-FFF2-40B4-BE49-F238E27FC236}">
                <a16:creationId xmlns="" xmlns:a16="http://schemas.microsoft.com/office/drawing/2014/main" id="{0679D832-94F8-40D9-A0FE-04D269C7BD2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40250" y="3289609"/>
            <a:ext cx="1608003" cy="1232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5" descr="Изображение выглядит как человек, внутренний, женщина, блюдо&#10;&#10;Автоматически созданное описание">
            <a:extLst>
              <a:ext uri="{FF2B5EF4-FFF2-40B4-BE49-F238E27FC236}">
                <a16:creationId xmlns="" xmlns:a16="http://schemas.microsoft.com/office/drawing/2014/main" id="{1EB60EC9-F906-431D-92B6-CC5623AE9A2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30031" y="3334214"/>
            <a:ext cx="1512848" cy="1170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Рисунок 6" descr="Изображение выглядит как внутренний, стол, еда, помидор&#10;&#10;Автоматически созданное описание">
            <a:extLst>
              <a:ext uri="{FF2B5EF4-FFF2-40B4-BE49-F238E27FC236}">
                <a16:creationId xmlns="" xmlns:a16="http://schemas.microsoft.com/office/drawing/2014/main" id="{484AF887-0BE1-4FAF-91BE-3742873DBDD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58108" y="3318511"/>
            <a:ext cx="1735873" cy="1197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Рисунок 8" descr="Изображение выглядит как внутренний, еда, помидор, оранжев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F3CD96BF-B0A8-4F88-847A-CB1B52D5B4F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75755" y="3313145"/>
            <a:ext cx="1568605" cy="1247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TextBox 48"/>
          <p:cNvSpPr txBox="1"/>
          <p:nvPr/>
        </p:nvSpPr>
        <p:spPr>
          <a:xfrm>
            <a:off x="0" y="4651825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8000"/>
                </a:solidFill>
              </a:rPr>
              <a:t>Цель работы: </a:t>
            </a:r>
            <a:r>
              <a:rPr lang="ru-RU" sz="1600" i="1" dirty="0" smtClean="0">
                <a:solidFill>
                  <a:srgbClr val="008000"/>
                </a:solidFill>
              </a:rPr>
              <a:t>выявить гибриды томатов</a:t>
            </a:r>
            <a:r>
              <a:rPr lang="en-US" sz="1600" i="1" dirty="0" smtClean="0">
                <a:solidFill>
                  <a:srgbClr val="008000"/>
                </a:solidFill>
              </a:rPr>
              <a:t>,</a:t>
            </a:r>
            <a:r>
              <a:rPr lang="ru-RU" sz="1600" i="1" dirty="0" smtClean="0">
                <a:solidFill>
                  <a:srgbClr val="008000"/>
                </a:solidFill>
              </a:rPr>
              <a:t> наиболее урожайные для выращивания в открытом грунте</a:t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i="1" dirty="0" smtClean="0">
                <a:solidFill>
                  <a:srgbClr val="008000"/>
                </a:solidFill>
              </a:rPr>
              <a:t>в условиях Черноморского побережья Кавказа.</a:t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Задачи:   </a:t>
            </a:r>
            <a:r>
              <a:rPr lang="ru-RU" sz="1600" i="1" dirty="0" smtClean="0">
                <a:solidFill>
                  <a:srgbClr val="008000"/>
                </a:solidFill>
              </a:rPr>
              <a:t>1. Вырастить 5 гибридов томатов для открытого грунта: </a:t>
            </a:r>
            <a:r>
              <a:rPr lang="en-US" sz="1600" i="1" dirty="0" smtClean="0">
                <a:solidFill>
                  <a:srgbClr val="008000"/>
                </a:solidFill>
              </a:rPr>
              <a:t>F1 </a:t>
            </a:r>
            <a:r>
              <a:rPr lang="ru-RU" sz="1600" i="1" dirty="0" smtClean="0">
                <a:solidFill>
                  <a:srgbClr val="008000"/>
                </a:solidFill>
              </a:rPr>
              <a:t>Розанчик, </a:t>
            </a:r>
            <a:r>
              <a:rPr lang="en-US" sz="1600" i="1" dirty="0" smtClean="0">
                <a:solidFill>
                  <a:srgbClr val="008000"/>
                </a:solidFill>
              </a:rPr>
              <a:t>F1</a:t>
            </a:r>
            <a:r>
              <a:rPr lang="ru-RU" sz="1600" i="1" dirty="0" smtClean="0">
                <a:solidFill>
                  <a:srgbClr val="008000"/>
                </a:solidFill>
              </a:rPr>
              <a:t> </a:t>
            </a:r>
            <a:r>
              <a:rPr lang="ru-RU" sz="1600" i="1" dirty="0" err="1" smtClean="0">
                <a:solidFill>
                  <a:srgbClr val="008000"/>
                </a:solidFill>
              </a:rPr>
              <a:t>Семко</a:t>
            </a:r>
            <a:r>
              <a:rPr lang="ru-RU" sz="1600" i="1" dirty="0" smtClean="0">
                <a:solidFill>
                  <a:srgbClr val="008000"/>
                </a:solidFill>
              </a:rPr>
              <a:t> 18, </a:t>
            </a:r>
            <a:r>
              <a:rPr lang="en-US" sz="1600" i="1" dirty="0" smtClean="0">
                <a:solidFill>
                  <a:srgbClr val="008000"/>
                </a:solidFill>
              </a:rPr>
              <a:t>F1</a:t>
            </a:r>
            <a:r>
              <a:rPr lang="ru-RU" sz="1600" i="1" dirty="0" smtClean="0">
                <a:solidFill>
                  <a:srgbClr val="008000"/>
                </a:solidFill>
              </a:rPr>
              <a:t> Катя, </a:t>
            </a:r>
            <a:r>
              <a:rPr lang="en-US" sz="1600" i="1" dirty="0" smtClean="0">
                <a:solidFill>
                  <a:srgbClr val="008000"/>
                </a:solidFill>
              </a:rPr>
              <a:t>F1</a:t>
            </a:r>
            <a:r>
              <a:rPr lang="ru-RU" sz="1600" i="1" dirty="0" smtClean="0">
                <a:solidFill>
                  <a:srgbClr val="008000"/>
                </a:solidFill>
              </a:rPr>
              <a:t> </a:t>
            </a:r>
            <a:r>
              <a:rPr lang="ru-RU" sz="1600" i="1" dirty="0" err="1" smtClean="0">
                <a:solidFill>
                  <a:srgbClr val="008000"/>
                </a:solidFill>
              </a:rPr>
              <a:t>Ньюоранж</a:t>
            </a:r>
            <a:r>
              <a:rPr lang="ru-RU" sz="1600" i="1" dirty="0" smtClean="0">
                <a:solidFill>
                  <a:srgbClr val="008000"/>
                </a:solidFill>
              </a:rPr>
              <a:t>, </a:t>
            </a:r>
            <a:r>
              <a:rPr lang="en-US" sz="1600" i="1" dirty="0" smtClean="0">
                <a:solidFill>
                  <a:srgbClr val="008000"/>
                </a:solidFill>
              </a:rPr>
              <a:t>F1</a:t>
            </a:r>
            <a:r>
              <a:rPr lang="ru-RU" sz="1600" i="1" dirty="0" smtClean="0">
                <a:solidFill>
                  <a:srgbClr val="008000"/>
                </a:solidFill>
              </a:rPr>
              <a:t>Далат</a:t>
            </a:r>
            <a:r>
              <a:rPr lang="en-US" sz="1600" i="1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sz="1600" i="1" dirty="0" smtClean="0">
                <a:solidFill>
                  <a:srgbClr val="008000"/>
                </a:solidFill>
              </a:rPr>
              <a:t>	 2. </a:t>
            </a:r>
            <a:r>
              <a:rPr lang="ru-RU" sz="1600" i="1" dirty="0" smtClean="0">
                <a:solidFill>
                  <a:srgbClr val="008000"/>
                </a:solidFill>
              </a:rPr>
              <a:t>Провести наблюдения за ростом и плодоношением томатов.</a:t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i="1" dirty="0" smtClean="0">
                <a:solidFill>
                  <a:srgbClr val="008000"/>
                </a:solidFill>
              </a:rPr>
              <a:t>	 3. Сравнить урожайность выращенных томатов</a:t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i="1" dirty="0" smtClean="0">
                <a:solidFill>
                  <a:srgbClr val="008000"/>
                </a:solidFill>
              </a:rPr>
              <a:t>	 4. Выявить наиболее перспективные гибриды, для выращивания в условиях г. Сочи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642310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Автор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8000"/>
                </a:solidFill>
              </a:rPr>
              <a:t>проекта Чехова Маргарита Михайловна, ученица 10Б класса</a:t>
            </a:r>
            <a:endParaRPr lang="ru-RU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6752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77436"/>
            <a:ext cx="12192000" cy="740546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1" y="6115479"/>
            <a:ext cx="712411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14400" y="1600199"/>
            <a:ext cx="34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buFontTx/>
              <a:buChar char="-"/>
            </a:pPr>
            <a:endParaRPr lang="ru-RU" sz="2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1598" y="6488668"/>
            <a:ext cx="24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6859" y="874059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9570" y="200720"/>
            <a:ext cx="486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8000"/>
                </a:solidFill>
              </a:rPr>
              <a:t>ОКТЯБРЬ </a:t>
            </a:r>
            <a:r>
              <a:rPr lang="ru-RU" sz="2400" b="1" dirty="0" smtClean="0">
                <a:solidFill>
                  <a:srgbClr val="008000"/>
                </a:solidFill>
              </a:rPr>
              <a:t>2021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6907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Тема:</a:t>
            </a:r>
            <a:r>
              <a:rPr lang="ru-RU" i="1" dirty="0" smtClean="0">
                <a:solidFill>
                  <a:srgbClr val="008000"/>
                </a:solidFill>
              </a:rPr>
              <a:t> «ВЫРАЩИВАНИЕ УЗУМБАРСКОЙ ФИАЛКИ В УСЛОВИЯХ ПРИМЕНЕНИЯ САМОДЕЛЬНОЙ ГИДРОПОННОЙ КОНСТРУКЦИИ»</a:t>
            </a:r>
            <a:endParaRPr lang="ru-RU" i="1" dirty="0">
              <a:solidFill>
                <a:srgbClr val="008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4705815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Цель работы: </a:t>
            </a:r>
            <a:r>
              <a:rPr lang="ru-RU" i="1" dirty="0" smtClean="0">
                <a:solidFill>
                  <a:srgbClr val="008000"/>
                </a:solidFill>
              </a:rPr>
              <a:t>Выявить преимущества выращивания </a:t>
            </a:r>
            <a:r>
              <a:rPr lang="ru-RU" i="1" dirty="0" err="1" smtClean="0">
                <a:solidFill>
                  <a:srgbClr val="008000"/>
                </a:solidFill>
              </a:rPr>
              <a:t>узумбарской</a:t>
            </a:r>
            <a:r>
              <a:rPr lang="ru-RU" i="1" dirty="0" smtClean="0">
                <a:solidFill>
                  <a:srgbClr val="008000"/>
                </a:solidFill>
              </a:rPr>
              <a:t> фиалки методом гидропоники в условиях </a:t>
            </a:r>
            <a:r>
              <a:rPr lang="ru-RU" i="1" dirty="0" err="1" smtClean="0">
                <a:solidFill>
                  <a:srgbClr val="008000"/>
                </a:solidFill>
              </a:rPr>
              <a:t>агропарка</a:t>
            </a:r>
            <a:r>
              <a:rPr lang="ru-RU" i="1" dirty="0" smtClean="0">
                <a:solidFill>
                  <a:srgbClr val="008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Задачи:   </a:t>
            </a:r>
            <a:r>
              <a:rPr lang="ru-RU" i="1" dirty="0" smtClean="0">
                <a:solidFill>
                  <a:srgbClr val="008000"/>
                </a:solidFill>
              </a:rPr>
              <a:t>1. Изучение теоретических аспектов гидропоники.</a:t>
            </a:r>
          </a:p>
          <a:p>
            <a:r>
              <a:rPr lang="ru-RU" i="1" dirty="0" smtClean="0">
                <a:solidFill>
                  <a:srgbClr val="008000"/>
                </a:solidFill>
              </a:rPr>
              <a:t>	  2. Конструирование простейшей установки для выращивания </a:t>
            </a:r>
            <a:r>
              <a:rPr lang="ru-RU" i="1" dirty="0" err="1" smtClean="0">
                <a:solidFill>
                  <a:srgbClr val="008000"/>
                </a:solidFill>
              </a:rPr>
              <a:t>узумбарской</a:t>
            </a:r>
            <a:r>
              <a:rPr lang="ru-RU" i="1" dirty="0" smtClean="0">
                <a:solidFill>
                  <a:srgbClr val="008000"/>
                </a:solidFill>
              </a:rPr>
              <a:t> фиалки.</a:t>
            </a:r>
            <a:br>
              <a:rPr lang="ru-RU" i="1" dirty="0" smtClean="0">
                <a:solidFill>
                  <a:srgbClr val="008000"/>
                </a:solidFill>
              </a:rPr>
            </a:br>
            <a:r>
              <a:rPr lang="ru-RU" i="1" dirty="0" smtClean="0">
                <a:solidFill>
                  <a:srgbClr val="008000"/>
                </a:solidFill>
              </a:rPr>
              <a:t>	  3. Проведение </a:t>
            </a:r>
            <a:r>
              <a:rPr lang="ru-RU" i="1" dirty="0" err="1" smtClean="0">
                <a:solidFill>
                  <a:srgbClr val="008000"/>
                </a:solidFill>
              </a:rPr>
              <a:t>оппытов</a:t>
            </a:r>
            <a:r>
              <a:rPr lang="ru-RU" i="1" dirty="0" smtClean="0">
                <a:solidFill>
                  <a:srgbClr val="008000"/>
                </a:solidFill>
              </a:rPr>
              <a:t> по выращиванию фиалки с использованием специального </a:t>
            </a:r>
            <a:r>
              <a:rPr lang="ru-RU" i="1" dirty="0" err="1" smtClean="0">
                <a:solidFill>
                  <a:srgbClr val="008000"/>
                </a:solidFill>
              </a:rPr>
              <a:t>расствора</a:t>
            </a:r>
            <a:r>
              <a:rPr lang="ru-RU" i="1" dirty="0" smtClean="0">
                <a:solidFill>
                  <a:srgbClr val="008000"/>
                </a:solidFill>
              </a:rPr>
              <a:t> и обычной торфяной смеси. </a:t>
            </a:r>
            <a:r>
              <a:rPr lang="ru-RU" dirty="0" smtClean="0">
                <a:solidFill>
                  <a:srgbClr val="008000"/>
                </a:solidFill>
              </a:rPr>
              <a:t>. 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880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Автор проекта: Васильева Полина Артемовна, ученица 9А класса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15362" name="AutoShape 2" descr="https://apf.mail.ru/cgi-bin/readmsg?id=16405290121188248127;0;1&amp;exif=1&amp;full=1&amp;x-email=lady1.oks-nickit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apf.mail.ru/cgi-bin/readmsg?id=16405289501407945007;0;1&amp;exif=1&amp;full=1&amp;x-email=lady1.oks-nickit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Никитина Оксана\Desktop\307c6361-5223-4ae7-927c-59ae4344ad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15405"/>
            <a:ext cx="2305237" cy="327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итина Оксана\Desktop\db297572-3826-4f12-bc21-3c940779f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21" y="1318616"/>
            <a:ext cx="2528046" cy="32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икитина Оксана\Desktop\bc7da30c-c617-45f1-8739-57c996e994c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02" y="1318616"/>
            <a:ext cx="2227231" cy="32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икитина Оксана\Desktop\278c20e1-24f1-4901-bdf5-1b7c346dcfb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1315405"/>
            <a:ext cx="3941481" cy="327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6752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1" y="6115479"/>
            <a:ext cx="712411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14400" y="1600199"/>
            <a:ext cx="34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buFontTx/>
              <a:buChar char="-"/>
            </a:pPr>
            <a:endParaRPr lang="ru-RU" sz="2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1598" y="6488668"/>
            <a:ext cx="24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6859" y="874059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9570" y="200720"/>
            <a:ext cx="486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8000"/>
                </a:solidFill>
              </a:rPr>
              <a:t>ОКТЯБРЬ </a:t>
            </a:r>
            <a:r>
              <a:rPr lang="ru-RU" sz="2400" b="1" dirty="0" smtClean="0">
                <a:solidFill>
                  <a:srgbClr val="008000"/>
                </a:solidFill>
              </a:rPr>
              <a:t>2021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69074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Тема:</a:t>
            </a:r>
            <a:r>
              <a:rPr lang="ru-RU" i="1" dirty="0" smtClean="0">
                <a:solidFill>
                  <a:srgbClr val="008000"/>
                </a:solidFill>
              </a:rPr>
              <a:t> «Заветное растение - куркума»</a:t>
            </a:r>
            <a:endParaRPr lang="ru-RU" i="1" dirty="0">
              <a:solidFill>
                <a:srgbClr val="008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14536" y="777282"/>
            <a:ext cx="55973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Цель работы: </a:t>
            </a:r>
          </a:p>
          <a:p>
            <a:r>
              <a:rPr lang="ru-RU" i="1" dirty="0" smtClean="0">
                <a:solidFill>
                  <a:srgbClr val="008000"/>
                </a:solidFill>
              </a:rPr>
              <a:t>Узнать из каких веществ состоят натуральные краски, изготовленные из куркумы.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Задачи: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i="1" dirty="0" smtClean="0">
                <a:solidFill>
                  <a:srgbClr val="008000"/>
                </a:solidFill>
              </a:rPr>
              <a:t>1. Ознакомиться с историей     изготовления натуральных красок.</a:t>
            </a:r>
          </a:p>
          <a:p>
            <a:r>
              <a:rPr lang="ru-RU" i="1" dirty="0" smtClean="0">
                <a:solidFill>
                  <a:srgbClr val="008000"/>
                </a:solidFill>
              </a:rPr>
              <a:t>2. Изучить состав красок.</a:t>
            </a:r>
            <a:br>
              <a:rPr lang="ru-RU" i="1" dirty="0" smtClean="0">
                <a:solidFill>
                  <a:srgbClr val="008000"/>
                </a:solidFill>
              </a:rPr>
            </a:br>
            <a:r>
              <a:rPr lang="ru-RU" i="1" dirty="0" smtClean="0">
                <a:solidFill>
                  <a:srgbClr val="008000"/>
                </a:solidFill>
              </a:rPr>
              <a:t>3. Изготовить краски из куркумы в домашних условиях</a:t>
            </a:r>
            <a:r>
              <a:rPr lang="ru-RU" dirty="0" smtClean="0">
                <a:solidFill>
                  <a:srgbClr val="008000"/>
                </a:solidFill>
              </a:rPr>
              <a:t>. 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43720" y="642561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Автор проекта: Китаева Надежда Романовна, ученица 2А класса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7170" name="Picture 2" descr="C:\Users\Никитина Оксана\Downloads\82a5a780-fb07-4f07-913e-fd42a035dc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1" y="1112520"/>
            <a:ext cx="2825286" cy="49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икитина Оксана\Downloads\d1c76f32-0d56-41a8-906c-6652118b53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39" y="1075463"/>
            <a:ext cx="2844864" cy="50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6752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0" y="6115478"/>
            <a:ext cx="1219199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14400" y="1600199"/>
            <a:ext cx="34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buFontTx/>
              <a:buChar char="-"/>
            </a:pPr>
            <a:endParaRPr lang="ru-RU" sz="2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1598" y="6488668"/>
            <a:ext cx="24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6859" y="874059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9570" y="200720"/>
            <a:ext cx="486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СЕНТЯБРЬ 2021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6117" y="702527"/>
            <a:ext cx="1141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ГОРОДСКОЙ СЕМИНАР ШКОЛЬНЫХ АГРОПАРКОВ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«От идеи до реализации»</a:t>
            </a:r>
            <a:endParaRPr lang="ru-RU" b="1" i="1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469643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8000"/>
                </a:solidFill>
              </a:rPr>
              <a:t>Цель: </a:t>
            </a:r>
            <a:r>
              <a:rPr lang="ru-RU" sz="1600" i="1" dirty="0" smtClean="0">
                <a:solidFill>
                  <a:srgbClr val="008000"/>
                </a:solidFill>
              </a:rPr>
              <a:t>Представить результаты работы </a:t>
            </a:r>
            <a:r>
              <a:rPr lang="ru-RU" sz="1600" i="1" dirty="0" err="1" smtClean="0">
                <a:solidFill>
                  <a:srgbClr val="008000"/>
                </a:solidFill>
              </a:rPr>
              <a:t>агропарка</a:t>
            </a:r>
            <a:r>
              <a:rPr lang="ru-RU" sz="1600" i="1" dirty="0" smtClean="0">
                <a:solidFill>
                  <a:srgbClr val="008000"/>
                </a:solidFill>
              </a:rPr>
              <a:t>, реализуемые программы и опытнической работы.</a:t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Задачи:   </a:t>
            </a:r>
            <a:r>
              <a:rPr lang="ru-RU" sz="1600" i="1" dirty="0" smtClean="0">
                <a:solidFill>
                  <a:srgbClr val="008000"/>
                </a:solidFill>
              </a:rPr>
              <a:t>1. Анализ деятельности </a:t>
            </a:r>
            <a:r>
              <a:rPr lang="ru-RU" sz="1600" i="1" dirty="0" err="1" smtClean="0">
                <a:solidFill>
                  <a:srgbClr val="008000"/>
                </a:solidFill>
              </a:rPr>
              <a:t>агропарков</a:t>
            </a:r>
            <a:r>
              <a:rPr lang="ru-RU" sz="1600" i="1" dirty="0" smtClean="0">
                <a:solidFill>
                  <a:srgbClr val="008000"/>
                </a:solidFill>
              </a:rPr>
              <a:t>, инновационной деятельности с использованием базы </a:t>
            </a:r>
            <a:r>
              <a:rPr lang="ru-RU" sz="1600" i="1" dirty="0" err="1" smtClean="0">
                <a:solidFill>
                  <a:srgbClr val="008000"/>
                </a:solidFill>
              </a:rPr>
              <a:t>агропарков</a:t>
            </a:r>
            <a:r>
              <a:rPr lang="ru-RU" sz="1600" i="1" dirty="0" smtClean="0">
                <a:solidFill>
                  <a:srgbClr val="008000"/>
                </a:solidFill>
              </a:rPr>
              <a:t>.</a:t>
            </a:r>
          </a:p>
          <a:p>
            <a:r>
              <a:rPr lang="ru-RU" sz="1600" i="1" dirty="0" smtClean="0">
                <a:solidFill>
                  <a:srgbClr val="008000"/>
                </a:solidFill>
              </a:rPr>
              <a:t>	2. Анализ опытнической и исследовательской деятельности учащихся.</a:t>
            </a:r>
          </a:p>
          <a:p>
            <a:r>
              <a:rPr lang="ru-RU" sz="1600" i="1" dirty="0" smtClean="0">
                <a:solidFill>
                  <a:srgbClr val="008000"/>
                </a:solidFill>
              </a:rPr>
              <a:t>	3. Представить реализацию образовательных функций </a:t>
            </a:r>
            <a:r>
              <a:rPr lang="ru-RU" sz="1600" i="1" dirty="0" err="1" smtClean="0">
                <a:solidFill>
                  <a:srgbClr val="008000"/>
                </a:solidFill>
              </a:rPr>
              <a:t>агропарка</a:t>
            </a:r>
            <a:r>
              <a:rPr lang="ru-RU" sz="1600" i="1" dirty="0" smtClean="0">
                <a:solidFill>
                  <a:srgbClr val="008000"/>
                </a:solidFill>
              </a:rPr>
              <a:t>, ресурсы для развития </a:t>
            </a:r>
          </a:p>
          <a:p>
            <a:r>
              <a:rPr lang="ru-RU" sz="1600" i="1" dirty="0" smtClean="0">
                <a:solidFill>
                  <a:srgbClr val="008000"/>
                </a:solidFill>
              </a:rPr>
              <a:t>                   материально-технической базы и возможности социального партнерства.</a:t>
            </a:r>
          </a:p>
        </p:txBody>
      </p:sp>
      <p:pic>
        <p:nvPicPr>
          <p:cNvPr id="3074" name="Picture 2" descr="C:\Users\Никитина Оксана\Downloads\СЕМИНАР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4" y="1348858"/>
            <a:ext cx="3071595" cy="32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икитина Оксана\Downloads\СЕМИНАР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55" y="1348858"/>
            <a:ext cx="2727581" cy="32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икитина Оксана\Downloads\СЕМИНАР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23" y="1348858"/>
            <a:ext cx="2777705" cy="32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икитина Оксана\Downloads\СЕМИНАР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119" y="1348858"/>
            <a:ext cx="2421839" cy="32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6752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1" y="6115479"/>
            <a:ext cx="712411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14400" y="1600199"/>
            <a:ext cx="34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buFontTx/>
              <a:buChar char="-"/>
            </a:pPr>
            <a:endParaRPr lang="ru-RU" sz="2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1598" y="6488668"/>
            <a:ext cx="24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6859" y="874059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476333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8000"/>
                </a:solidFill>
              </a:rPr>
              <a:t>Цель:</a:t>
            </a:r>
            <a:r>
              <a:rPr lang="ru-RU" sz="1600" i="1" dirty="0" smtClean="0">
                <a:solidFill>
                  <a:srgbClr val="008000"/>
                </a:solidFill>
              </a:rPr>
              <a:t> организовать выставочную экспозицию передающую индивидуальную концепцию, самобытность, связанную как с географическим местоположением, так и с национальными особенностями и традициями</a:t>
            </a:r>
          </a:p>
          <a:p>
            <a:r>
              <a:rPr lang="ru-RU" sz="1600" i="1" dirty="0" smtClean="0">
                <a:solidFill>
                  <a:srgbClr val="008000"/>
                </a:solidFill>
              </a:rPr>
              <a:t/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Задачи:   </a:t>
            </a:r>
            <a:r>
              <a:rPr lang="ru-RU" sz="1600" i="1" dirty="0" smtClean="0">
                <a:solidFill>
                  <a:srgbClr val="008000"/>
                </a:solidFill>
              </a:rPr>
              <a:t>1. Представить продукцию, выращенную учащимися в школьных </a:t>
            </a:r>
            <a:r>
              <a:rPr lang="ru-RU" sz="1600" i="1" dirty="0" err="1" smtClean="0">
                <a:solidFill>
                  <a:srgbClr val="008000"/>
                </a:solidFill>
              </a:rPr>
              <a:t>агропарках</a:t>
            </a:r>
            <a:r>
              <a:rPr lang="ru-RU" sz="1600" i="1" dirty="0" smtClean="0">
                <a:solidFill>
                  <a:srgbClr val="008000"/>
                </a:solidFill>
              </a:rPr>
              <a:t> и личных подсобных хозяйствах.</a:t>
            </a:r>
            <a:endParaRPr lang="en-US" sz="1600" i="1" dirty="0" smtClean="0">
              <a:solidFill>
                <a:srgbClr val="008000"/>
              </a:solidFill>
            </a:endParaRPr>
          </a:p>
          <a:p>
            <a:r>
              <a:rPr lang="ru-RU" sz="1600" i="1" dirty="0" smtClean="0">
                <a:solidFill>
                  <a:srgbClr val="008000"/>
                </a:solidFill>
              </a:rPr>
              <a:t>                </a:t>
            </a:r>
            <a:r>
              <a:rPr lang="en-US" sz="1600" i="1" dirty="0" smtClean="0">
                <a:solidFill>
                  <a:srgbClr val="008000"/>
                </a:solidFill>
              </a:rPr>
              <a:t>2. </a:t>
            </a:r>
            <a:r>
              <a:rPr lang="ru-RU" sz="1600" i="1" dirty="0" smtClean="0">
                <a:solidFill>
                  <a:srgbClr val="008000"/>
                </a:solidFill>
              </a:rPr>
              <a:t>Отразить индивидуальную специфику </a:t>
            </a:r>
            <a:r>
              <a:rPr lang="ru-RU" sz="1600" i="1" dirty="0" err="1" smtClean="0">
                <a:solidFill>
                  <a:srgbClr val="008000"/>
                </a:solidFill>
              </a:rPr>
              <a:t>агропарка</a:t>
            </a:r>
            <a:r>
              <a:rPr lang="ru-RU" sz="1600" i="1" dirty="0" smtClean="0">
                <a:solidFill>
                  <a:srgbClr val="008000"/>
                </a:solidFill>
              </a:rPr>
              <a:t> гимназии.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9570" y="200720"/>
            <a:ext cx="486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ОКТЯБРЬ 2021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7268" y="602166"/>
            <a:ext cx="1141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АГРОВЫСТАВКА В РАМКАХ ПЕРВОГО ГОРОДСКОГО ФЕСТИВАЛЯ ШКОЛЬНЫХ АГРОПАРКОВ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«СОЧИ – ГОРОД РУССКИХ СУБТРОПИКОВ»</a:t>
            </a:r>
            <a:endParaRPr lang="ru-RU" b="1" i="1" dirty="0">
              <a:solidFill>
                <a:srgbClr val="008000"/>
              </a:solidFill>
            </a:endParaRPr>
          </a:p>
        </p:txBody>
      </p:sp>
      <p:pic>
        <p:nvPicPr>
          <p:cNvPr id="47" name="Picture 11" descr="C:\Users\Оксана\Downloads\20211027_143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07" y="1269746"/>
            <a:ext cx="3624293" cy="3313683"/>
          </a:xfrm>
          <a:prstGeom prst="rect">
            <a:avLst/>
          </a:prstGeom>
          <a:noFill/>
        </p:spPr>
      </p:pic>
      <p:pic>
        <p:nvPicPr>
          <p:cNvPr id="48" name="Picture 12" descr="C:\Users\Оксана\Downloads\IMG-20211027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32191" y="1969064"/>
            <a:ext cx="3328909" cy="1905388"/>
          </a:xfrm>
          <a:prstGeom prst="rect">
            <a:avLst/>
          </a:prstGeom>
          <a:noFill/>
        </p:spPr>
      </p:pic>
      <p:pic>
        <p:nvPicPr>
          <p:cNvPr id="49" name="Picture 15" descr="C:\Users\Оксана\Downloads\IMG-20211027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360" y="1246465"/>
            <a:ext cx="2846070" cy="1619976"/>
          </a:xfrm>
          <a:prstGeom prst="rect">
            <a:avLst/>
          </a:prstGeom>
          <a:noFill/>
        </p:spPr>
      </p:pic>
      <p:pic>
        <p:nvPicPr>
          <p:cNvPr id="50" name="Picture 14" descr="C:\Users\Оксана\Downloads\IMG-20211027-WA0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3006091"/>
            <a:ext cx="2857500" cy="1662016"/>
          </a:xfrm>
          <a:prstGeom prst="rect">
            <a:avLst/>
          </a:prstGeom>
          <a:noFill/>
        </p:spPr>
      </p:pic>
      <p:pic>
        <p:nvPicPr>
          <p:cNvPr id="51" name="Picture 16" descr="C:\Users\Оксана\Downloads\IMG-20211027-WA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9708027" y="758335"/>
            <a:ext cx="1645922" cy="2598125"/>
          </a:xfrm>
          <a:prstGeom prst="rect">
            <a:avLst/>
          </a:prstGeom>
          <a:noFill/>
        </p:spPr>
      </p:pic>
      <p:pic>
        <p:nvPicPr>
          <p:cNvPr id="52" name="Picture 13" descr="C:\Users\Оксана\Downloads\IMG-20211027-WA00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12580" y="3006090"/>
            <a:ext cx="2628900" cy="1680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416752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14400" y="1600199"/>
            <a:ext cx="34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buFontTx/>
              <a:buChar char="-"/>
            </a:pPr>
            <a:endParaRPr lang="ru-RU" sz="2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1598" y="6488668"/>
            <a:ext cx="24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6859" y="874059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9570" y="200720"/>
            <a:ext cx="486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ДЕКАБРЬ 2021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3746" y="880946"/>
            <a:ext cx="1141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ИНТЕГРИРОВАННЫЙ УРОК: «МИНЕРАЛЬНЫЕ УДОБРЕНИЯ, ИХ ЗНАЧЕНИЕ И ПРИМЕНЕНИЕ»</a:t>
            </a:r>
            <a:endParaRPr lang="ru-RU" b="1" i="1" dirty="0">
              <a:solidFill>
                <a:srgbClr val="008000"/>
              </a:solidFill>
            </a:endParaRPr>
          </a:p>
        </p:txBody>
      </p:sp>
      <p:pic>
        <p:nvPicPr>
          <p:cNvPr id="11266" name="Picture 2" descr="C:\Users\Оксана\Downloads\IMG-20211223-WA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70" y="3694198"/>
            <a:ext cx="3798960" cy="2339277"/>
          </a:xfrm>
          <a:prstGeom prst="rect">
            <a:avLst/>
          </a:prstGeom>
          <a:noFill/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1" y="6115479"/>
            <a:ext cx="712411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4148254" y="1293541"/>
            <a:ext cx="76943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Цели урока:</a:t>
            </a:r>
            <a:r>
              <a:rPr lang="ru-RU" i="1" dirty="0" smtClean="0">
                <a:solidFill>
                  <a:srgbClr val="008000"/>
                </a:solidFill>
              </a:rPr>
              <a:t/>
            </a:r>
            <a:br>
              <a:rPr lang="ru-RU" i="1" dirty="0" smtClean="0">
                <a:solidFill>
                  <a:srgbClr val="008000"/>
                </a:solidFill>
              </a:rPr>
            </a:br>
            <a:r>
              <a:rPr lang="ru-RU" i="1" dirty="0" smtClean="0">
                <a:solidFill>
                  <a:srgbClr val="008000"/>
                </a:solidFill>
              </a:rPr>
              <a:t>• Усвоение учащимися знаний о составе азотных, фосфорных, калийных удобрений и их биологической роли.</a:t>
            </a:r>
            <a:br>
              <a:rPr lang="ru-RU" i="1" dirty="0" smtClean="0">
                <a:solidFill>
                  <a:srgbClr val="008000"/>
                </a:solidFill>
              </a:rPr>
            </a:br>
            <a:r>
              <a:rPr lang="ru-RU" i="1" dirty="0" smtClean="0">
                <a:solidFill>
                  <a:srgbClr val="008000"/>
                </a:solidFill>
              </a:rPr>
              <a:t>• Развитие практических умений и навыков в их использовании.</a:t>
            </a:r>
          </a:p>
          <a:p>
            <a:r>
              <a:rPr lang="ru-RU" i="1" dirty="0" smtClean="0">
                <a:solidFill>
                  <a:srgbClr val="008000"/>
                </a:solidFill>
              </a:rPr>
              <a:t>• Закрепление знаний о единстве живого и не живого.</a:t>
            </a:r>
          </a:p>
          <a:p>
            <a:endParaRPr lang="ru-RU" i="1" dirty="0" smtClean="0">
              <a:solidFill>
                <a:srgbClr val="008000"/>
              </a:solidFill>
            </a:endParaRPr>
          </a:p>
          <a:p>
            <a:endParaRPr lang="ru-RU" i="1" dirty="0" smtClean="0">
              <a:solidFill>
                <a:srgbClr val="008000"/>
              </a:solidFill>
            </a:endParaRPr>
          </a:p>
          <a:p>
            <a:r>
              <a:rPr lang="ru-RU" i="1" dirty="0" smtClean="0">
                <a:solidFill>
                  <a:srgbClr val="008000"/>
                </a:solidFill>
              </a:rPr>
              <a:t/>
            </a:r>
            <a:br>
              <a:rPr lang="ru-RU" i="1" dirty="0" smtClean="0">
                <a:solidFill>
                  <a:srgbClr val="008000"/>
                </a:solidFill>
              </a:rPr>
            </a:br>
            <a:endParaRPr lang="ru-RU" i="1" dirty="0" smtClean="0">
              <a:solidFill>
                <a:srgbClr val="008000"/>
              </a:solidFill>
            </a:endParaRPr>
          </a:p>
          <a:p>
            <a:r>
              <a:rPr lang="ru-RU" b="1" dirty="0" smtClean="0">
                <a:solidFill>
                  <a:srgbClr val="008000"/>
                </a:solidFill>
              </a:rPr>
              <a:t>Задачи урока:</a:t>
            </a:r>
            <a:r>
              <a:rPr lang="ru-RU" i="1" dirty="0" smtClean="0">
                <a:solidFill>
                  <a:srgbClr val="008000"/>
                </a:solidFill>
              </a:rPr>
              <a:t/>
            </a:r>
            <a:br>
              <a:rPr lang="ru-RU" i="1" dirty="0" smtClean="0">
                <a:solidFill>
                  <a:srgbClr val="008000"/>
                </a:solidFill>
              </a:rPr>
            </a:br>
            <a:r>
              <a:rPr lang="ru-RU" i="1" dirty="0" smtClean="0">
                <a:solidFill>
                  <a:srgbClr val="008000"/>
                </a:solidFill>
              </a:rPr>
              <a:t>1</a:t>
            </a:r>
            <a:r>
              <a:rPr lang="en-US" i="1" dirty="0" smtClean="0">
                <a:solidFill>
                  <a:srgbClr val="008000"/>
                </a:solidFill>
              </a:rPr>
              <a:t>. </a:t>
            </a:r>
            <a:r>
              <a:rPr lang="ru-RU" i="1" dirty="0" smtClean="0">
                <a:solidFill>
                  <a:srgbClr val="008000"/>
                </a:solidFill>
              </a:rPr>
              <a:t>Создать условия для усвоения учащимися знаний о составе минеральных удобрениях, их составе и классификации, свойствах минеральных удобрений, их биологической роли в жизни растений.</a:t>
            </a:r>
            <a:br>
              <a:rPr lang="ru-RU" i="1" dirty="0" smtClean="0">
                <a:solidFill>
                  <a:srgbClr val="008000"/>
                </a:solidFill>
              </a:rPr>
            </a:br>
            <a:r>
              <a:rPr lang="ru-RU" i="1" dirty="0" smtClean="0">
                <a:solidFill>
                  <a:srgbClr val="008000"/>
                </a:solidFill>
              </a:rPr>
              <a:t>2. Развивать умения определять практически азотные и фосфорные удобрения среди удобрений других групп.</a:t>
            </a:r>
            <a:br>
              <a:rPr lang="ru-RU" i="1" dirty="0" smtClean="0">
                <a:solidFill>
                  <a:srgbClr val="008000"/>
                </a:solidFill>
              </a:rPr>
            </a:br>
            <a:r>
              <a:rPr lang="ru-RU" i="1" dirty="0" smtClean="0">
                <a:solidFill>
                  <a:srgbClr val="008000"/>
                </a:solidFill>
              </a:rPr>
              <a:t>3. Формировать умение применять минеральные удобрения в целях повышения урожайности растительных объектов </a:t>
            </a:r>
            <a:r>
              <a:rPr lang="ru-RU" i="1" dirty="0" err="1" smtClean="0">
                <a:solidFill>
                  <a:srgbClr val="008000"/>
                </a:solidFill>
              </a:rPr>
              <a:t>агропарка</a:t>
            </a:r>
            <a:r>
              <a:rPr lang="ru-RU" i="1" dirty="0" smtClean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2050" name="Picture 2" descr="C:\Users\Никитина Оксана\Desktop\fb94d5ee-77d4-43de-88bc-a00a92060cc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0" y="1250278"/>
            <a:ext cx="1964335" cy="23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икитина Оксана\Desktop\0c3a815a-3199-4896-bde1-189c84ff9d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63" y="1243391"/>
            <a:ext cx="1745467" cy="231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6752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14400" y="1600199"/>
            <a:ext cx="34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buFontTx/>
              <a:buChar char="-"/>
            </a:pPr>
            <a:endParaRPr lang="ru-RU" sz="2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1598" y="6488668"/>
            <a:ext cx="24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6859" y="874059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9570" y="200720"/>
            <a:ext cx="486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НОЯБРЬ </a:t>
            </a:r>
            <a:r>
              <a:rPr lang="ru-RU" sz="2400" b="1" dirty="0">
                <a:solidFill>
                  <a:srgbClr val="008000"/>
                </a:solidFill>
              </a:rPr>
              <a:t>2021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3746" y="880946"/>
            <a:ext cx="1141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ИНТЕГРИРОВАННЫЙ УРОК ПО БИОЛОГИИ И ГЕОГРАФИИ: «МНОГООБРАЗИЕ И ПРОИСХОЖДЕНИЕ КУЛЬТУРНЫХ РАСТЕНИЙ НА БАЗЕ ШКОЛЬНОГО АГРОПАРКА»</a:t>
            </a:r>
            <a:endParaRPr lang="ru-RU" b="1" i="1" dirty="0">
              <a:solidFill>
                <a:srgbClr val="008000"/>
              </a:solidFill>
            </a:endParaRPr>
          </a:p>
        </p:txBody>
      </p:sp>
      <p:pic>
        <p:nvPicPr>
          <p:cNvPr id="38" name="Рисунок 37" descr="E:\Профсоюз\44 гимназия отчет по шап\фото\IMG-20201017-WA0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996" y="1557564"/>
            <a:ext cx="3228999" cy="24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E:\Профсоюз\44 гимназия отчет по шап\фото\IMG-20201017-WA0085.jpg"/>
          <p:cNvPicPr/>
          <p:nvPr/>
        </p:nvPicPr>
        <p:blipFill>
          <a:blip r:embed="rId3" cstate="print"/>
          <a:srcRect r="-1007" b="12289"/>
          <a:stretch>
            <a:fillRect/>
          </a:stretch>
        </p:blipFill>
        <p:spPr bwMode="auto">
          <a:xfrm>
            <a:off x="2377441" y="4062192"/>
            <a:ext cx="1516827" cy="211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E:\Профсоюз\44 гимназия отчет по шап\фото\IMG-20201017-WA00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177" y="4077477"/>
            <a:ext cx="1678717" cy="20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0" y="6115478"/>
            <a:ext cx="1219199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4062193" y="1508694"/>
            <a:ext cx="7694341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Цель урока: </a:t>
            </a:r>
            <a:r>
              <a:rPr lang="ru-RU" i="1" dirty="0" smtClean="0">
                <a:solidFill>
                  <a:srgbClr val="008000"/>
                </a:solidFill>
              </a:rPr>
              <a:t>способствовать осознанию новой информации о многообразии и происхождении культурных растений мира (на базе школьного </a:t>
            </a:r>
            <a:r>
              <a:rPr lang="ru-RU" i="1" dirty="0" err="1" smtClean="0">
                <a:solidFill>
                  <a:srgbClr val="008000"/>
                </a:solidFill>
              </a:rPr>
              <a:t>агропарка</a:t>
            </a:r>
            <a:r>
              <a:rPr lang="ru-RU" i="1" dirty="0" smtClean="0">
                <a:solidFill>
                  <a:srgbClr val="008000"/>
                </a:solidFill>
              </a:rPr>
              <a:t>) и овладению универсальными учебными действиями с помощью средств проблемного обучения.</a:t>
            </a:r>
          </a:p>
          <a:p>
            <a:r>
              <a:rPr lang="ru-RU" sz="1700" b="1" dirty="0" smtClean="0">
                <a:solidFill>
                  <a:srgbClr val="008000"/>
                </a:solidFill>
              </a:rPr>
              <a:t>Задачи урока:</a:t>
            </a:r>
            <a:r>
              <a:rPr lang="ru-RU" sz="1700" i="1" dirty="0" smtClean="0">
                <a:solidFill>
                  <a:srgbClr val="008000"/>
                </a:solidFill>
              </a:rPr>
              <a:t/>
            </a:r>
            <a:br>
              <a:rPr lang="ru-RU" sz="1700" i="1" dirty="0" smtClean="0">
                <a:solidFill>
                  <a:srgbClr val="008000"/>
                </a:solidFill>
              </a:rPr>
            </a:br>
            <a:r>
              <a:rPr lang="ru-RU" sz="1600" i="1" dirty="0" smtClean="0">
                <a:solidFill>
                  <a:srgbClr val="008000"/>
                </a:solidFill>
              </a:rPr>
              <a:t>1</a:t>
            </a:r>
            <a:r>
              <a:rPr lang="en-US" sz="1600" i="1" dirty="0" smtClean="0">
                <a:solidFill>
                  <a:srgbClr val="008000"/>
                </a:solidFill>
              </a:rPr>
              <a:t>. </a:t>
            </a:r>
            <a:r>
              <a:rPr lang="ru-RU" b="1" i="1" dirty="0" smtClean="0">
                <a:solidFill>
                  <a:srgbClr val="008000"/>
                </a:solidFill>
              </a:rPr>
              <a:t>Предметные</a:t>
            </a:r>
            <a:r>
              <a:rPr lang="ru-RU" sz="1600" i="1" dirty="0" smtClean="0">
                <a:solidFill>
                  <a:srgbClr val="008000"/>
                </a:solidFill>
              </a:rPr>
              <a:t>:</a:t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i="1" dirty="0" smtClean="0">
                <a:solidFill>
                  <a:srgbClr val="008000"/>
                </a:solidFill>
              </a:rPr>
              <a:t>     • знать многообразие и происхождение культурных растений мира;</a:t>
            </a:r>
          </a:p>
          <a:p>
            <a:r>
              <a:rPr lang="ru-RU" sz="1600" i="1" dirty="0" smtClean="0">
                <a:solidFill>
                  <a:srgbClr val="008000"/>
                </a:solidFill>
              </a:rPr>
              <a:t>     • расширить и углубить знания обучающихся о культурных растениях, их происхождении </a:t>
            </a:r>
            <a:r>
              <a:rPr lang="ru-RU" sz="1600" i="1" smtClean="0">
                <a:solidFill>
                  <a:srgbClr val="008000"/>
                </a:solidFill>
              </a:rPr>
              <a:t>и многообразии (</a:t>
            </a:r>
            <a:r>
              <a:rPr lang="ru-RU" sz="1600" i="1" dirty="0" smtClean="0">
                <a:solidFill>
                  <a:srgbClr val="008000"/>
                </a:solidFill>
              </a:rPr>
              <a:t>на базе школьного </a:t>
            </a:r>
            <a:r>
              <a:rPr lang="ru-RU" sz="1600" i="1" dirty="0" err="1" smtClean="0">
                <a:solidFill>
                  <a:srgbClr val="008000"/>
                </a:solidFill>
              </a:rPr>
              <a:t>агропарка</a:t>
            </a:r>
            <a:r>
              <a:rPr lang="ru-RU" sz="1600" i="1" dirty="0" smtClean="0">
                <a:solidFill>
                  <a:srgbClr val="008000"/>
                </a:solidFill>
              </a:rPr>
              <a:t>);</a:t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i="1" dirty="0" smtClean="0">
                <a:solidFill>
                  <a:srgbClr val="008000"/>
                </a:solidFill>
              </a:rPr>
              <a:t>     • показать вклад Н.И.Вавилова в изучение происхождения культурных растений.</a:t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i="1" dirty="0" smtClean="0">
                <a:solidFill>
                  <a:srgbClr val="008000"/>
                </a:solidFill>
              </a:rPr>
              <a:t>2. </a:t>
            </a:r>
            <a:r>
              <a:rPr lang="ru-RU" b="1" i="1" dirty="0" err="1" smtClean="0">
                <a:solidFill>
                  <a:srgbClr val="008000"/>
                </a:solidFill>
              </a:rPr>
              <a:t>Метапредметные</a:t>
            </a:r>
            <a:r>
              <a:rPr lang="ru-RU" b="1" i="1" dirty="0" smtClean="0">
                <a:solidFill>
                  <a:srgbClr val="008000"/>
                </a:solidFill>
              </a:rPr>
              <a:t>:</a:t>
            </a:r>
            <a:r>
              <a:rPr lang="ru-RU" sz="1600" i="1" dirty="0" smtClean="0">
                <a:solidFill>
                  <a:srgbClr val="008000"/>
                </a:solidFill>
              </a:rPr>
              <a:t/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i="1" dirty="0" smtClean="0">
                <a:solidFill>
                  <a:srgbClr val="008000"/>
                </a:solidFill>
              </a:rPr>
              <a:t>     • развивать умения устанавливать причинно-следственные связи, формировать умение применять полученные знания в новой учебной ситуации</a:t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i="1" dirty="0" smtClean="0">
                <a:solidFill>
                  <a:srgbClr val="008000"/>
                </a:solidFill>
              </a:rPr>
              <a:t>     • доказывать эффективные пути решения проблемных задач, предлагать конкретные решения проблем;</a:t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i="1" dirty="0" smtClean="0">
                <a:solidFill>
                  <a:srgbClr val="008000"/>
                </a:solidFill>
              </a:rPr>
              <a:t>     • оценивать результаты своей учебной деятельности в группе</a:t>
            </a:r>
          </a:p>
        </p:txBody>
      </p:sp>
    </p:spTree>
    <p:extLst>
      <p:ext uri="{BB962C8B-B14F-4D97-AF65-F5344CB8AC3E}">
        <p14:creationId xmlns:p14="http://schemas.microsoft.com/office/powerpoint/2010/main" val="109416752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1" y="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14400" y="1600199"/>
            <a:ext cx="34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buFontTx/>
              <a:buChar char="-"/>
            </a:pPr>
            <a:endParaRPr lang="ru-RU" sz="2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1598" y="6488668"/>
            <a:ext cx="24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6859" y="874059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8000"/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-17644" y="6460700"/>
            <a:ext cx="12160256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89570" y="157096"/>
            <a:ext cx="486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ОКТЯБРЬ 2021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4099" name="Picture 3" descr="C:\Users\Никитина Оксана\Downloads\255597984_4704241619655535_43040576797905987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54" y="1831031"/>
            <a:ext cx="2681763" cy="34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969479" y="1403436"/>
            <a:ext cx="577969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>
                <a:solidFill>
                  <a:srgbClr val="008000"/>
                </a:solidFill>
              </a:rPr>
              <a:t>Обучающиеся начальных классов МОБУ гимназии 44 </a:t>
            </a:r>
            <a:r>
              <a:rPr lang="ru-RU" sz="2200" i="1" dirty="0" err="1">
                <a:solidFill>
                  <a:srgbClr val="008000"/>
                </a:solidFill>
              </a:rPr>
              <a:t>г.Сочи</a:t>
            </a:r>
            <a:r>
              <a:rPr lang="ru-RU" sz="2200" i="1" dirty="0">
                <a:solidFill>
                  <a:srgbClr val="008000"/>
                </a:solidFill>
              </a:rPr>
              <a:t> </a:t>
            </a:r>
            <a:r>
              <a:rPr lang="ru-RU" sz="2200" i="1" dirty="0" err="1">
                <a:solidFill>
                  <a:srgbClr val="008000"/>
                </a:solidFill>
              </a:rPr>
              <a:t>им.В.А.Сухомлинского</a:t>
            </a:r>
            <a:r>
              <a:rPr lang="ru-RU" sz="2200" i="1" dirty="0">
                <a:solidFill>
                  <a:srgbClr val="008000"/>
                </a:solidFill>
              </a:rPr>
              <a:t> приняли участие во Всероссийском уроке "</a:t>
            </a:r>
            <a:r>
              <a:rPr lang="ru-RU" sz="2200" i="1" dirty="0" err="1">
                <a:solidFill>
                  <a:srgbClr val="008000"/>
                </a:solidFill>
              </a:rPr>
              <a:t>Эколята</a:t>
            </a:r>
            <a:r>
              <a:rPr lang="ru-RU" sz="2200" i="1" dirty="0">
                <a:solidFill>
                  <a:srgbClr val="008000"/>
                </a:solidFill>
              </a:rPr>
              <a:t>-молодые защитники природы по темам "Тигр и его родственники" и "Птицы за </a:t>
            </a:r>
            <a:r>
              <a:rPr lang="ru-RU" sz="2200" i="1" dirty="0" err="1">
                <a:solidFill>
                  <a:srgbClr val="008000"/>
                </a:solidFill>
              </a:rPr>
              <a:t>окном".Проведение</a:t>
            </a:r>
            <a:r>
              <a:rPr lang="ru-RU" sz="2200" i="1" dirty="0">
                <a:solidFill>
                  <a:srgbClr val="008000"/>
                </a:solidFill>
              </a:rPr>
              <a:t> данного мероприятия способствует формированию экологической культуры </a:t>
            </a:r>
            <a:r>
              <a:rPr lang="ru-RU" sz="2200" i="1" dirty="0" err="1">
                <a:solidFill>
                  <a:srgbClr val="008000"/>
                </a:solidFill>
              </a:rPr>
              <a:t>школьников,бережного</a:t>
            </a:r>
            <a:r>
              <a:rPr lang="ru-RU" sz="2200" i="1" dirty="0">
                <a:solidFill>
                  <a:srgbClr val="008000"/>
                </a:solidFill>
              </a:rPr>
              <a:t> отношения к природе, формирует познавательный интерес к изучению окружающего мира. Уроки проводились в игровой форме: ребята смотрели видеоролики, решали кроссворд, раскрашивали, отгадывали </a:t>
            </a:r>
            <a:r>
              <a:rPr lang="ru-RU" sz="2200" i="1" dirty="0" err="1">
                <a:solidFill>
                  <a:srgbClr val="008000"/>
                </a:solidFill>
              </a:rPr>
              <a:t>загадки.Игра</a:t>
            </a:r>
            <a:r>
              <a:rPr lang="ru-RU" sz="2200" i="1" dirty="0">
                <a:solidFill>
                  <a:srgbClr val="008000"/>
                </a:solidFill>
              </a:rPr>
              <a:t> прошла на одном дыхании!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1936" y="580541"/>
            <a:ext cx="11418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8000"/>
                </a:solidFill>
              </a:rPr>
              <a:t>ВСЕРОССИЙСКИЙ УРОК "ЭКОЛЯТА-МОЛОДЫЕ ЗАЩИТНИКИ ПРИРОДЫ ПО ТЕМАМ "ТИГР И ЕГО РОДСТВЕННИКИ" И "ПТИЦЫ ЗА ОКНОМ".</a:t>
            </a:r>
          </a:p>
        </p:txBody>
      </p:sp>
      <p:pic>
        <p:nvPicPr>
          <p:cNvPr id="4098" name="Picture 2" descr="C:\Users\Никитина Оксана\Downloads\255565081_4704241839655513_8197488114459388473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6" y="1831031"/>
            <a:ext cx="2556389" cy="34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3988</TotalTime>
  <Words>551</Words>
  <Application>Microsoft Office PowerPoint</Application>
  <PresentationFormat>Произвольный</PresentationFormat>
  <Paragraphs>68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4_Office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Wellington-Moore</dc:creator>
  <cp:lastModifiedBy>Гимназия 44</cp:lastModifiedBy>
  <cp:revision>366</cp:revision>
  <cp:lastPrinted>2019-06-12T03:23:42Z</cp:lastPrinted>
  <dcterms:created xsi:type="dcterms:W3CDTF">2019-06-11T05:06:37Z</dcterms:created>
  <dcterms:modified xsi:type="dcterms:W3CDTF">2022-01-10T08:19:26Z</dcterms:modified>
</cp:coreProperties>
</file>