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69" r:id="rId4"/>
    <p:sldId id="270" r:id="rId5"/>
    <p:sldId id="267" r:id="rId6"/>
    <p:sldId id="272" r:id="rId7"/>
    <p:sldId id="273" r:id="rId8"/>
    <p:sldId id="271" r:id="rId9"/>
    <p:sldId id="274" r:id="rId10"/>
    <p:sldId id="275" r:id="rId11"/>
    <p:sldId id="276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CC99FF"/>
    <a:srgbClr val="CC66FF"/>
    <a:srgbClr val="CC00FF"/>
    <a:srgbClr val="B47E5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64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568673428926642E-2"/>
          <c:y val="2.1618376543661225E-2"/>
          <c:w val="0.929256103261065"/>
          <c:h val="0.694097737782777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99FF99"/>
            </a:solidFill>
            <a:ln>
              <a:solidFill>
                <a:srgbClr val="99FF99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79</c:v>
                </c:pt>
                <c:pt idx="1">
                  <c:v>90</c:v>
                </c:pt>
                <c:pt idx="2">
                  <c:v>99</c:v>
                </c:pt>
                <c:pt idx="3">
                  <c:v>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E9-42C6-BAAE-0D4230E9C60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6338514680483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E9-42C6-BAAE-0D4230E9C606}"/>
                </c:ext>
              </c:extLst>
            </c:dLbl>
            <c:dLbl>
              <c:idx val="1"/>
              <c:layout>
                <c:manualLayout>
                  <c:x val="1.8422567645365574E-2"/>
                  <c:y val="-4.64576074332171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E9-42C6-BAAE-0D4230E9C606}"/>
                </c:ext>
              </c:extLst>
            </c:dLbl>
            <c:dLbl>
              <c:idx val="2"/>
              <c:layout>
                <c:manualLayout>
                  <c:x val="2.072538860103627E-2"/>
                  <c:y val="-9.29152148664343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E9-42C6-BAAE-0D4230E9C606}"/>
                </c:ext>
              </c:extLst>
            </c:dLbl>
            <c:dLbl>
              <c:idx val="3"/>
              <c:layout>
                <c:manualLayout>
                  <c:x val="2.763385146804835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AE9-42C6-BAAE-0D4230E9C6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21</c:v>
                </c:pt>
                <c:pt idx="1">
                  <c:v>6</c:v>
                </c:pt>
                <c:pt idx="2">
                  <c:v>1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AE9-42C6-BAAE-0D4230E9C60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169257340241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AE9-42C6-BAAE-0D4230E9C606}"/>
                </c:ext>
              </c:extLst>
            </c:dLbl>
            <c:dLbl>
              <c:idx val="1"/>
              <c:layout>
                <c:manualLayout>
                  <c:x val="1.8422567645365574E-2"/>
                  <c:y val="-4.64576074332171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AE9-42C6-BAAE-0D4230E9C6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AE9-42C6-BAAE-0D4230E9C60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AE9-42C6-BAAE-0D4230E9C60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AE9-42C6-BAAE-0D4230E9C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4240768"/>
        <c:axId val="164287616"/>
        <c:axId val="0"/>
      </c:bar3DChart>
      <c:catAx>
        <c:axId val="164240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latin typeface="Times New Roman" panose="02020603050405020304" pitchFamily="18" charset="0"/>
              </a:defRPr>
            </a:pPr>
            <a:endParaRPr lang="ru-RU"/>
          </a:p>
        </c:txPr>
        <c:crossAx val="164287616"/>
        <c:crosses val="autoZero"/>
        <c:auto val="1"/>
        <c:lblAlgn val="ctr"/>
        <c:lblOffset val="100"/>
        <c:noMultiLvlLbl val="0"/>
      </c:catAx>
      <c:valAx>
        <c:axId val="164287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424076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600" baseline="0">
                <a:latin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aseline="0">
                <a:latin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aseline="0">
                <a:latin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4.7237854466899459E-2"/>
          <c:y val="0.80947869244021298"/>
          <c:w val="0.90887955067792692"/>
          <c:h val="8.4008889132760847E-2"/>
        </c:manualLayout>
      </c:layout>
      <c:overlay val="0"/>
      <c:txPr>
        <a:bodyPr/>
        <a:lstStyle/>
        <a:p>
          <a:pPr>
            <a:defRPr sz="120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hPercent val="38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647132053157388E-2"/>
          <c:y val="5.8823417465566047E-2"/>
          <c:w val="0.9346938775510204"/>
          <c:h val="0.730650154798761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59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контрольная  группа</c:v>
                </c:pt>
                <c:pt idx="1">
                  <c:v>экспериментальная</c:v>
                </c:pt>
                <c:pt idx="2">
                  <c:v>контрольная группа</c:v>
                </c:pt>
                <c:pt idx="3">
                  <c:v>экспериментальная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</c:v>
                </c:pt>
                <c:pt idx="1">
                  <c:v>7</c:v>
                </c:pt>
                <c:pt idx="2">
                  <c:v>18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59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контрольная  группа</c:v>
                </c:pt>
                <c:pt idx="1">
                  <c:v>экспериментальная</c:v>
                </c:pt>
                <c:pt idx="2">
                  <c:v>контрольная группа</c:v>
                </c:pt>
                <c:pt idx="3">
                  <c:v>экспериментальная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64</c:v>
                </c:pt>
                <c:pt idx="1">
                  <c:v>64</c:v>
                </c:pt>
                <c:pt idx="2">
                  <c:v>63</c:v>
                </c:pt>
                <c:pt idx="3">
                  <c:v>57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5401844532279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8102766798418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810276679841896E-2"/>
                  <c:y val="-1.2084592145015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9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контрольная  группа</c:v>
                </c:pt>
                <c:pt idx="1">
                  <c:v>экспериментальная</c:v>
                </c:pt>
                <c:pt idx="2">
                  <c:v>контрольная группа</c:v>
                </c:pt>
                <c:pt idx="3">
                  <c:v>экспериментальная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19</c:v>
                </c:pt>
                <c:pt idx="1">
                  <c:v>29</c:v>
                </c:pt>
                <c:pt idx="2">
                  <c:v>19</c:v>
                </c:pt>
                <c:pt idx="3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68852096"/>
        <c:axId val="170119936"/>
        <c:axId val="0"/>
      </c:bar3DChart>
      <c:catAx>
        <c:axId val="168852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059" baseline="0">
                <a:latin typeface="Times New Roman" panose="02020603050405020304" pitchFamily="18" charset="0"/>
              </a:defRPr>
            </a:pPr>
            <a:endParaRPr lang="ru-RU"/>
          </a:p>
        </c:txPr>
        <c:crossAx val="170119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0119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68852096"/>
        <c:crosses val="autoZero"/>
        <c:crossBetween val="between"/>
      </c:valAx>
      <c:spPr>
        <a:noFill/>
        <a:ln w="22418">
          <a:noFill/>
        </a:ln>
      </c:spPr>
    </c:plotArea>
    <c:legend>
      <c:legendPos val="b"/>
      <c:layout>
        <c:manualLayout>
          <c:xMode val="edge"/>
          <c:yMode val="edge"/>
          <c:x val="0.33605441612288584"/>
          <c:y val="0.90712086971001737"/>
          <c:w val="0.32789116775422839"/>
          <c:h val="8.3591439287611702E-2"/>
        </c:manualLayout>
      </c:layout>
      <c:overlay val="0"/>
      <c:txPr>
        <a:bodyPr/>
        <a:lstStyle/>
        <a:p>
          <a:pPr>
            <a:defRPr sz="1059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9869C-DACC-40C6-8875-BB1EC558F81A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97329-0DF1-4142-B9D4-39233C2D4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354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280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6D3083-3451-4F5A-87AA-BB0A54A9D6F0}" type="slidenum">
              <a:rPr lang="en-AU" altLang="en-US">
                <a:solidFill>
                  <a:prstClr val="black"/>
                </a:solidFill>
              </a:rPr>
              <a:pPr/>
              <a:t>6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290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7316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B2A13-6495-4AD3-9924-78B841E577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38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9DD6C-AFFC-4C95-B6A9-CED21AF9BC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94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8B3558A-4C1C-4B46-938B-E1111C619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D79EF1-2170-4823-80F4-CC4DB0585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6AB60B1-5B76-4953-8353-2A2CB4AE3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1B7A924-894C-41B0-BE98-0CB532E12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3A46-BC3E-42D6-9896-D75304F76D89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EFA220C-B155-47D6-AA72-4C25B470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8B58671-BBAA-4671-8AA8-7FEC9BF28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F16F-FE86-4626-9A85-DB4104A4C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548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640E98-C383-4AE4-8B3E-B0B2C0773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E0B71E8-6A02-4841-B47F-0FCEB2103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4BA7FC5-65B2-4152-939B-050559F20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3A46-BC3E-42D6-9896-D75304F76D89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9D682C4-6968-4FA2-B3A4-1E82FC994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9B61DE-369A-4D3B-A3A1-188A43969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F16F-FE86-4626-9A85-DB4104A4C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180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827E0B9A-D731-4AE2-A452-15C16FF70F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F59B55A-BD32-4C87-B7CB-C2D3F544A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B17C6D8-8CD7-4F15-B081-F11E9389B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3A46-BC3E-42D6-9896-D75304F76D89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692806B-C4BB-4963-B99D-F05869297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59F066-EA32-481D-A847-F90450FE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F16F-FE86-4626-9A85-DB4104A4C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896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104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219852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407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7C5BA5-341D-4FA3-9282-12B53E41A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21AB532-EAB3-4E4E-B2ED-5188C904B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A688E56-7B89-431D-8E62-10ADA9619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3A46-BC3E-42D6-9896-D75304F76D89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205ACE1-7DE7-4799-9748-CE34F235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8798FA7-2D4D-4E09-AE98-290C2C95F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F16F-FE86-4626-9A85-DB4104A4C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965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EC678B-71C0-4C6D-A7C4-196B4FA3D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66BCFF8-E216-4AE7-93D1-FFA4152F9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417581A-9D84-401B-B9A5-814D3E70C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3A46-BC3E-42D6-9896-D75304F76D89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6F11E74-1B75-4D4C-9DEB-E4C29F2EC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B7D4CB0-9FFD-4D2C-972F-1A130FC34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F16F-FE86-4626-9A85-DB4104A4C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072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35FA0D-24CA-4C85-B16F-C11E43F3C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8751E6E-AD82-45E0-B873-1D94B5593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724E45C-CA60-49EA-BBBF-EE79DC8AC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1EC2DD1-FA9A-4559-A652-4E5B3D10F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3A46-BC3E-42D6-9896-D75304F76D89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8CE5D10-5D28-416B-9BC8-E5F68B91C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BD3C8D7-6EED-4E86-BE56-5B6091EC7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F16F-FE86-4626-9A85-DB4104A4C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976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090637-C535-408D-B3CE-BC65F093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4DC2000-A6CA-42CF-B681-313D05753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F19BCB6-3A00-408C-9DDB-B7899E338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B1FC487-C59A-4431-8498-C518022E03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ED71245-CDA3-4C56-9676-FEFD178C50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C54324B-BF4D-4785-AEA3-E43BD7D7A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3A46-BC3E-42D6-9896-D75304F76D89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53DE0EC-87BE-4804-96B9-374B930F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C327DE0-F9EF-4AC7-9F67-E764AC818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F16F-FE86-4626-9A85-DB4104A4C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76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1120B0-801B-469D-A659-1A282B2CC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B40E712-435E-4CD5-B5A1-DBE9E09F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3A46-BC3E-42D6-9896-D75304F76D89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9694D6A-BAF6-4D5E-8764-49D25D4A2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BE78966-9767-4C94-8B65-D8FE0F662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F16F-FE86-4626-9A85-DB4104A4C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473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A8644FF-888B-4BBB-9143-3F521367E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3A46-BC3E-42D6-9896-D75304F76D89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01247F3-0442-4578-A8C5-2952C2053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F0FF058-9B10-45CE-A72E-11A6F48D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F16F-FE86-4626-9A85-DB4104A4C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261B00-9DDD-4982-9D69-0D5DBAA4D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1A12762-0AC4-4C1C-BD74-DBB34C7E8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23B18EF-C9B0-4750-8DCE-4920C4DDD0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5C2D7D5-9BC0-4B6A-8935-39C26D672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3A46-BC3E-42D6-9896-D75304F76D89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1598F2C-CA6F-44D0-8CD2-C0A79787E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0F923FF-4327-4EA7-9E83-309A7DF93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F16F-FE86-4626-9A85-DB4104A4C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23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7A5D48-1FA5-442F-AD8A-7F7921E2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7B452DD4-34EE-4FD7-8F9D-6157CB8DD7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E3D7B90-0D08-437A-8E27-F8227D153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F40EBB9-1C26-4E54-B812-38DECFD55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3A46-BC3E-42D6-9896-D75304F76D89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54F84E2-C773-4F78-BFD9-BBAE5B2CC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17D21C4-5114-4E6A-92B2-70C45A92B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F16F-FE86-4626-9A85-DB4104A4C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10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84D1F1A-F46A-48AC-B890-79DD369D524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2D2102-2393-46C4-B215-A881091D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3A7291F-55BC-4032-B3DC-C05B7FABB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77363C3-76B9-4E7E-89BF-C992C1FD08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33A46-BC3E-42D6-9896-D75304F76D89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7962B3C-EE30-4203-8AE6-1A8BC6F211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921208D-BC60-4889-8C47-06BA8A9FF3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5F16F-FE86-4626-9A85-DB4104A4C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38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microsoft.com/office/2007/relationships/hdphoto" Target="../media/hdphoto4.wdp"/><Relationship Id="rId7" Type="http://schemas.openxmlformats.org/officeDocument/2006/relationships/image" Target="../media/image3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microsoft.com/office/2007/relationships/hdphoto" Target="../media/hdphoto5.wdp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u1-len.ucoz.ru/index/innovacionnaja_dejatelnost/0-8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3.docx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12" Type="http://schemas.openxmlformats.org/officeDocument/2006/relationships/hyperlink" Target="http://dou1-len.ucoz.ru/1/2022/metodicheskie_rekomendacii-kod.pdf" TargetMode="External"/><Relationship Id="rId2" Type="http://schemas.openxmlformats.org/officeDocument/2006/relationships/hyperlink" Target="http://dou1-len.ucoz.ru/1/2021/metodicheskie_rekomendacii-2021-v_cvete_nash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11" Type="http://schemas.openxmlformats.org/officeDocument/2006/relationships/hyperlink" Target="http://dou1-len.ucoz.ru/1/2022/posobie_novikova_krivoruchko_evus-kod.pdf" TargetMode="External"/><Relationship Id="rId5" Type="http://schemas.openxmlformats.org/officeDocument/2006/relationships/image" Target="../media/image22.jpeg"/><Relationship Id="rId15" Type="http://schemas.openxmlformats.org/officeDocument/2006/relationships/image" Target="../media/image28.png"/><Relationship Id="rId10" Type="http://schemas.openxmlformats.org/officeDocument/2006/relationships/hyperlink" Target="http://dou1-len.ucoz.ru/1/2022/metodicheskij_sbornik-kod.pdf" TargetMode="External"/><Relationship Id="rId4" Type="http://schemas.openxmlformats.org/officeDocument/2006/relationships/image" Target="../media/image21.jpeg"/><Relationship Id="rId9" Type="http://schemas.openxmlformats.org/officeDocument/2006/relationships/hyperlink" Target="http://dou1-len.ucoz.ru/1/2021/konspekty_korolko-kod.pdf" TargetMode="External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2405312" y="861421"/>
            <a:ext cx="7188887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ru-RU" sz="3200" b="1" dirty="0">
                <a:latin typeface="Georgia" pitchFamily="18" charset="0"/>
              </a:rPr>
              <a:t>«Создание </a:t>
            </a:r>
            <a:r>
              <a:rPr lang="ru-RU" altLang="ru-RU" sz="3200" b="1" dirty="0" smtClean="0">
                <a:latin typeface="Georgia" pitchFamily="18" charset="0"/>
              </a:rPr>
              <a:t>развивающей среды </a:t>
            </a:r>
            <a:r>
              <a:rPr lang="ru-RU" altLang="ru-RU" sz="3200" b="1" dirty="0">
                <a:latin typeface="Georgia" pitchFamily="18" charset="0"/>
              </a:rPr>
              <a:t>на основе технологии </a:t>
            </a:r>
            <a:endParaRPr lang="ru-RU" altLang="ru-RU" sz="3200" b="1" dirty="0" smtClean="0">
              <a:latin typeface="Georgia" pitchFamily="18" charset="0"/>
            </a:endParaRPr>
          </a:p>
          <a:p>
            <a:pPr algn="ctr"/>
            <a:r>
              <a:rPr lang="ru-RU" altLang="ru-RU" sz="3200" b="1" dirty="0" smtClean="0">
                <a:latin typeface="Georgia" pitchFamily="18" charset="0"/>
              </a:rPr>
              <a:t>В</a:t>
            </a:r>
            <a:r>
              <a:rPr lang="ru-RU" altLang="ru-RU" sz="3200" b="1" dirty="0">
                <a:latin typeface="Georgia" pitchFamily="18" charset="0"/>
              </a:rPr>
              <a:t>. </a:t>
            </a:r>
            <a:r>
              <a:rPr lang="ru-RU" altLang="ru-RU" sz="3200" b="1" dirty="0" err="1">
                <a:latin typeface="Georgia" pitchFamily="18" charset="0"/>
              </a:rPr>
              <a:t>Воскобовича</a:t>
            </a:r>
            <a:r>
              <a:rPr lang="ru-RU" altLang="ru-RU" sz="3200" b="1" dirty="0">
                <a:latin typeface="Georgia" pitchFamily="18" charset="0"/>
              </a:rPr>
              <a:t> </a:t>
            </a:r>
            <a:br>
              <a:rPr lang="ru-RU" altLang="ru-RU" sz="3200" b="1" dirty="0">
                <a:latin typeface="Georgia" pitchFamily="18" charset="0"/>
              </a:rPr>
            </a:br>
            <a:r>
              <a:rPr lang="ru-RU" altLang="ru-RU" sz="3200" b="1" dirty="0">
                <a:latin typeface="Georgia" pitchFamily="18" charset="0"/>
              </a:rPr>
              <a:t>как условие успешного развития креативных способностей дошкольников»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3651698" y="5044420"/>
            <a:ext cx="739348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Заведующий: Давыдова Людмила Вячеславовна</a:t>
            </a:r>
          </a:p>
          <a:p>
            <a:pPr algn="ctr"/>
            <a:r>
              <a:rPr lang="ru-RU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Научный руководитель:  Головач Людмила Викторовна </a:t>
            </a:r>
            <a:r>
              <a:rPr lang="ru-RU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– </a:t>
            </a:r>
            <a:r>
              <a:rPr lang="ru-RU" altLang="ko-KR" sz="2000" dirty="0" err="1">
                <a:latin typeface="Georgia" panose="02040502050405020303" pitchFamily="18" charset="0"/>
              </a:rPr>
              <a:t>и</a:t>
            </a:r>
            <a:r>
              <a:rPr lang="ru-RU" sz="2000" dirty="0" err="1" smtClean="0">
                <a:latin typeface="Georgia" panose="02040502050405020303" pitchFamily="18" charset="0"/>
              </a:rPr>
              <a:t>.о</a:t>
            </a:r>
            <a:r>
              <a:rPr lang="ru-RU" sz="2000" dirty="0">
                <a:latin typeface="Georgia" panose="02040502050405020303" pitchFamily="18" charset="0"/>
              </a:rPr>
              <a:t>. заведующего </a:t>
            </a:r>
            <a:r>
              <a:rPr lang="ru-RU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кафедры дошкольного образования </a:t>
            </a:r>
          </a:p>
          <a:p>
            <a:pPr algn="ctr"/>
            <a:r>
              <a:rPr lang="ru-RU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ГБОУ </a:t>
            </a:r>
            <a:r>
              <a:rPr lang="ru-RU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ИРО Краснодарского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210604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6" descr="C:\Users\Idea\Pictures\karta-krasnodarskogo-kraja-karta-kubani-picture-bi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8" b="99741" l="0" r="89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5542"/>
            <a:ext cx="7243288" cy="506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1" name="Group 230">
            <a:extLst>
              <a:ext uri="{FF2B5EF4-FFF2-40B4-BE49-F238E27FC236}">
                <a16:creationId xmlns="" xmlns:a16="http://schemas.microsoft.com/office/drawing/2014/main" id="{8EA5BC88-F11A-41CF-8993-4467341F72E3}"/>
              </a:ext>
            </a:extLst>
          </p:cNvPr>
          <p:cNvGrpSpPr/>
          <p:nvPr/>
        </p:nvGrpSpPr>
        <p:grpSpPr>
          <a:xfrm>
            <a:off x="0" y="5038321"/>
            <a:ext cx="2007323" cy="2002057"/>
            <a:chOff x="10171590" y="-1509661"/>
            <a:chExt cx="3576392" cy="3567008"/>
          </a:xfrm>
        </p:grpSpPr>
        <p:sp>
          <p:nvSpPr>
            <p:cNvPr id="235" name="Rectangle: Rounded Corners 234">
              <a:extLst>
                <a:ext uri="{FF2B5EF4-FFF2-40B4-BE49-F238E27FC236}">
                  <a16:creationId xmlns="" xmlns:a16="http://schemas.microsoft.com/office/drawing/2014/main" id="{89B2913F-111C-416A-89D8-EE9D6F6C9DEA}"/>
                </a:ext>
              </a:extLst>
            </p:cNvPr>
            <p:cNvSpPr/>
            <p:nvPr/>
          </p:nvSpPr>
          <p:spPr>
            <a:xfrm>
              <a:off x="10171590" y="-1509661"/>
              <a:ext cx="3576392" cy="3567008"/>
            </a:xfrm>
            <a:prstGeom prst="roundRect">
              <a:avLst>
                <a:gd name="adj" fmla="val 29592"/>
              </a:avLst>
            </a:prstGeom>
            <a:noFill/>
            <a:ln w="19050">
              <a:gradFill>
                <a:gsLst>
                  <a:gs pos="0">
                    <a:srgbClr val="687EDE">
                      <a:alpha val="25000"/>
                    </a:srgbClr>
                  </a:gs>
                  <a:gs pos="91000">
                    <a:srgbClr val="687EDE">
                      <a:alpha val="5000"/>
                    </a:srgbClr>
                  </a:gs>
                </a:gsLst>
                <a:lin ang="2700000" scaled="0"/>
              </a:gradFill>
            </a:ln>
            <a:effectLst>
              <a:outerShdw blurRad="1079500" dist="5080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Rectangle: Rounded Corners 235">
              <a:extLst>
                <a:ext uri="{FF2B5EF4-FFF2-40B4-BE49-F238E27FC236}">
                  <a16:creationId xmlns="" xmlns:a16="http://schemas.microsoft.com/office/drawing/2014/main" id="{25E0EBA6-C7C7-449B-A264-D270F241DF03}"/>
                </a:ext>
              </a:extLst>
            </p:cNvPr>
            <p:cNvSpPr/>
            <p:nvPr/>
          </p:nvSpPr>
          <p:spPr>
            <a:xfrm>
              <a:off x="10609972" y="-1072430"/>
              <a:ext cx="2699628" cy="2692546"/>
            </a:xfrm>
            <a:prstGeom prst="roundRect">
              <a:avLst>
                <a:gd name="adj" fmla="val 29592"/>
              </a:avLst>
            </a:prstGeom>
            <a:noFill/>
            <a:ln w="19050">
              <a:gradFill>
                <a:gsLst>
                  <a:gs pos="0">
                    <a:srgbClr val="687EDE">
                      <a:alpha val="25000"/>
                    </a:srgbClr>
                  </a:gs>
                  <a:gs pos="91000">
                    <a:srgbClr val="687EDE">
                      <a:alpha val="5000"/>
                    </a:srgbClr>
                  </a:gs>
                </a:gsLst>
                <a:lin ang="2700000" scaled="0"/>
              </a:gradFill>
            </a:ln>
            <a:effectLst>
              <a:outerShdw blurRad="1079500" dist="5080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Rectangle: Rounded Corners 236">
              <a:extLst>
                <a:ext uri="{FF2B5EF4-FFF2-40B4-BE49-F238E27FC236}">
                  <a16:creationId xmlns="" xmlns:a16="http://schemas.microsoft.com/office/drawing/2014/main" id="{7DCCEC19-9351-4253-81C2-09C0F4A7CE8D}"/>
                </a:ext>
              </a:extLst>
            </p:cNvPr>
            <p:cNvSpPr/>
            <p:nvPr/>
          </p:nvSpPr>
          <p:spPr>
            <a:xfrm>
              <a:off x="11207490" y="-476479"/>
              <a:ext cx="1504592" cy="1500644"/>
            </a:xfrm>
            <a:prstGeom prst="roundRect">
              <a:avLst>
                <a:gd name="adj" fmla="val 29592"/>
              </a:avLst>
            </a:prstGeom>
            <a:noFill/>
            <a:ln w="19050">
              <a:gradFill>
                <a:gsLst>
                  <a:gs pos="0">
                    <a:srgbClr val="687EDE">
                      <a:alpha val="25000"/>
                    </a:srgbClr>
                  </a:gs>
                  <a:gs pos="91000">
                    <a:srgbClr val="687EDE">
                      <a:alpha val="5000"/>
                    </a:srgbClr>
                  </a:gs>
                </a:gsLst>
                <a:lin ang="2700000" scaled="0"/>
              </a:gradFill>
            </a:ln>
            <a:effectLst>
              <a:outerShdw blurRad="1079500" dist="5080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Rectangle: Rounded Corners 237">
              <a:extLst>
                <a:ext uri="{FF2B5EF4-FFF2-40B4-BE49-F238E27FC236}">
                  <a16:creationId xmlns="" xmlns:a16="http://schemas.microsoft.com/office/drawing/2014/main" id="{ACCA60CE-02AF-4A99-9332-14306B75A276}"/>
                </a:ext>
              </a:extLst>
            </p:cNvPr>
            <p:cNvSpPr/>
            <p:nvPr/>
          </p:nvSpPr>
          <p:spPr>
            <a:xfrm>
              <a:off x="11810122" y="124572"/>
              <a:ext cx="299328" cy="298542"/>
            </a:xfrm>
            <a:prstGeom prst="roundRect">
              <a:avLst>
                <a:gd name="adj" fmla="val 29592"/>
              </a:avLst>
            </a:prstGeom>
            <a:noFill/>
            <a:ln w="19050">
              <a:gradFill>
                <a:gsLst>
                  <a:gs pos="0">
                    <a:srgbClr val="687EDE">
                      <a:alpha val="25000"/>
                    </a:srgbClr>
                  </a:gs>
                  <a:gs pos="91000">
                    <a:srgbClr val="687EDE">
                      <a:alpha val="5000"/>
                    </a:srgbClr>
                  </a:gs>
                </a:gsLst>
                <a:lin ang="2700000" scaled="0"/>
              </a:gradFill>
            </a:ln>
            <a:effectLst>
              <a:outerShdw blurRad="1079500" dist="5080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="" xmlns:a16="http://schemas.microsoft.com/office/drawing/2014/main" id="{FAA5D259-C509-445B-8282-966B6FAE0538}"/>
              </a:ext>
            </a:extLst>
          </p:cNvPr>
          <p:cNvGrpSpPr/>
          <p:nvPr/>
        </p:nvGrpSpPr>
        <p:grpSpPr>
          <a:xfrm>
            <a:off x="2007323" y="4766853"/>
            <a:ext cx="414529" cy="413441"/>
            <a:chOff x="10171590" y="-1509661"/>
            <a:chExt cx="3576392" cy="3567008"/>
          </a:xfrm>
        </p:grpSpPr>
        <p:sp>
          <p:nvSpPr>
            <p:cNvPr id="233" name="Rectangle: Rounded Corners 232">
              <a:extLst>
                <a:ext uri="{FF2B5EF4-FFF2-40B4-BE49-F238E27FC236}">
                  <a16:creationId xmlns="" xmlns:a16="http://schemas.microsoft.com/office/drawing/2014/main" id="{96814CF2-8AAC-4D2A-B667-024F367C4D68}"/>
                </a:ext>
              </a:extLst>
            </p:cNvPr>
            <p:cNvSpPr/>
            <p:nvPr/>
          </p:nvSpPr>
          <p:spPr>
            <a:xfrm>
              <a:off x="10171590" y="-1509661"/>
              <a:ext cx="3576392" cy="3567008"/>
            </a:xfrm>
            <a:prstGeom prst="roundRect">
              <a:avLst>
                <a:gd name="adj" fmla="val 29592"/>
              </a:avLst>
            </a:prstGeom>
            <a:noFill/>
            <a:ln w="19050">
              <a:gradFill>
                <a:gsLst>
                  <a:gs pos="0">
                    <a:srgbClr val="687EDE">
                      <a:alpha val="25000"/>
                    </a:srgbClr>
                  </a:gs>
                  <a:gs pos="91000">
                    <a:srgbClr val="687EDE">
                      <a:alpha val="5000"/>
                    </a:srgbClr>
                  </a:gs>
                </a:gsLst>
                <a:lin ang="2700000" scaled="0"/>
              </a:gradFill>
            </a:ln>
            <a:effectLst>
              <a:outerShdw blurRad="1079500" dist="5080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Rectangle: Rounded Corners 233">
              <a:extLst>
                <a:ext uri="{FF2B5EF4-FFF2-40B4-BE49-F238E27FC236}">
                  <a16:creationId xmlns="" xmlns:a16="http://schemas.microsoft.com/office/drawing/2014/main" id="{EA7FE954-5119-4799-9893-B4897D90C1A0}"/>
                </a:ext>
              </a:extLst>
            </p:cNvPr>
            <p:cNvSpPr/>
            <p:nvPr/>
          </p:nvSpPr>
          <p:spPr>
            <a:xfrm>
              <a:off x="11353069" y="-331282"/>
              <a:ext cx="1213434" cy="1210250"/>
            </a:xfrm>
            <a:prstGeom prst="roundRect">
              <a:avLst>
                <a:gd name="adj" fmla="val 29592"/>
              </a:avLst>
            </a:prstGeom>
            <a:noFill/>
            <a:ln w="19050">
              <a:gradFill>
                <a:gsLst>
                  <a:gs pos="0">
                    <a:srgbClr val="687EDE">
                      <a:alpha val="25000"/>
                    </a:srgbClr>
                  </a:gs>
                  <a:gs pos="91000">
                    <a:srgbClr val="687EDE">
                      <a:alpha val="5000"/>
                    </a:srgbClr>
                  </a:gs>
                </a:gsLst>
                <a:lin ang="2700000" scaled="0"/>
              </a:gradFill>
            </a:ln>
            <a:effectLst>
              <a:outerShdw blurRad="1079500" dist="5080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="" xmlns:a16="http://schemas.microsoft.com/office/drawing/2014/main" id="{E043780F-94E1-7840-8EC8-E4394E0EF1C8}"/>
              </a:ext>
            </a:extLst>
          </p:cNvPr>
          <p:cNvGrpSpPr/>
          <p:nvPr/>
        </p:nvGrpSpPr>
        <p:grpSpPr>
          <a:xfrm rot="5400000">
            <a:off x="10801765" y="-550504"/>
            <a:ext cx="1908310" cy="1903303"/>
            <a:chOff x="10171590" y="-1509661"/>
            <a:chExt cx="3576392" cy="3567008"/>
          </a:xfrm>
        </p:grpSpPr>
        <p:sp>
          <p:nvSpPr>
            <p:cNvPr id="226" name="Rectangle: Rounded Corners 234">
              <a:extLst>
                <a:ext uri="{FF2B5EF4-FFF2-40B4-BE49-F238E27FC236}">
                  <a16:creationId xmlns="" xmlns:a16="http://schemas.microsoft.com/office/drawing/2014/main" id="{BA7508D3-17A3-5144-9624-4EA34DA4E512}"/>
                </a:ext>
              </a:extLst>
            </p:cNvPr>
            <p:cNvSpPr/>
            <p:nvPr/>
          </p:nvSpPr>
          <p:spPr>
            <a:xfrm>
              <a:off x="10171590" y="-1509661"/>
              <a:ext cx="3576392" cy="3567008"/>
            </a:xfrm>
            <a:prstGeom prst="roundRect">
              <a:avLst>
                <a:gd name="adj" fmla="val 29592"/>
              </a:avLst>
            </a:prstGeom>
            <a:noFill/>
            <a:ln w="19050">
              <a:gradFill>
                <a:gsLst>
                  <a:gs pos="0">
                    <a:srgbClr val="687EDE">
                      <a:alpha val="25000"/>
                    </a:srgbClr>
                  </a:gs>
                  <a:gs pos="91000">
                    <a:srgbClr val="687EDE">
                      <a:alpha val="5000"/>
                    </a:srgbClr>
                  </a:gs>
                </a:gsLst>
                <a:lin ang="2700000" scaled="0"/>
              </a:gradFill>
            </a:ln>
            <a:effectLst>
              <a:outerShdw blurRad="1079500" dist="5080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Rectangle: Rounded Corners 235">
              <a:extLst>
                <a:ext uri="{FF2B5EF4-FFF2-40B4-BE49-F238E27FC236}">
                  <a16:creationId xmlns="" xmlns:a16="http://schemas.microsoft.com/office/drawing/2014/main" id="{5AE3BBD1-2809-014E-9E4E-E646031B7255}"/>
                </a:ext>
              </a:extLst>
            </p:cNvPr>
            <p:cNvSpPr/>
            <p:nvPr/>
          </p:nvSpPr>
          <p:spPr>
            <a:xfrm>
              <a:off x="10609972" y="-1072430"/>
              <a:ext cx="2699628" cy="2692546"/>
            </a:xfrm>
            <a:prstGeom prst="roundRect">
              <a:avLst>
                <a:gd name="adj" fmla="val 29592"/>
              </a:avLst>
            </a:prstGeom>
            <a:noFill/>
            <a:ln w="19050">
              <a:gradFill>
                <a:gsLst>
                  <a:gs pos="0">
                    <a:srgbClr val="687EDE">
                      <a:alpha val="25000"/>
                    </a:srgbClr>
                  </a:gs>
                  <a:gs pos="91000">
                    <a:srgbClr val="687EDE">
                      <a:alpha val="5000"/>
                    </a:srgbClr>
                  </a:gs>
                </a:gsLst>
                <a:lin ang="2700000" scaled="0"/>
              </a:gradFill>
            </a:ln>
            <a:effectLst>
              <a:outerShdw blurRad="1079500" dist="5080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Rectangle: Rounded Corners 236">
              <a:extLst>
                <a:ext uri="{FF2B5EF4-FFF2-40B4-BE49-F238E27FC236}">
                  <a16:creationId xmlns="" xmlns:a16="http://schemas.microsoft.com/office/drawing/2014/main" id="{B67DA1F7-9C97-5947-A9CA-560A80B7000C}"/>
                </a:ext>
              </a:extLst>
            </p:cNvPr>
            <p:cNvSpPr/>
            <p:nvPr/>
          </p:nvSpPr>
          <p:spPr>
            <a:xfrm>
              <a:off x="11207490" y="-476479"/>
              <a:ext cx="1504592" cy="1500644"/>
            </a:xfrm>
            <a:prstGeom prst="roundRect">
              <a:avLst>
                <a:gd name="adj" fmla="val 29592"/>
              </a:avLst>
            </a:prstGeom>
            <a:noFill/>
            <a:ln w="19050">
              <a:gradFill>
                <a:gsLst>
                  <a:gs pos="0">
                    <a:srgbClr val="687EDE">
                      <a:alpha val="25000"/>
                    </a:srgbClr>
                  </a:gs>
                  <a:gs pos="91000">
                    <a:srgbClr val="687EDE">
                      <a:alpha val="5000"/>
                    </a:srgbClr>
                  </a:gs>
                </a:gsLst>
                <a:lin ang="2700000" scaled="0"/>
              </a:gradFill>
            </a:ln>
            <a:effectLst>
              <a:outerShdw blurRad="1079500" dist="5080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Rectangle: Rounded Corners 237">
              <a:extLst>
                <a:ext uri="{FF2B5EF4-FFF2-40B4-BE49-F238E27FC236}">
                  <a16:creationId xmlns="" xmlns:a16="http://schemas.microsoft.com/office/drawing/2014/main" id="{313B26CA-DCEA-4A4D-9D11-D01E9AE1D7EA}"/>
                </a:ext>
              </a:extLst>
            </p:cNvPr>
            <p:cNvSpPr/>
            <p:nvPr/>
          </p:nvSpPr>
          <p:spPr>
            <a:xfrm>
              <a:off x="11810122" y="124572"/>
              <a:ext cx="299328" cy="298542"/>
            </a:xfrm>
            <a:prstGeom prst="roundRect">
              <a:avLst>
                <a:gd name="adj" fmla="val 29592"/>
              </a:avLst>
            </a:prstGeom>
            <a:noFill/>
            <a:ln w="19050">
              <a:gradFill>
                <a:gsLst>
                  <a:gs pos="0">
                    <a:srgbClr val="687EDE">
                      <a:alpha val="25000"/>
                    </a:srgbClr>
                  </a:gs>
                  <a:gs pos="91000">
                    <a:srgbClr val="687EDE">
                      <a:alpha val="5000"/>
                    </a:srgbClr>
                  </a:gs>
                </a:gsLst>
                <a:lin ang="2700000" scaled="0"/>
              </a:gradFill>
            </a:ln>
            <a:effectLst>
              <a:outerShdw blurRad="1079500" dist="5080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3" name="Freeform: Shape 132">
            <a:extLst>
              <a:ext uri="{FF2B5EF4-FFF2-40B4-BE49-F238E27FC236}">
                <a16:creationId xmlns="" xmlns:a16="http://schemas.microsoft.com/office/drawing/2014/main" id="{55410636-30B4-0546-A278-2FD90C49A507}"/>
              </a:ext>
            </a:extLst>
          </p:cNvPr>
          <p:cNvSpPr/>
          <p:nvPr/>
        </p:nvSpPr>
        <p:spPr>
          <a:xfrm>
            <a:off x="5512476" y="3029125"/>
            <a:ext cx="254909" cy="318638"/>
          </a:xfrm>
          <a:custGeom>
            <a:avLst/>
            <a:gdLst>
              <a:gd name="connsiteX0" fmla="*/ 41246 w 217441"/>
              <a:gd name="connsiteY0" fmla="*/ 120802 h 271801"/>
              <a:gd name="connsiteX1" fmla="*/ 12979 w 217441"/>
              <a:gd name="connsiteY1" fmla="*/ 125287 h 271801"/>
              <a:gd name="connsiteX2" fmla="*/ 6863 w 217441"/>
              <a:gd name="connsiteY2" fmla="*/ 138197 h 271801"/>
              <a:gd name="connsiteX3" fmla="*/ 1835 w 217441"/>
              <a:gd name="connsiteY3" fmla="*/ 151380 h 271801"/>
              <a:gd name="connsiteX4" fmla="*/ 15969 w 217441"/>
              <a:gd name="connsiteY4" fmla="*/ 154370 h 271801"/>
              <a:gd name="connsiteX5" fmla="*/ 29015 w 217441"/>
              <a:gd name="connsiteY5" fmla="*/ 150292 h 271801"/>
              <a:gd name="connsiteX6" fmla="*/ 36490 w 217441"/>
              <a:gd name="connsiteY6" fmla="*/ 157088 h 271801"/>
              <a:gd name="connsiteX7" fmla="*/ 53885 w 217441"/>
              <a:gd name="connsiteY7" fmla="*/ 146216 h 271801"/>
              <a:gd name="connsiteX8" fmla="*/ 41246 w 217441"/>
              <a:gd name="connsiteY8" fmla="*/ 120802 h 271801"/>
              <a:gd name="connsiteX9" fmla="*/ 223761 w 217441"/>
              <a:gd name="connsiteY9" fmla="*/ 203566 h 271801"/>
              <a:gd name="connsiteX10" fmla="*/ 200115 w 217441"/>
              <a:gd name="connsiteY10" fmla="*/ 191878 h 271801"/>
              <a:gd name="connsiteX11" fmla="*/ 189106 w 217441"/>
              <a:gd name="connsiteY11" fmla="*/ 190519 h 271801"/>
              <a:gd name="connsiteX12" fmla="*/ 188835 w 217441"/>
              <a:gd name="connsiteY12" fmla="*/ 178152 h 271801"/>
              <a:gd name="connsiteX13" fmla="*/ 181496 w 217441"/>
              <a:gd name="connsiteY13" fmla="*/ 165785 h 271801"/>
              <a:gd name="connsiteX14" fmla="*/ 164508 w 217441"/>
              <a:gd name="connsiteY14" fmla="*/ 138469 h 271801"/>
              <a:gd name="connsiteX15" fmla="*/ 149559 w 217441"/>
              <a:gd name="connsiteY15" fmla="*/ 111153 h 271801"/>
              <a:gd name="connsiteX16" fmla="*/ 134474 w 217441"/>
              <a:gd name="connsiteY16" fmla="*/ 99873 h 271801"/>
              <a:gd name="connsiteX17" fmla="*/ 114089 w 217441"/>
              <a:gd name="connsiteY17" fmla="*/ 96476 h 271801"/>
              <a:gd name="connsiteX18" fmla="*/ 122107 w 217441"/>
              <a:gd name="connsiteY18" fmla="*/ 81798 h 271801"/>
              <a:gd name="connsiteX19" fmla="*/ 139503 w 217441"/>
              <a:gd name="connsiteY19" fmla="*/ 42387 h 271801"/>
              <a:gd name="connsiteX20" fmla="*/ 97781 w 217441"/>
              <a:gd name="connsiteY20" fmla="*/ 40349 h 271801"/>
              <a:gd name="connsiteX21" fmla="*/ 90035 w 217441"/>
              <a:gd name="connsiteY21" fmla="*/ 33010 h 271801"/>
              <a:gd name="connsiteX22" fmla="*/ 107022 w 217441"/>
              <a:gd name="connsiteY22" fmla="*/ 14392 h 271801"/>
              <a:gd name="connsiteX23" fmla="*/ 110420 w 217441"/>
              <a:gd name="connsiteY23" fmla="*/ 1073 h 271801"/>
              <a:gd name="connsiteX24" fmla="*/ 100363 w 217441"/>
              <a:gd name="connsiteY24" fmla="*/ 10043 h 271801"/>
              <a:gd name="connsiteX25" fmla="*/ 76037 w 217441"/>
              <a:gd name="connsiteY25" fmla="*/ 10450 h 271801"/>
              <a:gd name="connsiteX26" fmla="*/ 62039 w 217441"/>
              <a:gd name="connsiteY26" fmla="*/ 29477 h 271801"/>
              <a:gd name="connsiteX27" fmla="*/ 51982 w 217441"/>
              <a:gd name="connsiteY27" fmla="*/ 44833 h 271801"/>
              <a:gd name="connsiteX28" fmla="*/ 46275 w 217441"/>
              <a:gd name="connsiteY28" fmla="*/ 51221 h 271801"/>
              <a:gd name="connsiteX29" fmla="*/ 32549 w 217441"/>
              <a:gd name="connsiteY29" fmla="*/ 46192 h 271801"/>
              <a:gd name="connsiteX30" fmla="*/ 48857 w 217441"/>
              <a:gd name="connsiteY30" fmla="*/ 59511 h 271801"/>
              <a:gd name="connsiteX31" fmla="*/ 40567 w 217441"/>
              <a:gd name="connsiteY31" fmla="*/ 76227 h 271801"/>
              <a:gd name="connsiteX32" fmla="*/ 52526 w 217441"/>
              <a:gd name="connsiteY32" fmla="*/ 88186 h 271801"/>
              <a:gd name="connsiteX33" fmla="*/ 33772 w 217441"/>
              <a:gd name="connsiteY33" fmla="*/ 102184 h 271801"/>
              <a:gd name="connsiteX34" fmla="*/ 49808 w 217441"/>
              <a:gd name="connsiteY34" fmla="*/ 96476 h 271801"/>
              <a:gd name="connsiteX35" fmla="*/ 59185 w 217441"/>
              <a:gd name="connsiteY35" fmla="*/ 110202 h 271801"/>
              <a:gd name="connsiteX36" fmla="*/ 72232 w 217441"/>
              <a:gd name="connsiteY36" fmla="*/ 92535 h 271801"/>
              <a:gd name="connsiteX37" fmla="*/ 73863 w 217441"/>
              <a:gd name="connsiteY37" fmla="*/ 108163 h 271801"/>
              <a:gd name="connsiteX38" fmla="*/ 65844 w 217441"/>
              <a:gd name="connsiteY38" fmla="*/ 130859 h 271801"/>
              <a:gd name="connsiteX39" fmla="*/ 98189 w 217441"/>
              <a:gd name="connsiteY39" fmla="*/ 127869 h 271801"/>
              <a:gd name="connsiteX40" fmla="*/ 104168 w 217441"/>
              <a:gd name="connsiteY40" fmla="*/ 134528 h 271801"/>
              <a:gd name="connsiteX41" fmla="*/ 107838 w 217441"/>
              <a:gd name="connsiteY41" fmla="*/ 148526 h 271801"/>
              <a:gd name="connsiteX42" fmla="*/ 113817 w 217441"/>
              <a:gd name="connsiteY42" fmla="*/ 156816 h 271801"/>
              <a:gd name="connsiteX43" fmla="*/ 111779 w 217441"/>
              <a:gd name="connsiteY43" fmla="*/ 177201 h 271801"/>
              <a:gd name="connsiteX44" fmla="*/ 88812 w 217441"/>
              <a:gd name="connsiteY44" fmla="*/ 178152 h 271801"/>
              <a:gd name="connsiteX45" fmla="*/ 81745 w 217441"/>
              <a:gd name="connsiteY45" fmla="*/ 181821 h 271801"/>
              <a:gd name="connsiteX46" fmla="*/ 75086 w 217441"/>
              <a:gd name="connsiteY46" fmla="*/ 195819 h 271801"/>
              <a:gd name="connsiteX47" fmla="*/ 88404 w 217441"/>
              <a:gd name="connsiteY47" fmla="*/ 204517 h 271801"/>
              <a:gd name="connsiteX48" fmla="*/ 66795 w 217441"/>
              <a:gd name="connsiteY48" fmla="*/ 219874 h 271801"/>
              <a:gd name="connsiteX49" fmla="*/ 75493 w 217441"/>
              <a:gd name="connsiteY49" fmla="*/ 229251 h 271801"/>
              <a:gd name="connsiteX50" fmla="*/ 88812 w 217441"/>
              <a:gd name="connsiteY50" fmla="*/ 232241 h 271801"/>
              <a:gd name="connsiteX51" fmla="*/ 112458 w 217441"/>
              <a:gd name="connsiteY51" fmla="*/ 235638 h 271801"/>
              <a:gd name="connsiteX52" fmla="*/ 114497 w 217441"/>
              <a:gd name="connsiteY52" fmla="*/ 241346 h 271801"/>
              <a:gd name="connsiteX53" fmla="*/ 89491 w 217441"/>
              <a:gd name="connsiteY53" fmla="*/ 244744 h 271801"/>
              <a:gd name="connsiteX54" fmla="*/ 60816 w 217441"/>
              <a:gd name="connsiteY54" fmla="*/ 280078 h 271801"/>
              <a:gd name="connsiteX55" fmla="*/ 77532 w 217441"/>
              <a:gd name="connsiteY55" fmla="*/ 270701 h 271801"/>
              <a:gd name="connsiteX56" fmla="*/ 94248 w 217441"/>
              <a:gd name="connsiteY56" fmla="*/ 274098 h 271801"/>
              <a:gd name="connsiteX57" fmla="*/ 104304 w 217441"/>
              <a:gd name="connsiteY57" fmla="*/ 264041 h 271801"/>
              <a:gd name="connsiteX58" fmla="*/ 120613 w 217441"/>
              <a:gd name="connsiteY58" fmla="*/ 261731 h 271801"/>
              <a:gd name="connsiteX59" fmla="*/ 138279 w 217441"/>
              <a:gd name="connsiteY59" fmla="*/ 256703 h 271801"/>
              <a:gd name="connsiteX60" fmla="*/ 156355 w 217441"/>
              <a:gd name="connsiteY60" fmla="*/ 261052 h 271801"/>
              <a:gd name="connsiteX61" fmla="*/ 181768 w 217441"/>
              <a:gd name="connsiteY61" fmla="*/ 256431 h 271801"/>
              <a:gd name="connsiteX62" fmla="*/ 213161 w 217441"/>
              <a:gd name="connsiteY62" fmla="*/ 243385 h 271801"/>
              <a:gd name="connsiteX63" fmla="*/ 203512 w 217441"/>
              <a:gd name="connsiteY63" fmla="*/ 238764 h 271801"/>
              <a:gd name="connsiteX64" fmla="*/ 205143 w 217441"/>
              <a:gd name="connsiteY64" fmla="*/ 225446 h 271801"/>
              <a:gd name="connsiteX65" fmla="*/ 223761 w 217441"/>
              <a:gd name="connsiteY65" fmla="*/ 203566 h 27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17441" h="271801">
                <a:moveTo>
                  <a:pt x="41246" y="120802"/>
                </a:moveTo>
                <a:cubicBezTo>
                  <a:pt x="32820" y="112648"/>
                  <a:pt x="21948" y="125423"/>
                  <a:pt x="12979" y="125287"/>
                </a:cubicBezTo>
                <a:cubicBezTo>
                  <a:pt x="11484" y="131810"/>
                  <a:pt x="9174" y="136431"/>
                  <a:pt x="6863" y="138197"/>
                </a:cubicBezTo>
                <a:cubicBezTo>
                  <a:pt x="3330" y="140779"/>
                  <a:pt x="-3193" y="150292"/>
                  <a:pt x="1835" y="151380"/>
                </a:cubicBezTo>
                <a:cubicBezTo>
                  <a:pt x="6863" y="152331"/>
                  <a:pt x="14882" y="160485"/>
                  <a:pt x="15969" y="154370"/>
                </a:cubicBezTo>
                <a:cubicBezTo>
                  <a:pt x="16920" y="148254"/>
                  <a:pt x="20454" y="140236"/>
                  <a:pt x="29015" y="150292"/>
                </a:cubicBezTo>
                <a:cubicBezTo>
                  <a:pt x="31054" y="152739"/>
                  <a:pt x="33636" y="154913"/>
                  <a:pt x="36490" y="157088"/>
                </a:cubicBezTo>
                <a:cubicBezTo>
                  <a:pt x="37849" y="152467"/>
                  <a:pt x="48449" y="151787"/>
                  <a:pt x="53885" y="146216"/>
                </a:cubicBezTo>
                <a:cubicBezTo>
                  <a:pt x="60544" y="139420"/>
                  <a:pt x="50624" y="129772"/>
                  <a:pt x="41246" y="120802"/>
                </a:cubicBezTo>
                <a:close/>
                <a:moveTo>
                  <a:pt x="223761" y="203566"/>
                </a:moveTo>
                <a:cubicBezTo>
                  <a:pt x="224441" y="193509"/>
                  <a:pt x="202425" y="186578"/>
                  <a:pt x="200115" y="191878"/>
                </a:cubicBezTo>
                <a:cubicBezTo>
                  <a:pt x="197804" y="197178"/>
                  <a:pt x="192776" y="196499"/>
                  <a:pt x="189106" y="190519"/>
                </a:cubicBezTo>
                <a:cubicBezTo>
                  <a:pt x="185437" y="184540"/>
                  <a:pt x="192504" y="178832"/>
                  <a:pt x="188835" y="178152"/>
                </a:cubicBezTo>
                <a:cubicBezTo>
                  <a:pt x="185165" y="177473"/>
                  <a:pt x="180545" y="169183"/>
                  <a:pt x="181496" y="165785"/>
                </a:cubicBezTo>
                <a:cubicBezTo>
                  <a:pt x="182447" y="162388"/>
                  <a:pt x="175788" y="141051"/>
                  <a:pt x="164508" y="138469"/>
                </a:cubicBezTo>
                <a:cubicBezTo>
                  <a:pt x="153229" y="135751"/>
                  <a:pt x="151462" y="119715"/>
                  <a:pt x="149559" y="111153"/>
                </a:cubicBezTo>
                <a:cubicBezTo>
                  <a:pt x="147521" y="102455"/>
                  <a:pt x="140182" y="107076"/>
                  <a:pt x="134474" y="99873"/>
                </a:cubicBezTo>
                <a:cubicBezTo>
                  <a:pt x="128767" y="92535"/>
                  <a:pt x="119117" y="96204"/>
                  <a:pt x="114089" y="96476"/>
                </a:cubicBezTo>
                <a:cubicBezTo>
                  <a:pt x="109061" y="96748"/>
                  <a:pt x="114089" y="87099"/>
                  <a:pt x="122107" y="81798"/>
                </a:cubicBezTo>
                <a:cubicBezTo>
                  <a:pt x="130125" y="76498"/>
                  <a:pt x="139503" y="48095"/>
                  <a:pt x="139503" y="42387"/>
                </a:cubicBezTo>
                <a:cubicBezTo>
                  <a:pt x="139503" y="36679"/>
                  <a:pt x="104440" y="37087"/>
                  <a:pt x="97781" y="40349"/>
                </a:cubicBezTo>
                <a:cubicBezTo>
                  <a:pt x="91122" y="43746"/>
                  <a:pt x="84463" y="35320"/>
                  <a:pt x="90035" y="33010"/>
                </a:cubicBezTo>
                <a:cubicBezTo>
                  <a:pt x="95742" y="30700"/>
                  <a:pt x="107702" y="19012"/>
                  <a:pt x="107022" y="14392"/>
                </a:cubicBezTo>
                <a:cubicBezTo>
                  <a:pt x="106343" y="9771"/>
                  <a:pt x="115312" y="5422"/>
                  <a:pt x="110420" y="1073"/>
                </a:cubicBezTo>
                <a:cubicBezTo>
                  <a:pt x="105392" y="-3275"/>
                  <a:pt x="104712" y="6781"/>
                  <a:pt x="100363" y="10043"/>
                </a:cubicBezTo>
                <a:cubicBezTo>
                  <a:pt x="96015" y="13440"/>
                  <a:pt x="86365" y="12353"/>
                  <a:pt x="76037" y="10450"/>
                </a:cubicBezTo>
                <a:cubicBezTo>
                  <a:pt x="65708" y="8412"/>
                  <a:pt x="61632" y="23089"/>
                  <a:pt x="62039" y="29477"/>
                </a:cubicBezTo>
                <a:cubicBezTo>
                  <a:pt x="62447" y="35864"/>
                  <a:pt x="50080" y="39533"/>
                  <a:pt x="51982" y="44833"/>
                </a:cubicBezTo>
                <a:cubicBezTo>
                  <a:pt x="54021" y="50134"/>
                  <a:pt x="49672" y="54211"/>
                  <a:pt x="46275" y="51221"/>
                </a:cubicBezTo>
                <a:cubicBezTo>
                  <a:pt x="43013" y="48231"/>
                  <a:pt x="39208" y="40892"/>
                  <a:pt x="32549" y="46192"/>
                </a:cubicBezTo>
                <a:cubicBezTo>
                  <a:pt x="25890" y="51493"/>
                  <a:pt x="40159" y="58559"/>
                  <a:pt x="48857" y="59511"/>
                </a:cubicBezTo>
                <a:cubicBezTo>
                  <a:pt x="57554" y="60462"/>
                  <a:pt x="42197" y="66849"/>
                  <a:pt x="40567" y="76227"/>
                </a:cubicBezTo>
                <a:cubicBezTo>
                  <a:pt x="38936" y="85604"/>
                  <a:pt x="51847" y="81527"/>
                  <a:pt x="52526" y="88186"/>
                </a:cubicBezTo>
                <a:cubicBezTo>
                  <a:pt x="53205" y="94845"/>
                  <a:pt x="33772" y="95932"/>
                  <a:pt x="33772" y="102184"/>
                </a:cubicBezTo>
                <a:cubicBezTo>
                  <a:pt x="33772" y="108571"/>
                  <a:pt x="44780" y="99194"/>
                  <a:pt x="49808" y="96476"/>
                </a:cubicBezTo>
                <a:cubicBezTo>
                  <a:pt x="54837" y="93758"/>
                  <a:pt x="47090" y="112104"/>
                  <a:pt x="59185" y="110202"/>
                </a:cubicBezTo>
                <a:cubicBezTo>
                  <a:pt x="71144" y="108163"/>
                  <a:pt x="67883" y="91855"/>
                  <a:pt x="72232" y="92535"/>
                </a:cubicBezTo>
                <a:cubicBezTo>
                  <a:pt x="76580" y="93214"/>
                  <a:pt x="70193" y="101232"/>
                  <a:pt x="73863" y="108163"/>
                </a:cubicBezTo>
                <a:cubicBezTo>
                  <a:pt x="77532" y="115230"/>
                  <a:pt x="65165" y="125830"/>
                  <a:pt x="65844" y="130859"/>
                </a:cubicBezTo>
                <a:cubicBezTo>
                  <a:pt x="66524" y="135887"/>
                  <a:pt x="90578" y="135887"/>
                  <a:pt x="98189" y="127869"/>
                </a:cubicBezTo>
                <a:cubicBezTo>
                  <a:pt x="105935" y="119851"/>
                  <a:pt x="109469" y="128548"/>
                  <a:pt x="104168" y="134528"/>
                </a:cubicBezTo>
                <a:cubicBezTo>
                  <a:pt x="98868" y="140508"/>
                  <a:pt x="101178" y="146216"/>
                  <a:pt x="107838" y="148526"/>
                </a:cubicBezTo>
                <a:cubicBezTo>
                  <a:pt x="114497" y="150836"/>
                  <a:pt x="116807" y="151516"/>
                  <a:pt x="113817" y="156816"/>
                </a:cubicBezTo>
                <a:cubicBezTo>
                  <a:pt x="110828" y="162116"/>
                  <a:pt x="113410" y="172173"/>
                  <a:pt x="111779" y="177201"/>
                </a:cubicBezTo>
                <a:cubicBezTo>
                  <a:pt x="110148" y="182229"/>
                  <a:pt x="89355" y="181550"/>
                  <a:pt x="88812" y="178152"/>
                </a:cubicBezTo>
                <a:cubicBezTo>
                  <a:pt x="88132" y="174755"/>
                  <a:pt x="79435" y="177201"/>
                  <a:pt x="81745" y="181821"/>
                </a:cubicBezTo>
                <a:cubicBezTo>
                  <a:pt x="84055" y="186442"/>
                  <a:pt x="74406" y="191470"/>
                  <a:pt x="75086" y="195819"/>
                </a:cubicBezTo>
                <a:cubicBezTo>
                  <a:pt x="75765" y="200168"/>
                  <a:pt x="88132" y="199217"/>
                  <a:pt x="88404" y="204517"/>
                </a:cubicBezTo>
                <a:cubicBezTo>
                  <a:pt x="88676" y="209817"/>
                  <a:pt x="79435" y="216204"/>
                  <a:pt x="66795" y="219874"/>
                </a:cubicBezTo>
                <a:cubicBezTo>
                  <a:pt x="54157" y="223543"/>
                  <a:pt x="69514" y="233600"/>
                  <a:pt x="75493" y="229251"/>
                </a:cubicBezTo>
                <a:cubicBezTo>
                  <a:pt x="81473" y="224902"/>
                  <a:pt x="80114" y="232241"/>
                  <a:pt x="88812" y="232241"/>
                </a:cubicBezTo>
                <a:cubicBezTo>
                  <a:pt x="97509" y="232241"/>
                  <a:pt x="102810" y="239308"/>
                  <a:pt x="112458" y="235638"/>
                </a:cubicBezTo>
                <a:cubicBezTo>
                  <a:pt x="122107" y="231969"/>
                  <a:pt x="121836" y="235638"/>
                  <a:pt x="114497" y="241346"/>
                </a:cubicBezTo>
                <a:cubicBezTo>
                  <a:pt x="107158" y="247054"/>
                  <a:pt x="96150" y="241074"/>
                  <a:pt x="89491" y="244744"/>
                </a:cubicBezTo>
                <a:cubicBezTo>
                  <a:pt x="82832" y="248413"/>
                  <a:pt x="55652" y="273826"/>
                  <a:pt x="60816" y="280078"/>
                </a:cubicBezTo>
                <a:cubicBezTo>
                  <a:pt x="63806" y="283747"/>
                  <a:pt x="67747" y="274778"/>
                  <a:pt x="77532" y="270701"/>
                </a:cubicBezTo>
                <a:cubicBezTo>
                  <a:pt x="87181" y="266760"/>
                  <a:pt x="88812" y="273419"/>
                  <a:pt x="94248" y="274098"/>
                </a:cubicBezTo>
                <a:cubicBezTo>
                  <a:pt x="99548" y="274778"/>
                  <a:pt x="99955" y="263090"/>
                  <a:pt x="104304" y="264041"/>
                </a:cubicBezTo>
                <a:cubicBezTo>
                  <a:pt x="108653" y="264993"/>
                  <a:pt x="112594" y="260372"/>
                  <a:pt x="120613" y="261731"/>
                </a:cubicBezTo>
                <a:cubicBezTo>
                  <a:pt x="128631" y="263090"/>
                  <a:pt x="134338" y="260100"/>
                  <a:pt x="138279" y="256703"/>
                </a:cubicBezTo>
                <a:cubicBezTo>
                  <a:pt x="142221" y="253305"/>
                  <a:pt x="152957" y="263362"/>
                  <a:pt x="156355" y="261052"/>
                </a:cubicBezTo>
                <a:cubicBezTo>
                  <a:pt x="159616" y="258741"/>
                  <a:pt x="174429" y="256023"/>
                  <a:pt x="181768" y="256431"/>
                </a:cubicBezTo>
                <a:cubicBezTo>
                  <a:pt x="189106" y="256839"/>
                  <a:pt x="208133" y="248141"/>
                  <a:pt x="213161" y="243385"/>
                </a:cubicBezTo>
                <a:cubicBezTo>
                  <a:pt x="218189" y="238764"/>
                  <a:pt x="210171" y="237677"/>
                  <a:pt x="203512" y="238764"/>
                </a:cubicBezTo>
                <a:cubicBezTo>
                  <a:pt x="196853" y="239715"/>
                  <a:pt x="198212" y="232105"/>
                  <a:pt x="205143" y="225446"/>
                </a:cubicBezTo>
                <a:cubicBezTo>
                  <a:pt x="212074" y="218515"/>
                  <a:pt x="223082" y="213486"/>
                  <a:pt x="223761" y="203566"/>
                </a:cubicBezTo>
                <a:close/>
              </a:path>
            </a:pathLst>
          </a:custGeom>
          <a:solidFill>
            <a:srgbClr val="91DAE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kern="0">
              <a:solidFill>
                <a:srgbClr val="FFFFFF"/>
              </a:solidFill>
              <a:latin typeface="Quicksand"/>
            </a:endParaRPr>
          </a:p>
        </p:txBody>
      </p:sp>
      <p:sp>
        <p:nvSpPr>
          <p:cNvPr id="25" name="Graphic 201">
            <a:extLst>
              <a:ext uri="{FF2B5EF4-FFF2-40B4-BE49-F238E27FC236}">
                <a16:creationId xmlns="" xmlns:a16="http://schemas.microsoft.com/office/drawing/2014/main" id="{AFDA06EC-6F37-DC40-B1CD-A81386C06797}"/>
              </a:ext>
            </a:extLst>
          </p:cNvPr>
          <p:cNvSpPr/>
          <p:nvPr/>
        </p:nvSpPr>
        <p:spPr>
          <a:xfrm>
            <a:off x="3195895" y="2347897"/>
            <a:ext cx="258100" cy="522303"/>
          </a:xfrm>
          <a:custGeom>
            <a:avLst/>
            <a:gdLst>
              <a:gd name="connsiteX0" fmla="*/ 419098 w 419100"/>
              <a:gd name="connsiteY0" fmla="*/ 205583 h 762000"/>
              <a:gd name="connsiteX1" fmla="*/ 192212 w 419100"/>
              <a:gd name="connsiteY1" fmla="*/ 700 h 762000"/>
              <a:gd name="connsiteX2" fmla="*/ 188 w 419100"/>
              <a:gd name="connsiteY2" fmla="*/ 200344 h 762000"/>
              <a:gd name="connsiteX3" fmla="*/ 70578 w 419100"/>
              <a:gd name="connsiteY3" fmla="*/ 366365 h 762000"/>
              <a:gd name="connsiteX4" fmla="*/ 70578 w 419100"/>
              <a:gd name="connsiteY4" fmla="*/ 366365 h 762000"/>
              <a:gd name="connsiteX5" fmla="*/ 131252 w 419100"/>
              <a:gd name="connsiteY5" fmla="*/ 423896 h 762000"/>
              <a:gd name="connsiteX6" fmla="*/ 205547 w 419100"/>
              <a:gd name="connsiteY6" fmla="*/ 596774 h 762000"/>
              <a:gd name="connsiteX7" fmla="*/ 205547 w 419100"/>
              <a:gd name="connsiteY7" fmla="*/ 758795 h 762000"/>
              <a:gd name="connsiteX8" fmla="*/ 215072 w 419100"/>
              <a:gd name="connsiteY8" fmla="*/ 768320 h 762000"/>
              <a:gd name="connsiteX9" fmla="*/ 224597 w 419100"/>
              <a:gd name="connsiteY9" fmla="*/ 758795 h 762000"/>
              <a:gd name="connsiteX10" fmla="*/ 224597 w 419100"/>
              <a:gd name="connsiteY10" fmla="*/ 590488 h 762000"/>
              <a:gd name="connsiteX11" fmla="*/ 292225 w 419100"/>
              <a:gd name="connsiteY11" fmla="*/ 424277 h 762000"/>
              <a:gd name="connsiteX12" fmla="*/ 349184 w 419100"/>
              <a:gd name="connsiteY12" fmla="*/ 365888 h 762000"/>
              <a:gd name="connsiteX13" fmla="*/ 349089 w 419100"/>
              <a:gd name="connsiteY13" fmla="*/ 365888 h 762000"/>
              <a:gd name="connsiteX14" fmla="*/ 419098 w 419100"/>
              <a:gd name="connsiteY14" fmla="*/ 205583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9100" h="762000">
                <a:moveTo>
                  <a:pt x="419098" y="205583"/>
                </a:moveTo>
                <a:cubicBezTo>
                  <a:pt x="416812" y="85472"/>
                  <a:pt x="313847" y="-9111"/>
                  <a:pt x="192212" y="700"/>
                </a:cubicBezTo>
                <a:cubicBezTo>
                  <a:pt x="87914" y="9177"/>
                  <a:pt x="4570" y="95855"/>
                  <a:pt x="188" y="200344"/>
                </a:cubicBezTo>
                <a:cubicBezTo>
                  <a:pt x="-2574" y="266638"/>
                  <a:pt x="25239" y="326169"/>
                  <a:pt x="70578" y="366365"/>
                </a:cubicBezTo>
                <a:lnTo>
                  <a:pt x="70578" y="366365"/>
                </a:lnTo>
                <a:lnTo>
                  <a:pt x="131252" y="423896"/>
                </a:lnTo>
                <a:cubicBezTo>
                  <a:pt x="178687" y="468854"/>
                  <a:pt x="205547" y="531433"/>
                  <a:pt x="205547" y="596774"/>
                </a:cubicBezTo>
                <a:lnTo>
                  <a:pt x="205547" y="758795"/>
                </a:lnTo>
                <a:cubicBezTo>
                  <a:pt x="205547" y="764033"/>
                  <a:pt x="209834" y="768320"/>
                  <a:pt x="215072" y="768320"/>
                </a:cubicBezTo>
                <a:cubicBezTo>
                  <a:pt x="220311" y="768320"/>
                  <a:pt x="224597" y="764033"/>
                  <a:pt x="224597" y="758795"/>
                </a:cubicBezTo>
                <a:lnTo>
                  <a:pt x="224597" y="590488"/>
                </a:lnTo>
                <a:cubicBezTo>
                  <a:pt x="224597" y="528385"/>
                  <a:pt x="248886" y="468758"/>
                  <a:pt x="292225" y="424277"/>
                </a:cubicBezTo>
                <a:lnTo>
                  <a:pt x="349184" y="365888"/>
                </a:lnTo>
                <a:lnTo>
                  <a:pt x="349089" y="365888"/>
                </a:lnTo>
                <a:cubicBezTo>
                  <a:pt x="392999" y="326550"/>
                  <a:pt x="420241" y="269114"/>
                  <a:pt x="419098" y="205583"/>
                </a:cubicBezTo>
                <a:close/>
              </a:path>
            </a:pathLst>
          </a:custGeom>
          <a:solidFill>
            <a:srgbClr val="0033CC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0" tIns="9144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00"/>
              </a:lnSpc>
            </a:pPr>
            <a:endParaRPr lang="en-US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4" descr="C:\ФОТО\воспитатель года\IMG_20200928_0941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3" r="5371" b="20957"/>
          <a:stretch/>
        </p:blipFill>
        <p:spPr bwMode="auto">
          <a:xfrm>
            <a:off x="108005" y="4448778"/>
            <a:ext cx="3749281" cy="24092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ВИДЕО\Воскобович\IMG_20210907_1404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002" y="87998"/>
            <a:ext cx="3080427" cy="41072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Graphic 201">
            <a:extLst>
              <a:ext uri="{FF2B5EF4-FFF2-40B4-BE49-F238E27FC236}">
                <a16:creationId xmlns="" xmlns:a16="http://schemas.microsoft.com/office/drawing/2014/main" id="{AFDA06EC-6F37-DC40-B1CD-A81386C06797}"/>
              </a:ext>
            </a:extLst>
          </p:cNvPr>
          <p:cNvSpPr/>
          <p:nvPr/>
        </p:nvSpPr>
        <p:spPr>
          <a:xfrm>
            <a:off x="3699322" y="361850"/>
            <a:ext cx="258100" cy="522303"/>
          </a:xfrm>
          <a:custGeom>
            <a:avLst/>
            <a:gdLst>
              <a:gd name="connsiteX0" fmla="*/ 419098 w 419100"/>
              <a:gd name="connsiteY0" fmla="*/ 205583 h 762000"/>
              <a:gd name="connsiteX1" fmla="*/ 192212 w 419100"/>
              <a:gd name="connsiteY1" fmla="*/ 700 h 762000"/>
              <a:gd name="connsiteX2" fmla="*/ 188 w 419100"/>
              <a:gd name="connsiteY2" fmla="*/ 200344 h 762000"/>
              <a:gd name="connsiteX3" fmla="*/ 70578 w 419100"/>
              <a:gd name="connsiteY3" fmla="*/ 366365 h 762000"/>
              <a:gd name="connsiteX4" fmla="*/ 70578 w 419100"/>
              <a:gd name="connsiteY4" fmla="*/ 366365 h 762000"/>
              <a:gd name="connsiteX5" fmla="*/ 131252 w 419100"/>
              <a:gd name="connsiteY5" fmla="*/ 423896 h 762000"/>
              <a:gd name="connsiteX6" fmla="*/ 205547 w 419100"/>
              <a:gd name="connsiteY6" fmla="*/ 596774 h 762000"/>
              <a:gd name="connsiteX7" fmla="*/ 205547 w 419100"/>
              <a:gd name="connsiteY7" fmla="*/ 758795 h 762000"/>
              <a:gd name="connsiteX8" fmla="*/ 215072 w 419100"/>
              <a:gd name="connsiteY8" fmla="*/ 768320 h 762000"/>
              <a:gd name="connsiteX9" fmla="*/ 224597 w 419100"/>
              <a:gd name="connsiteY9" fmla="*/ 758795 h 762000"/>
              <a:gd name="connsiteX10" fmla="*/ 224597 w 419100"/>
              <a:gd name="connsiteY10" fmla="*/ 590488 h 762000"/>
              <a:gd name="connsiteX11" fmla="*/ 292225 w 419100"/>
              <a:gd name="connsiteY11" fmla="*/ 424277 h 762000"/>
              <a:gd name="connsiteX12" fmla="*/ 349184 w 419100"/>
              <a:gd name="connsiteY12" fmla="*/ 365888 h 762000"/>
              <a:gd name="connsiteX13" fmla="*/ 349089 w 419100"/>
              <a:gd name="connsiteY13" fmla="*/ 365888 h 762000"/>
              <a:gd name="connsiteX14" fmla="*/ 419098 w 419100"/>
              <a:gd name="connsiteY14" fmla="*/ 205583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9100" h="762000">
                <a:moveTo>
                  <a:pt x="419098" y="205583"/>
                </a:moveTo>
                <a:cubicBezTo>
                  <a:pt x="416812" y="85472"/>
                  <a:pt x="313847" y="-9111"/>
                  <a:pt x="192212" y="700"/>
                </a:cubicBezTo>
                <a:cubicBezTo>
                  <a:pt x="87914" y="9177"/>
                  <a:pt x="4570" y="95855"/>
                  <a:pt x="188" y="200344"/>
                </a:cubicBezTo>
                <a:cubicBezTo>
                  <a:pt x="-2574" y="266638"/>
                  <a:pt x="25239" y="326169"/>
                  <a:pt x="70578" y="366365"/>
                </a:cubicBezTo>
                <a:lnTo>
                  <a:pt x="70578" y="366365"/>
                </a:lnTo>
                <a:lnTo>
                  <a:pt x="131252" y="423896"/>
                </a:lnTo>
                <a:cubicBezTo>
                  <a:pt x="178687" y="468854"/>
                  <a:pt x="205547" y="531433"/>
                  <a:pt x="205547" y="596774"/>
                </a:cubicBezTo>
                <a:lnTo>
                  <a:pt x="205547" y="758795"/>
                </a:lnTo>
                <a:cubicBezTo>
                  <a:pt x="205547" y="764033"/>
                  <a:pt x="209834" y="768320"/>
                  <a:pt x="215072" y="768320"/>
                </a:cubicBezTo>
                <a:cubicBezTo>
                  <a:pt x="220311" y="768320"/>
                  <a:pt x="224597" y="764033"/>
                  <a:pt x="224597" y="758795"/>
                </a:cubicBezTo>
                <a:lnTo>
                  <a:pt x="224597" y="590488"/>
                </a:lnTo>
                <a:cubicBezTo>
                  <a:pt x="224597" y="528385"/>
                  <a:pt x="248886" y="468758"/>
                  <a:pt x="292225" y="424277"/>
                </a:cubicBezTo>
                <a:lnTo>
                  <a:pt x="349184" y="365888"/>
                </a:lnTo>
                <a:lnTo>
                  <a:pt x="349089" y="365888"/>
                </a:lnTo>
                <a:cubicBezTo>
                  <a:pt x="392999" y="326550"/>
                  <a:pt x="420241" y="269114"/>
                  <a:pt x="419098" y="205583"/>
                </a:cubicBezTo>
                <a:close/>
              </a:path>
            </a:pathLst>
          </a:custGeom>
          <a:solidFill>
            <a:srgbClr val="0033CC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0" tIns="9144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00"/>
              </a:lnSpc>
            </a:pPr>
            <a:endParaRPr lang="en-US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Graphic 201">
            <a:extLst>
              <a:ext uri="{FF2B5EF4-FFF2-40B4-BE49-F238E27FC236}">
                <a16:creationId xmlns="" xmlns:a16="http://schemas.microsoft.com/office/drawing/2014/main" id="{AFDA06EC-6F37-DC40-B1CD-A81386C06797}"/>
              </a:ext>
            </a:extLst>
          </p:cNvPr>
          <p:cNvSpPr/>
          <p:nvPr/>
        </p:nvSpPr>
        <p:spPr>
          <a:xfrm>
            <a:off x="2221426" y="2500296"/>
            <a:ext cx="258100" cy="522303"/>
          </a:xfrm>
          <a:custGeom>
            <a:avLst/>
            <a:gdLst>
              <a:gd name="connsiteX0" fmla="*/ 419098 w 419100"/>
              <a:gd name="connsiteY0" fmla="*/ 205583 h 762000"/>
              <a:gd name="connsiteX1" fmla="*/ 192212 w 419100"/>
              <a:gd name="connsiteY1" fmla="*/ 700 h 762000"/>
              <a:gd name="connsiteX2" fmla="*/ 188 w 419100"/>
              <a:gd name="connsiteY2" fmla="*/ 200344 h 762000"/>
              <a:gd name="connsiteX3" fmla="*/ 70578 w 419100"/>
              <a:gd name="connsiteY3" fmla="*/ 366365 h 762000"/>
              <a:gd name="connsiteX4" fmla="*/ 70578 w 419100"/>
              <a:gd name="connsiteY4" fmla="*/ 366365 h 762000"/>
              <a:gd name="connsiteX5" fmla="*/ 131252 w 419100"/>
              <a:gd name="connsiteY5" fmla="*/ 423896 h 762000"/>
              <a:gd name="connsiteX6" fmla="*/ 205547 w 419100"/>
              <a:gd name="connsiteY6" fmla="*/ 596774 h 762000"/>
              <a:gd name="connsiteX7" fmla="*/ 205547 w 419100"/>
              <a:gd name="connsiteY7" fmla="*/ 758795 h 762000"/>
              <a:gd name="connsiteX8" fmla="*/ 215072 w 419100"/>
              <a:gd name="connsiteY8" fmla="*/ 768320 h 762000"/>
              <a:gd name="connsiteX9" fmla="*/ 224597 w 419100"/>
              <a:gd name="connsiteY9" fmla="*/ 758795 h 762000"/>
              <a:gd name="connsiteX10" fmla="*/ 224597 w 419100"/>
              <a:gd name="connsiteY10" fmla="*/ 590488 h 762000"/>
              <a:gd name="connsiteX11" fmla="*/ 292225 w 419100"/>
              <a:gd name="connsiteY11" fmla="*/ 424277 h 762000"/>
              <a:gd name="connsiteX12" fmla="*/ 349184 w 419100"/>
              <a:gd name="connsiteY12" fmla="*/ 365888 h 762000"/>
              <a:gd name="connsiteX13" fmla="*/ 349089 w 419100"/>
              <a:gd name="connsiteY13" fmla="*/ 365888 h 762000"/>
              <a:gd name="connsiteX14" fmla="*/ 419098 w 419100"/>
              <a:gd name="connsiteY14" fmla="*/ 205583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9100" h="762000">
                <a:moveTo>
                  <a:pt x="419098" y="205583"/>
                </a:moveTo>
                <a:cubicBezTo>
                  <a:pt x="416812" y="85472"/>
                  <a:pt x="313847" y="-9111"/>
                  <a:pt x="192212" y="700"/>
                </a:cubicBezTo>
                <a:cubicBezTo>
                  <a:pt x="87914" y="9177"/>
                  <a:pt x="4570" y="95855"/>
                  <a:pt x="188" y="200344"/>
                </a:cubicBezTo>
                <a:cubicBezTo>
                  <a:pt x="-2574" y="266638"/>
                  <a:pt x="25239" y="326169"/>
                  <a:pt x="70578" y="366365"/>
                </a:cubicBezTo>
                <a:lnTo>
                  <a:pt x="70578" y="366365"/>
                </a:lnTo>
                <a:lnTo>
                  <a:pt x="131252" y="423896"/>
                </a:lnTo>
                <a:cubicBezTo>
                  <a:pt x="178687" y="468854"/>
                  <a:pt x="205547" y="531433"/>
                  <a:pt x="205547" y="596774"/>
                </a:cubicBezTo>
                <a:lnTo>
                  <a:pt x="205547" y="758795"/>
                </a:lnTo>
                <a:cubicBezTo>
                  <a:pt x="205547" y="764033"/>
                  <a:pt x="209834" y="768320"/>
                  <a:pt x="215072" y="768320"/>
                </a:cubicBezTo>
                <a:cubicBezTo>
                  <a:pt x="220311" y="768320"/>
                  <a:pt x="224597" y="764033"/>
                  <a:pt x="224597" y="758795"/>
                </a:cubicBezTo>
                <a:lnTo>
                  <a:pt x="224597" y="590488"/>
                </a:lnTo>
                <a:cubicBezTo>
                  <a:pt x="224597" y="528385"/>
                  <a:pt x="248886" y="468758"/>
                  <a:pt x="292225" y="424277"/>
                </a:cubicBezTo>
                <a:lnTo>
                  <a:pt x="349184" y="365888"/>
                </a:lnTo>
                <a:lnTo>
                  <a:pt x="349089" y="365888"/>
                </a:lnTo>
                <a:cubicBezTo>
                  <a:pt x="392999" y="326550"/>
                  <a:pt x="420241" y="269114"/>
                  <a:pt x="419098" y="205583"/>
                </a:cubicBezTo>
                <a:close/>
              </a:path>
            </a:pathLst>
          </a:custGeom>
          <a:solidFill>
            <a:srgbClr val="0033CC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0" tIns="9144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00"/>
              </a:lnSpc>
            </a:pPr>
            <a:endParaRPr lang="en-US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Graphic 201">
            <a:extLst>
              <a:ext uri="{FF2B5EF4-FFF2-40B4-BE49-F238E27FC236}">
                <a16:creationId xmlns="" xmlns:a16="http://schemas.microsoft.com/office/drawing/2014/main" id="{AFDA06EC-6F37-DC40-B1CD-A81386C06797}"/>
              </a:ext>
            </a:extLst>
          </p:cNvPr>
          <p:cNvSpPr/>
          <p:nvPr/>
        </p:nvSpPr>
        <p:spPr>
          <a:xfrm>
            <a:off x="2085538" y="1990694"/>
            <a:ext cx="258100" cy="522303"/>
          </a:xfrm>
          <a:custGeom>
            <a:avLst/>
            <a:gdLst>
              <a:gd name="connsiteX0" fmla="*/ 419098 w 419100"/>
              <a:gd name="connsiteY0" fmla="*/ 205583 h 762000"/>
              <a:gd name="connsiteX1" fmla="*/ 192212 w 419100"/>
              <a:gd name="connsiteY1" fmla="*/ 700 h 762000"/>
              <a:gd name="connsiteX2" fmla="*/ 188 w 419100"/>
              <a:gd name="connsiteY2" fmla="*/ 200344 h 762000"/>
              <a:gd name="connsiteX3" fmla="*/ 70578 w 419100"/>
              <a:gd name="connsiteY3" fmla="*/ 366365 h 762000"/>
              <a:gd name="connsiteX4" fmla="*/ 70578 w 419100"/>
              <a:gd name="connsiteY4" fmla="*/ 366365 h 762000"/>
              <a:gd name="connsiteX5" fmla="*/ 131252 w 419100"/>
              <a:gd name="connsiteY5" fmla="*/ 423896 h 762000"/>
              <a:gd name="connsiteX6" fmla="*/ 205547 w 419100"/>
              <a:gd name="connsiteY6" fmla="*/ 596774 h 762000"/>
              <a:gd name="connsiteX7" fmla="*/ 205547 w 419100"/>
              <a:gd name="connsiteY7" fmla="*/ 758795 h 762000"/>
              <a:gd name="connsiteX8" fmla="*/ 215072 w 419100"/>
              <a:gd name="connsiteY8" fmla="*/ 768320 h 762000"/>
              <a:gd name="connsiteX9" fmla="*/ 224597 w 419100"/>
              <a:gd name="connsiteY9" fmla="*/ 758795 h 762000"/>
              <a:gd name="connsiteX10" fmla="*/ 224597 w 419100"/>
              <a:gd name="connsiteY10" fmla="*/ 590488 h 762000"/>
              <a:gd name="connsiteX11" fmla="*/ 292225 w 419100"/>
              <a:gd name="connsiteY11" fmla="*/ 424277 h 762000"/>
              <a:gd name="connsiteX12" fmla="*/ 349184 w 419100"/>
              <a:gd name="connsiteY12" fmla="*/ 365888 h 762000"/>
              <a:gd name="connsiteX13" fmla="*/ 349089 w 419100"/>
              <a:gd name="connsiteY13" fmla="*/ 365888 h 762000"/>
              <a:gd name="connsiteX14" fmla="*/ 419098 w 419100"/>
              <a:gd name="connsiteY14" fmla="*/ 205583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9100" h="762000">
                <a:moveTo>
                  <a:pt x="419098" y="205583"/>
                </a:moveTo>
                <a:cubicBezTo>
                  <a:pt x="416812" y="85472"/>
                  <a:pt x="313847" y="-9111"/>
                  <a:pt x="192212" y="700"/>
                </a:cubicBezTo>
                <a:cubicBezTo>
                  <a:pt x="87914" y="9177"/>
                  <a:pt x="4570" y="95855"/>
                  <a:pt x="188" y="200344"/>
                </a:cubicBezTo>
                <a:cubicBezTo>
                  <a:pt x="-2574" y="266638"/>
                  <a:pt x="25239" y="326169"/>
                  <a:pt x="70578" y="366365"/>
                </a:cubicBezTo>
                <a:lnTo>
                  <a:pt x="70578" y="366365"/>
                </a:lnTo>
                <a:lnTo>
                  <a:pt x="131252" y="423896"/>
                </a:lnTo>
                <a:cubicBezTo>
                  <a:pt x="178687" y="468854"/>
                  <a:pt x="205547" y="531433"/>
                  <a:pt x="205547" y="596774"/>
                </a:cubicBezTo>
                <a:lnTo>
                  <a:pt x="205547" y="758795"/>
                </a:lnTo>
                <a:cubicBezTo>
                  <a:pt x="205547" y="764033"/>
                  <a:pt x="209834" y="768320"/>
                  <a:pt x="215072" y="768320"/>
                </a:cubicBezTo>
                <a:cubicBezTo>
                  <a:pt x="220311" y="768320"/>
                  <a:pt x="224597" y="764033"/>
                  <a:pt x="224597" y="758795"/>
                </a:cubicBezTo>
                <a:lnTo>
                  <a:pt x="224597" y="590488"/>
                </a:lnTo>
                <a:cubicBezTo>
                  <a:pt x="224597" y="528385"/>
                  <a:pt x="248886" y="468758"/>
                  <a:pt x="292225" y="424277"/>
                </a:cubicBezTo>
                <a:lnTo>
                  <a:pt x="349184" y="365888"/>
                </a:lnTo>
                <a:lnTo>
                  <a:pt x="349089" y="365888"/>
                </a:lnTo>
                <a:cubicBezTo>
                  <a:pt x="392999" y="326550"/>
                  <a:pt x="420241" y="269114"/>
                  <a:pt x="419098" y="205583"/>
                </a:cubicBezTo>
                <a:close/>
              </a:path>
            </a:pathLst>
          </a:custGeom>
          <a:solidFill>
            <a:srgbClr val="0033CC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0" tIns="9144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00"/>
              </a:lnSpc>
            </a:pPr>
            <a:endParaRPr lang="en-US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Graphic 201">
            <a:extLst>
              <a:ext uri="{FF2B5EF4-FFF2-40B4-BE49-F238E27FC236}">
                <a16:creationId xmlns="" xmlns:a16="http://schemas.microsoft.com/office/drawing/2014/main" id="{AFDA06EC-6F37-DC40-B1CD-A81386C06797}"/>
              </a:ext>
            </a:extLst>
          </p:cNvPr>
          <p:cNvSpPr/>
          <p:nvPr/>
        </p:nvSpPr>
        <p:spPr>
          <a:xfrm>
            <a:off x="3363544" y="139996"/>
            <a:ext cx="258100" cy="522303"/>
          </a:xfrm>
          <a:custGeom>
            <a:avLst/>
            <a:gdLst>
              <a:gd name="connsiteX0" fmla="*/ 419098 w 419100"/>
              <a:gd name="connsiteY0" fmla="*/ 205583 h 762000"/>
              <a:gd name="connsiteX1" fmla="*/ 192212 w 419100"/>
              <a:gd name="connsiteY1" fmla="*/ 700 h 762000"/>
              <a:gd name="connsiteX2" fmla="*/ 188 w 419100"/>
              <a:gd name="connsiteY2" fmla="*/ 200344 h 762000"/>
              <a:gd name="connsiteX3" fmla="*/ 70578 w 419100"/>
              <a:gd name="connsiteY3" fmla="*/ 366365 h 762000"/>
              <a:gd name="connsiteX4" fmla="*/ 70578 w 419100"/>
              <a:gd name="connsiteY4" fmla="*/ 366365 h 762000"/>
              <a:gd name="connsiteX5" fmla="*/ 131252 w 419100"/>
              <a:gd name="connsiteY5" fmla="*/ 423896 h 762000"/>
              <a:gd name="connsiteX6" fmla="*/ 205547 w 419100"/>
              <a:gd name="connsiteY6" fmla="*/ 596774 h 762000"/>
              <a:gd name="connsiteX7" fmla="*/ 205547 w 419100"/>
              <a:gd name="connsiteY7" fmla="*/ 758795 h 762000"/>
              <a:gd name="connsiteX8" fmla="*/ 215072 w 419100"/>
              <a:gd name="connsiteY8" fmla="*/ 768320 h 762000"/>
              <a:gd name="connsiteX9" fmla="*/ 224597 w 419100"/>
              <a:gd name="connsiteY9" fmla="*/ 758795 h 762000"/>
              <a:gd name="connsiteX10" fmla="*/ 224597 w 419100"/>
              <a:gd name="connsiteY10" fmla="*/ 590488 h 762000"/>
              <a:gd name="connsiteX11" fmla="*/ 292225 w 419100"/>
              <a:gd name="connsiteY11" fmla="*/ 424277 h 762000"/>
              <a:gd name="connsiteX12" fmla="*/ 349184 w 419100"/>
              <a:gd name="connsiteY12" fmla="*/ 365888 h 762000"/>
              <a:gd name="connsiteX13" fmla="*/ 349089 w 419100"/>
              <a:gd name="connsiteY13" fmla="*/ 365888 h 762000"/>
              <a:gd name="connsiteX14" fmla="*/ 419098 w 419100"/>
              <a:gd name="connsiteY14" fmla="*/ 205583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9100" h="762000">
                <a:moveTo>
                  <a:pt x="419098" y="205583"/>
                </a:moveTo>
                <a:cubicBezTo>
                  <a:pt x="416812" y="85472"/>
                  <a:pt x="313847" y="-9111"/>
                  <a:pt x="192212" y="700"/>
                </a:cubicBezTo>
                <a:cubicBezTo>
                  <a:pt x="87914" y="9177"/>
                  <a:pt x="4570" y="95855"/>
                  <a:pt x="188" y="200344"/>
                </a:cubicBezTo>
                <a:cubicBezTo>
                  <a:pt x="-2574" y="266638"/>
                  <a:pt x="25239" y="326169"/>
                  <a:pt x="70578" y="366365"/>
                </a:cubicBezTo>
                <a:lnTo>
                  <a:pt x="70578" y="366365"/>
                </a:lnTo>
                <a:lnTo>
                  <a:pt x="131252" y="423896"/>
                </a:lnTo>
                <a:cubicBezTo>
                  <a:pt x="178687" y="468854"/>
                  <a:pt x="205547" y="531433"/>
                  <a:pt x="205547" y="596774"/>
                </a:cubicBezTo>
                <a:lnTo>
                  <a:pt x="205547" y="758795"/>
                </a:lnTo>
                <a:cubicBezTo>
                  <a:pt x="205547" y="764033"/>
                  <a:pt x="209834" y="768320"/>
                  <a:pt x="215072" y="768320"/>
                </a:cubicBezTo>
                <a:cubicBezTo>
                  <a:pt x="220311" y="768320"/>
                  <a:pt x="224597" y="764033"/>
                  <a:pt x="224597" y="758795"/>
                </a:cubicBezTo>
                <a:lnTo>
                  <a:pt x="224597" y="590488"/>
                </a:lnTo>
                <a:cubicBezTo>
                  <a:pt x="224597" y="528385"/>
                  <a:pt x="248886" y="468758"/>
                  <a:pt x="292225" y="424277"/>
                </a:cubicBezTo>
                <a:lnTo>
                  <a:pt x="349184" y="365888"/>
                </a:lnTo>
                <a:lnTo>
                  <a:pt x="349089" y="365888"/>
                </a:lnTo>
                <a:cubicBezTo>
                  <a:pt x="392999" y="326550"/>
                  <a:pt x="420241" y="269114"/>
                  <a:pt x="419098" y="205583"/>
                </a:cubicBezTo>
                <a:close/>
              </a:path>
            </a:pathLst>
          </a:custGeom>
          <a:solidFill>
            <a:srgbClr val="0033CC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0" tIns="9144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00"/>
              </a:lnSpc>
            </a:pPr>
            <a:endParaRPr lang="en-US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Graphic 201">
            <a:extLst>
              <a:ext uri="{FF2B5EF4-FFF2-40B4-BE49-F238E27FC236}">
                <a16:creationId xmlns="" xmlns:a16="http://schemas.microsoft.com/office/drawing/2014/main" id="{AFDA06EC-6F37-DC40-B1CD-A81386C06797}"/>
              </a:ext>
            </a:extLst>
          </p:cNvPr>
          <p:cNvSpPr/>
          <p:nvPr/>
        </p:nvSpPr>
        <p:spPr>
          <a:xfrm>
            <a:off x="3195895" y="652347"/>
            <a:ext cx="258100" cy="522303"/>
          </a:xfrm>
          <a:custGeom>
            <a:avLst/>
            <a:gdLst>
              <a:gd name="connsiteX0" fmla="*/ 419098 w 419100"/>
              <a:gd name="connsiteY0" fmla="*/ 205583 h 762000"/>
              <a:gd name="connsiteX1" fmla="*/ 192212 w 419100"/>
              <a:gd name="connsiteY1" fmla="*/ 700 h 762000"/>
              <a:gd name="connsiteX2" fmla="*/ 188 w 419100"/>
              <a:gd name="connsiteY2" fmla="*/ 200344 h 762000"/>
              <a:gd name="connsiteX3" fmla="*/ 70578 w 419100"/>
              <a:gd name="connsiteY3" fmla="*/ 366365 h 762000"/>
              <a:gd name="connsiteX4" fmla="*/ 70578 w 419100"/>
              <a:gd name="connsiteY4" fmla="*/ 366365 h 762000"/>
              <a:gd name="connsiteX5" fmla="*/ 131252 w 419100"/>
              <a:gd name="connsiteY5" fmla="*/ 423896 h 762000"/>
              <a:gd name="connsiteX6" fmla="*/ 205547 w 419100"/>
              <a:gd name="connsiteY6" fmla="*/ 596774 h 762000"/>
              <a:gd name="connsiteX7" fmla="*/ 205547 w 419100"/>
              <a:gd name="connsiteY7" fmla="*/ 758795 h 762000"/>
              <a:gd name="connsiteX8" fmla="*/ 215072 w 419100"/>
              <a:gd name="connsiteY8" fmla="*/ 768320 h 762000"/>
              <a:gd name="connsiteX9" fmla="*/ 224597 w 419100"/>
              <a:gd name="connsiteY9" fmla="*/ 758795 h 762000"/>
              <a:gd name="connsiteX10" fmla="*/ 224597 w 419100"/>
              <a:gd name="connsiteY10" fmla="*/ 590488 h 762000"/>
              <a:gd name="connsiteX11" fmla="*/ 292225 w 419100"/>
              <a:gd name="connsiteY11" fmla="*/ 424277 h 762000"/>
              <a:gd name="connsiteX12" fmla="*/ 349184 w 419100"/>
              <a:gd name="connsiteY12" fmla="*/ 365888 h 762000"/>
              <a:gd name="connsiteX13" fmla="*/ 349089 w 419100"/>
              <a:gd name="connsiteY13" fmla="*/ 365888 h 762000"/>
              <a:gd name="connsiteX14" fmla="*/ 419098 w 419100"/>
              <a:gd name="connsiteY14" fmla="*/ 205583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9100" h="762000">
                <a:moveTo>
                  <a:pt x="419098" y="205583"/>
                </a:moveTo>
                <a:cubicBezTo>
                  <a:pt x="416812" y="85472"/>
                  <a:pt x="313847" y="-9111"/>
                  <a:pt x="192212" y="700"/>
                </a:cubicBezTo>
                <a:cubicBezTo>
                  <a:pt x="87914" y="9177"/>
                  <a:pt x="4570" y="95855"/>
                  <a:pt x="188" y="200344"/>
                </a:cubicBezTo>
                <a:cubicBezTo>
                  <a:pt x="-2574" y="266638"/>
                  <a:pt x="25239" y="326169"/>
                  <a:pt x="70578" y="366365"/>
                </a:cubicBezTo>
                <a:lnTo>
                  <a:pt x="70578" y="366365"/>
                </a:lnTo>
                <a:lnTo>
                  <a:pt x="131252" y="423896"/>
                </a:lnTo>
                <a:cubicBezTo>
                  <a:pt x="178687" y="468854"/>
                  <a:pt x="205547" y="531433"/>
                  <a:pt x="205547" y="596774"/>
                </a:cubicBezTo>
                <a:lnTo>
                  <a:pt x="205547" y="758795"/>
                </a:lnTo>
                <a:cubicBezTo>
                  <a:pt x="205547" y="764033"/>
                  <a:pt x="209834" y="768320"/>
                  <a:pt x="215072" y="768320"/>
                </a:cubicBezTo>
                <a:cubicBezTo>
                  <a:pt x="220311" y="768320"/>
                  <a:pt x="224597" y="764033"/>
                  <a:pt x="224597" y="758795"/>
                </a:cubicBezTo>
                <a:lnTo>
                  <a:pt x="224597" y="590488"/>
                </a:lnTo>
                <a:cubicBezTo>
                  <a:pt x="224597" y="528385"/>
                  <a:pt x="248886" y="468758"/>
                  <a:pt x="292225" y="424277"/>
                </a:cubicBezTo>
                <a:lnTo>
                  <a:pt x="349184" y="365888"/>
                </a:lnTo>
                <a:lnTo>
                  <a:pt x="349089" y="365888"/>
                </a:lnTo>
                <a:cubicBezTo>
                  <a:pt x="392999" y="326550"/>
                  <a:pt x="420241" y="269114"/>
                  <a:pt x="419098" y="205583"/>
                </a:cubicBezTo>
                <a:close/>
              </a:path>
            </a:pathLst>
          </a:custGeom>
          <a:solidFill>
            <a:srgbClr val="0033CC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0" tIns="9144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00"/>
              </a:lnSpc>
            </a:pPr>
            <a:endParaRPr lang="en-US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Graphic 201">
            <a:extLst>
              <a:ext uri="{FF2B5EF4-FFF2-40B4-BE49-F238E27FC236}">
                <a16:creationId xmlns="" xmlns:a16="http://schemas.microsoft.com/office/drawing/2014/main" id="{AFDA06EC-6F37-DC40-B1CD-A81386C06797}"/>
              </a:ext>
            </a:extLst>
          </p:cNvPr>
          <p:cNvSpPr/>
          <p:nvPr/>
        </p:nvSpPr>
        <p:spPr>
          <a:xfrm>
            <a:off x="5512570" y="3086611"/>
            <a:ext cx="258100" cy="522303"/>
          </a:xfrm>
          <a:custGeom>
            <a:avLst/>
            <a:gdLst>
              <a:gd name="connsiteX0" fmla="*/ 419098 w 419100"/>
              <a:gd name="connsiteY0" fmla="*/ 205583 h 762000"/>
              <a:gd name="connsiteX1" fmla="*/ 192212 w 419100"/>
              <a:gd name="connsiteY1" fmla="*/ 700 h 762000"/>
              <a:gd name="connsiteX2" fmla="*/ 188 w 419100"/>
              <a:gd name="connsiteY2" fmla="*/ 200344 h 762000"/>
              <a:gd name="connsiteX3" fmla="*/ 70578 w 419100"/>
              <a:gd name="connsiteY3" fmla="*/ 366365 h 762000"/>
              <a:gd name="connsiteX4" fmla="*/ 70578 w 419100"/>
              <a:gd name="connsiteY4" fmla="*/ 366365 h 762000"/>
              <a:gd name="connsiteX5" fmla="*/ 131252 w 419100"/>
              <a:gd name="connsiteY5" fmla="*/ 423896 h 762000"/>
              <a:gd name="connsiteX6" fmla="*/ 205547 w 419100"/>
              <a:gd name="connsiteY6" fmla="*/ 596774 h 762000"/>
              <a:gd name="connsiteX7" fmla="*/ 205547 w 419100"/>
              <a:gd name="connsiteY7" fmla="*/ 758795 h 762000"/>
              <a:gd name="connsiteX8" fmla="*/ 215072 w 419100"/>
              <a:gd name="connsiteY8" fmla="*/ 768320 h 762000"/>
              <a:gd name="connsiteX9" fmla="*/ 224597 w 419100"/>
              <a:gd name="connsiteY9" fmla="*/ 758795 h 762000"/>
              <a:gd name="connsiteX10" fmla="*/ 224597 w 419100"/>
              <a:gd name="connsiteY10" fmla="*/ 590488 h 762000"/>
              <a:gd name="connsiteX11" fmla="*/ 292225 w 419100"/>
              <a:gd name="connsiteY11" fmla="*/ 424277 h 762000"/>
              <a:gd name="connsiteX12" fmla="*/ 349184 w 419100"/>
              <a:gd name="connsiteY12" fmla="*/ 365888 h 762000"/>
              <a:gd name="connsiteX13" fmla="*/ 349089 w 419100"/>
              <a:gd name="connsiteY13" fmla="*/ 365888 h 762000"/>
              <a:gd name="connsiteX14" fmla="*/ 419098 w 419100"/>
              <a:gd name="connsiteY14" fmla="*/ 205583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9100" h="762000">
                <a:moveTo>
                  <a:pt x="419098" y="205583"/>
                </a:moveTo>
                <a:cubicBezTo>
                  <a:pt x="416812" y="85472"/>
                  <a:pt x="313847" y="-9111"/>
                  <a:pt x="192212" y="700"/>
                </a:cubicBezTo>
                <a:cubicBezTo>
                  <a:pt x="87914" y="9177"/>
                  <a:pt x="4570" y="95855"/>
                  <a:pt x="188" y="200344"/>
                </a:cubicBezTo>
                <a:cubicBezTo>
                  <a:pt x="-2574" y="266638"/>
                  <a:pt x="25239" y="326169"/>
                  <a:pt x="70578" y="366365"/>
                </a:cubicBezTo>
                <a:lnTo>
                  <a:pt x="70578" y="366365"/>
                </a:lnTo>
                <a:lnTo>
                  <a:pt x="131252" y="423896"/>
                </a:lnTo>
                <a:cubicBezTo>
                  <a:pt x="178687" y="468854"/>
                  <a:pt x="205547" y="531433"/>
                  <a:pt x="205547" y="596774"/>
                </a:cubicBezTo>
                <a:lnTo>
                  <a:pt x="205547" y="758795"/>
                </a:lnTo>
                <a:cubicBezTo>
                  <a:pt x="205547" y="764033"/>
                  <a:pt x="209834" y="768320"/>
                  <a:pt x="215072" y="768320"/>
                </a:cubicBezTo>
                <a:cubicBezTo>
                  <a:pt x="220311" y="768320"/>
                  <a:pt x="224597" y="764033"/>
                  <a:pt x="224597" y="758795"/>
                </a:cubicBezTo>
                <a:lnTo>
                  <a:pt x="224597" y="590488"/>
                </a:lnTo>
                <a:cubicBezTo>
                  <a:pt x="224597" y="528385"/>
                  <a:pt x="248886" y="468758"/>
                  <a:pt x="292225" y="424277"/>
                </a:cubicBezTo>
                <a:lnTo>
                  <a:pt x="349184" y="365888"/>
                </a:lnTo>
                <a:lnTo>
                  <a:pt x="349089" y="365888"/>
                </a:lnTo>
                <a:cubicBezTo>
                  <a:pt x="392999" y="326550"/>
                  <a:pt x="420241" y="269114"/>
                  <a:pt x="419098" y="205583"/>
                </a:cubicBezTo>
                <a:close/>
              </a:path>
            </a:pathLst>
          </a:custGeom>
          <a:solidFill>
            <a:srgbClr val="0033CC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0" tIns="9144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00"/>
              </a:lnSpc>
            </a:pPr>
            <a:endParaRPr lang="en-US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Graphic 201">
            <a:extLst>
              <a:ext uri="{FF2B5EF4-FFF2-40B4-BE49-F238E27FC236}">
                <a16:creationId xmlns="" xmlns:a16="http://schemas.microsoft.com/office/drawing/2014/main" id="{AFDA06EC-6F37-DC40-B1CD-A81386C06797}"/>
              </a:ext>
            </a:extLst>
          </p:cNvPr>
          <p:cNvSpPr/>
          <p:nvPr/>
        </p:nvSpPr>
        <p:spPr>
          <a:xfrm>
            <a:off x="4173795" y="248476"/>
            <a:ext cx="258100" cy="522303"/>
          </a:xfrm>
          <a:custGeom>
            <a:avLst/>
            <a:gdLst>
              <a:gd name="connsiteX0" fmla="*/ 419098 w 419100"/>
              <a:gd name="connsiteY0" fmla="*/ 205583 h 762000"/>
              <a:gd name="connsiteX1" fmla="*/ 192212 w 419100"/>
              <a:gd name="connsiteY1" fmla="*/ 700 h 762000"/>
              <a:gd name="connsiteX2" fmla="*/ 188 w 419100"/>
              <a:gd name="connsiteY2" fmla="*/ 200344 h 762000"/>
              <a:gd name="connsiteX3" fmla="*/ 70578 w 419100"/>
              <a:gd name="connsiteY3" fmla="*/ 366365 h 762000"/>
              <a:gd name="connsiteX4" fmla="*/ 70578 w 419100"/>
              <a:gd name="connsiteY4" fmla="*/ 366365 h 762000"/>
              <a:gd name="connsiteX5" fmla="*/ 131252 w 419100"/>
              <a:gd name="connsiteY5" fmla="*/ 423896 h 762000"/>
              <a:gd name="connsiteX6" fmla="*/ 205547 w 419100"/>
              <a:gd name="connsiteY6" fmla="*/ 596774 h 762000"/>
              <a:gd name="connsiteX7" fmla="*/ 205547 w 419100"/>
              <a:gd name="connsiteY7" fmla="*/ 758795 h 762000"/>
              <a:gd name="connsiteX8" fmla="*/ 215072 w 419100"/>
              <a:gd name="connsiteY8" fmla="*/ 768320 h 762000"/>
              <a:gd name="connsiteX9" fmla="*/ 224597 w 419100"/>
              <a:gd name="connsiteY9" fmla="*/ 758795 h 762000"/>
              <a:gd name="connsiteX10" fmla="*/ 224597 w 419100"/>
              <a:gd name="connsiteY10" fmla="*/ 590488 h 762000"/>
              <a:gd name="connsiteX11" fmla="*/ 292225 w 419100"/>
              <a:gd name="connsiteY11" fmla="*/ 424277 h 762000"/>
              <a:gd name="connsiteX12" fmla="*/ 349184 w 419100"/>
              <a:gd name="connsiteY12" fmla="*/ 365888 h 762000"/>
              <a:gd name="connsiteX13" fmla="*/ 349089 w 419100"/>
              <a:gd name="connsiteY13" fmla="*/ 365888 h 762000"/>
              <a:gd name="connsiteX14" fmla="*/ 419098 w 419100"/>
              <a:gd name="connsiteY14" fmla="*/ 205583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9100" h="762000">
                <a:moveTo>
                  <a:pt x="419098" y="205583"/>
                </a:moveTo>
                <a:cubicBezTo>
                  <a:pt x="416812" y="85472"/>
                  <a:pt x="313847" y="-9111"/>
                  <a:pt x="192212" y="700"/>
                </a:cubicBezTo>
                <a:cubicBezTo>
                  <a:pt x="87914" y="9177"/>
                  <a:pt x="4570" y="95855"/>
                  <a:pt x="188" y="200344"/>
                </a:cubicBezTo>
                <a:cubicBezTo>
                  <a:pt x="-2574" y="266638"/>
                  <a:pt x="25239" y="326169"/>
                  <a:pt x="70578" y="366365"/>
                </a:cubicBezTo>
                <a:lnTo>
                  <a:pt x="70578" y="366365"/>
                </a:lnTo>
                <a:lnTo>
                  <a:pt x="131252" y="423896"/>
                </a:lnTo>
                <a:cubicBezTo>
                  <a:pt x="178687" y="468854"/>
                  <a:pt x="205547" y="531433"/>
                  <a:pt x="205547" y="596774"/>
                </a:cubicBezTo>
                <a:lnTo>
                  <a:pt x="205547" y="758795"/>
                </a:lnTo>
                <a:cubicBezTo>
                  <a:pt x="205547" y="764033"/>
                  <a:pt x="209834" y="768320"/>
                  <a:pt x="215072" y="768320"/>
                </a:cubicBezTo>
                <a:cubicBezTo>
                  <a:pt x="220311" y="768320"/>
                  <a:pt x="224597" y="764033"/>
                  <a:pt x="224597" y="758795"/>
                </a:cubicBezTo>
                <a:lnTo>
                  <a:pt x="224597" y="590488"/>
                </a:lnTo>
                <a:cubicBezTo>
                  <a:pt x="224597" y="528385"/>
                  <a:pt x="248886" y="468758"/>
                  <a:pt x="292225" y="424277"/>
                </a:cubicBezTo>
                <a:lnTo>
                  <a:pt x="349184" y="365888"/>
                </a:lnTo>
                <a:lnTo>
                  <a:pt x="349089" y="365888"/>
                </a:lnTo>
                <a:cubicBezTo>
                  <a:pt x="392999" y="326550"/>
                  <a:pt x="420241" y="269114"/>
                  <a:pt x="419098" y="205583"/>
                </a:cubicBezTo>
                <a:close/>
              </a:path>
            </a:pathLst>
          </a:custGeom>
          <a:solidFill>
            <a:srgbClr val="0033CC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0" tIns="9144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00"/>
              </a:lnSpc>
            </a:pPr>
            <a:endParaRPr lang="en-US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Graphic 201">
            <a:extLst>
              <a:ext uri="{FF2B5EF4-FFF2-40B4-BE49-F238E27FC236}">
                <a16:creationId xmlns="" xmlns:a16="http://schemas.microsoft.com/office/drawing/2014/main" id="{AFDA06EC-6F37-DC40-B1CD-A81386C06797}"/>
              </a:ext>
            </a:extLst>
          </p:cNvPr>
          <p:cNvSpPr/>
          <p:nvPr/>
        </p:nvSpPr>
        <p:spPr>
          <a:xfrm>
            <a:off x="2328483" y="87998"/>
            <a:ext cx="258100" cy="522303"/>
          </a:xfrm>
          <a:custGeom>
            <a:avLst/>
            <a:gdLst>
              <a:gd name="connsiteX0" fmla="*/ 419098 w 419100"/>
              <a:gd name="connsiteY0" fmla="*/ 205583 h 762000"/>
              <a:gd name="connsiteX1" fmla="*/ 192212 w 419100"/>
              <a:gd name="connsiteY1" fmla="*/ 700 h 762000"/>
              <a:gd name="connsiteX2" fmla="*/ 188 w 419100"/>
              <a:gd name="connsiteY2" fmla="*/ 200344 h 762000"/>
              <a:gd name="connsiteX3" fmla="*/ 70578 w 419100"/>
              <a:gd name="connsiteY3" fmla="*/ 366365 h 762000"/>
              <a:gd name="connsiteX4" fmla="*/ 70578 w 419100"/>
              <a:gd name="connsiteY4" fmla="*/ 366365 h 762000"/>
              <a:gd name="connsiteX5" fmla="*/ 131252 w 419100"/>
              <a:gd name="connsiteY5" fmla="*/ 423896 h 762000"/>
              <a:gd name="connsiteX6" fmla="*/ 205547 w 419100"/>
              <a:gd name="connsiteY6" fmla="*/ 596774 h 762000"/>
              <a:gd name="connsiteX7" fmla="*/ 205547 w 419100"/>
              <a:gd name="connsiteY7" fmla="*/ 758795 h 762000"/>
              <a:gd name="connsiteX8" fmla="*/ 215072 w 419100"/>
              <a:gd name="connsiteY8" fmla="*/ 768320 h 762000"/>
              <a:gd name="connsiteX9" fmla="*/ 224597 w 419100"/>
              <a:gd name="connsiteY9" fmla="*/ 758795 h 762000"/>
              <a:gd name="connsiteX10" fmla="*/ 224597 w 419100"/>
              <a:gd name="connsiteY10" fmla="*/ 590488 h 762000"/>
              <a:gd name="connsiteX11" fmla="*/ 292225 w 419100"/>
              <a:gd name="connsiteY11" fmla="*/ 424277 h 762000"/>
              <a:gd name="connsiteX12" fmla="*/ 349184 w 419100"/>
              <a:gd name="connsiteY12" fmla="*/ 365888 h 762000"/>
              <a:gd name="connsiteX13" fmla="*/ 349089 w 419100"/>
              <a:gd name="connsiteY13" fmla="*/ 365888 h 762000"/>
              <a:gd name="connsiteX14" fmla="*/ 419098 w 419100"/>
              <a:gd name="connsiteY14" fmla="*/ 205583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9100" h="762000">
                <a:moveTo>
                  <a:pt x="419098" y="205583"/>
                </a:moveTo>
                <a:cubicBezTo>
                  <a:pt x="416812" y="85472"/>
                  <a:pt x="313847" y="-9111"/>
                  <a:pt x="192212" y="700"/>
                </a:cubicBezTo>
                <a:cubicBezTo>
                  <a:pt x="87914" y="9177"/>
                  <a:pt x="4570" y="95855"/>
                  <a:pt x="188" y="200344"/>
                </a:cubicBezTo>
                <a:cubicBezTo>
                  <a:pt x="-2574" y="266638"/>
                  <a:pt x="25239" y="326169"/>
                  <a:pt x="70578" y="366365"/>
                </a:cubicBezTo>
                <a:lnTo>
                  <a:pt x="70578" y="366365"/>
                </a:lnTo>
                <a:lnTo>
                  <a:pt x="131252" y="423896"/>
                </a:lnTo>
                <a:cubicBezTo>
                  <a:pt x="178687" y="468854"/>
                  <a:pt x="205547" y="531433"/>
                  <a:pt x="205547" y="596774"/>
                </a:cubicBezTo>
                <a:lnTo>
                  <a:pt x="205547" y="758795"/>
                </a:lnTo>
                <a:cubicBezTo>
                  <a:pt x="205547" y="764033"/>
                  <a:pt x="209834" y="768320"/>
                  <a:pt x="215072" y="768320"/>
                </a:cubicBezTo>
                <a:cubicBezTo>
                  <a:pt x="220311" y="768320"/>
                  <a:pt x="224597" y="764033"/>
                  <a:pt x="224597" y="758795"/>
                </a:cubicBezTo>
                <a:lnTo>
                  <a:pt x="224597" y="590488"/>
                </a:lnTo>
                <a:cubicBezTo>
                  <a:pt x="224597" y="528385"/>
                  <a:pt x="248886" y="468758"/>
                  <a:pt x="292225" y="424277"/>
                </a:cubicBezTo>
                <a:lnTo>
                  <a:pt x="349184" y="365888"/>
                </a:lnTo>
                <a:lnTo>
                  <a:pt x="349089" y="365888"/>
                </a:lnTo>
                <a:cubicBezTo>
                  <a:pt x="392999" y="326550"/>
                  <a:pt x="420241" y="269114"/>
                  <a:pt x="419098" y="205583"/>
                </a:cubicBezTo>
                <a:close/>
              </a:path>
            </a:pathLst>
          </a:custGeom>
          <a:solidFill>
            <a:srgbClr val="0033CC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0" tIns="9144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00"/>
              </a:lnSpc>
            </a:pPr>
            <a:endParaRPr lang="en-US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43" name="Picture 3" descr="C:\ФОТО\сброшенны 2022\IMG_20211124_0959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895" y="4276033"/>
            <a:ext cx="3672947" cy="27547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ФОТО\среда воскобович\35519671713_e26b453549_h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8151" y="4157893"/>
            <a:ext cx="4198130" cy="27970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75907" y="100240"/>
            <a:ext cx="419538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 взаимодействие </a:t>
            </a:r>
            <a:endParaRPr lang="ru-RU" sz="28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99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4" dur="2500" fill="hold"/>
                                        <p:tgtEl>
                                          <p:spTgt spid="2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2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E2B6740-D599-E546-9C8D-57E5AD36E2DF}"/>
              </a:ext>
            </a:extLst>
          </p:cNvPr>
          <p:cNvGrpSpPr/>
          <p:nvPr/>
        </p:nvGrpSpPr>
        <p:grpSpPr>
          <a:xfrm>
            <a:off x="4591041" y="498308"/>
            <a:ext cx="1525916" cy="1037380"/>
            <a:chOff x="4591041" y="1064324"/>
            <a:chExt cx="1525916" cy="1037380"/>
          </a:xfrm>
          <a:solidFill>
            <a:schemeClr val="accent2"/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F2122728-D4B3-4177-BADB-6DB668143869}"/>
                </a:ext>
              </a:extLst>
            </p:cNvPr>
            <p:cNvSpPr/>
            <p:nvPr/>
          </p:nvSpPr>
          <p:spPr>
            <a:xfrm>
              <a:off x="4591041" y="1064324"/>
              <a:ext cx="1525916" cy="1037380"/>
            </a:xfrm>
            <a:prstGeom prst="roundRect">
              <a:avLst>
                <a:gd name="adj" fmla="val 12157"/>
              </a:avLst>
            </a:prstGeom>
            <a:grpFill/>
            <a:ln>
              <a:noFill/>
            </a:ln>
            <a:effectLst>
              <a:outerShdw blurRad="152400" dist="152400" dir="10800000" sx="94000" sy="94000" algn="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B25B93E5-7330-4197-8198-07017BE86D5C}"/>
                </a:ext>
              </a:extLst>
            </p:cNvPr>
            <p:cNvSpPr/>
            <p:nvPr/>
          </p:nvSpPr>
          <p:spPr>
            <a:xfrm>
              <a:off x="4903884" y="1130381"/>
              <a:ext cx="897475" cy="24622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endParaRPr lang="en-US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06C616F-0BC6-014E-8368-6E83B348B297}"/>
              </a:ext>
            </a:extLst>
          </p:cNvPr>
          <p:cNvGrpSpPr/>
          <p:nvPr/>
        </p:nvGrpSpPr>
        <p:grpSpPr>
          <a:xfrm>
            <a:off x="6265114" y="498308"/>
            <a:ext cx="1525916" cy="1179535"/>
            <a:chOff x="6265114" y="1064324"/>
            <a:chExt cx="1525916" cy="1037380"/>
          </a:xfrm>
          <a:solidFill>
            <a:srgbClr val="FFC000"/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4138ABD6-57BF-49C4-BFB6-7AEE385714F6}"/>
                </a:ext>
              </a:extLst>
            </p:cNvPr>
            <p:cNvSpPr/>
            <p:nvPr/>
          </p:nvSpPr>
          <p:spPr>
            <a:xfrm>
              <a:off x="6265114" y="1064324"/>
              <a:ext cx="1525916" cy="1037380"/>
            </a:xfrm>
            <a:prstGeom prst="roundRect">
              <a:avLst>
                <a:gd name="adj" fmla="val 12157"/>
              </a:avLst>
            </a:prstGeom>
            <a:grpFill/>
            <a:ln>
              <a:noFill/>
            </a:ln>
            <a:effectLst>
              <a:outerShdw blurRad="152400" dist="152400" dir="10800000" sx="94000" sy="94000" algn="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DF379EE4-CBB0-40E7-8A19-F46620025AF6}"/>
                </a:ext>
              </a:extLst>
            </p:cNvPr>
            <p:cNvSpPr/>
            <p:nvPr/>
          </p:nvSpPr>
          <p:spPr>
            <a:xfrm>
              <a:off x="6577957" y="1130381"/>
              <a:ext cx="897475" cy="24622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endParaRPr lang="en-US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7CE73F11-9022-4A39-A34C-0B0EA97C7985}"/>
              </a:ext>
            </a:extLst>
          </p:cNvPr>
          <p:cNvSpPr/>
          <p:nvPr/>
        </p:nvSpPr>
        <p:spPr>
          <a:xfrm>
            <a:off x="7939187" y="498308"/>
            <a:ext cx="1525916" cy="1184271"/>
          </a:xfrm>
          <a:prstGeom prst="roundRect">
            <a:avLst>
              <a:gd name="adj" fmla="val 12157"/>
            </a:avLst>
          </a:prstGeom>
          <a:solidFill>
            <a:srgbClr val="3A5BE0"/>
          </a:solidFill>
          <a:ln>
            <a:noFill/>
          </a:ln>
          <a:effectLst>
            <a:outerShdw blurRad="152400" dist="152400" dir="10800000" sx="94000" sy="94000" algn="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1C1B53A-42B3-AA40-A1B9-451C151EFE9D}"/>
              </a:ext>
            </a:extLst>
          </p:cNvPr>
          <p:cNvGrpSpPr/>
          <p:nvPr/>
        </p:nvGrpSpPr>
        <p:grpSpPr>
          <a:xfrm>
            <a:off x="9614525" y="498308"/>
            <a:ext cx="1525916" cy="1179535"/>
            <a:chOff x="9613260" y="1064324"/>
            <a:chExt cx="1525916" cy="103738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80499020-C154-4440-A033-1CE9A8B52B4E}"/>
                </a:ext>
              </a:extLst>
            </p:cNvPr>
            <p:cNvSpPr/>
            <p:nvPr/>
          </p:nvSpPr>
          <p:spPr>
            <a:xfrm>
              <a:off x="9613260" y="1064324"/>
              <a:ext cx="1525916" cy="1037380"/>
            </a:xfrm>
            <a:prstGeom prst="roundRect">
              <a:avLst>
                <a:gd name="adj" fmla="val 12157"/>
              </a:avLst>
            </a:prstGeom>
            <a:solidFill>
              <a:srgbClr val="3A5BE0"/>
            </a:solidFill>
            <a:ln>
              <a:noFill/>
            </a:ln>
            <a:effectLst>
              <a:outerShdw blurRad="152400" dist="152400" dir="10800000" sx="94000" sy="94000" algn="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B515F4D1-A2C8-45C6-9125-9273ECE7F54E}"/>
                </a:ext>
              </a:extLst>
            </p:cNvPr>
            <p:cNvSpPr/>
            <p:nvPr/>
          </p:nvSpPr>
          <p:spPr>
            <a:xfrm>
              <a:off x="9928746" y="1130381"/>
              <a:ext cx="89747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B89054C6-8DC6-48D1-B0FF-C24571216442}"/>
              </a:ext>
            </a:extLst>
          </p:cNvPr>
          <p:cNvSpPr/>
          <p:nvPr/>
        </p:nvSpPr>
        <p:spPr>
          <a:xfrm>
            <a:off x="4038606" y="1130621"/>
            <a:ext cx="7801161" cy="1771585"/>
          </a:xfrm>
          <a:prstGeom prst="roundRect">
            <a:avLst>
              <a:gd name="adj" fmla="val 8888"/>
            </a:avLst>
          </a:prstGeom>
          <a:solidFill>
            <a:srgbClr val="EA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B1D6685D-D4D6-4DA8-818C-65C6E0F9A712}"/>
              </a:ext>
            </a:extLst>
          </p:cNvPr>
          <p:cNvSpPr/>
          <p:nvPr/>
        </p:nvSpPr>
        <p:spPr>
          <a:xfrm>
            <a:off x="4038605" y="3033700"/>
            <a:ext cx="7801161" cy="1672390"/>
          </a:xfrm>
          <a:prstGeom prst="roundRect">
            <a:avLst>
              <a:gd name="adj" fmla="val 8888"/>
            </a:avLst>
          </a:prstGeom>
          <a:solidFill>
            <a:srgbClr val="EA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679F0795-EC16-40B8-A602-4D218AFB9B49}"/>
              </a:ext>
            </a:extLst>
          </p:cNvPr>
          <p:cNvSpPr/>
          <p:nvPr/>
        </p:nvSpPr>
        <p:spPr>
          <a:xfrm>
            <a:off x="4038605" y="4920788"/>
            <a:ext cx="7825037" cy="1495778"/>
          </a:xfrm>
          <a:prstGeom prst="roundRect">
            <a:avLst>
              <a:gd name="adj" fmla="val 8888"/>
            </a:avLst>
          </a:prstGeom>
          <a:solidFill>
            <a:srgbClr val="EA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E51227B-ACC7-9847-AD53-39BEE9AFE369}"/>
              </a:ext>
            </a:extLst>
          </p:cNvPr>
          <p:cNvGrpSpPr/>
          <p:nvPr/>
        </p:nvGrpSpPr>
        <p:grpSpPr>
          <a:xfrm>
            <a:off x="4214694" y="1306943"/>
            <a:ext cx="7531172" cy="5109623"/>
            <a:chOff x="3333370" y="1397275"/>
            <a:chExt cx="7711472" cy="5109623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F3405143-E387-401B-A216-C963EF3C21FE}"/>
                </a:ext>
              </a:extLst>
            </p:cNvPr>
            <p:cNvSpPr/>
            <p:nvPr/>
          </p:nvSpPr>
          <p:spPr>
            <a:xfrm>
              <a:off x="3509554" y="1606245"/>
              <a:ext cx="2538064" cy="1221359"/>
            </a:xfrm>
            <a:prstGeom prst="roundRect">
              <a:avLst>
                <a:gd name="adj" fmla="val 12157"/>
              </a:avLst>
            </a:prstGeom>
            <a:solidFill>
              <a:srgbClr val="FFFFFF"/>
            </a:solidFill>
            <a:ln>
              <a:noFill/>
            </a:ln>
            <a:effectLst>
              <a:outerShdw blurRad="152400" dist="152400" dir="10800000" sx="94000" sy="94000" algn="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rgbClr val="2626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</a:t>
              </a:r>
              <a:r>
                <a:rPr lang="ru-RU" sz="1200" dirty="0" smtClean="0">
                  <a:solidFill>
                    <a:srgbClr val="2626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Международная научно-практическая конференция «Современные ценности дошкольного детства: мировой и отечественный опыт»</a:t>
              </a:r>
              <a:endParaRPr lang="en-US" sz="1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D5301368-CF7A-4525-B144-375C16E82415}"/>
                </a:ext>
              </a:extLst>
            </p:cNvPr>
            <p:cNvSpPr/>
            <p:nvPr/>
          </p:nvSpPr>
          <p:spPr>
            <a:xfrm>
              <a:off x="3333370" y="3371945"/>
              <a:ext cx="2538064" cy="1225911"/>
            </a:xfrm>
            <a:prstGeom prst="roundRect">
              <a:avLst>
                <a:gd name="adj" fmla="val 12157"/>
              </a:avLst>
            </a:prstGeom>
            <a:solidFill>
              <a:srgbClr val="FFFFFF"/>
            </a:solidFill>
            <a:ln>
              <a:noFill/>
            </a:ln>
            <a:effectLst>
              <a:outerShdw blurRad="152400" dist="152400" dir="10800000" sx="94000" sy="94000" algn="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ru-RU" sz="1200" dirty="0" smtClean="0">
                  <a:solidFill>
                    <a:srgbClr val="2626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VII</a:t>
              </a:r>
              <a:r>
                <a:rPr lang="en-US" sz="1200" dirty="0" smtClean="0">
                  <a:solidFill>
                    <a:srgbClr val="2626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  </a:t>
              </a:r>
              <a:r>
                <a:rPr lang="ru-RU" sz="1200" dirty="0" smtClean="0">
                  <a:solidFill>
                    <a:srgbClr val="2626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Международная </a:t>
              </a:r>
              <a:r>
                <a:rPr lang="ru-RU" sz="1200" dirty="0">
                  <a:solidFill>
                    <a:srgbClr val="2626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научно-практическая конференцию «</a:t>
              </a:r>
              <a:r>
                <a:rPr lang="ru-RU" sz="1200" dirty="0" smtClean="0">
                  <a:solidFill>
                    <a:srgbClr val="2626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Преемственность </a:t>
              </a:r>
              <a:r>
                <a:rPr lang="ru-RU" sz="1200" dirty="0">
                  <a:solidFill>
                    <a:srgbClr val="2626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между до-школьным и начальным общим образованием в условиях реализации ФГОС»</a:t>
              </a:r>
              <a:endParaRPr lang="en-US" sz="1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68F5391A-6083-4695-AE77-3DFBC9714EFE}"/>
                </a:ext>
              </a:extLst>
            </p:cNvPr>
            <p:cNvSpPr/>
            <p:nvPr/>
          </p:nvSpPr>
          <p:spPr>
            <a:xfrm>
              <a:off x="6265114" y="1570029"/>
              <a:ext cx="1525916" cy="1057659"/>
            </a:xfrm>
            <a:prstGeom prst="roundRect">
              <a:avLst>
                <a:gd name="adj" fmla="val 12157"/>
              </a:avLst>
            </a:prstGeom>
            <a:solidFill>
              <a:srgbClr val="FFFFFF"/>
            </a:solidFill>
            <a:ln>
              <a:noFill/>
            </a:ln>
            <a:effectLst>
              <a:outerShdw blurRad="152400" dist="152400" dir="10800000" sx="94000" sy="94000" algn="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ru-RU" sz="1200" dirty="0">
                  <a:solidFill>
                    <a:srgbClr val="2626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Краевой Фестиваль «От инновационных идей до методических пособий»</a:t>
              </a:r>
              <a:endParaRPr lang="en-US" sz="1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774E36D7-9C2D-4DC2-B759-5FBED07ECA85}"/>
                </a:ext>
              </a:extLst>
            </p:cNvPr>
            <p:cNvSpPr/>
            <p:nvPr/>
          </p:nvSpPr>
          <p:spPr>
            <a:xfrm>
              <a:off x="6047618" y="3173381"/>
              <a:ext cx="1781164" cy="1424475"/>
            </a:xfrm>
            <a:prstGeom prst="roundRect">
              <a:avLst>
                <a:gd name="adj" fmla="val 12157"/>
              </a:avLst>
            </a:prstGeom>
            <a:solidFill>
              <a:srgbClr val="FFFFFF"/>
            </a:solidFill>
            <a:ln>
              <a:noFill/>
            </a:ln>
            <a:effectLst>
              <a:outerShdw blurRad="152400" dist="152400" dir="10800000" sx="94000" sy="94000" algn="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ru-RU" sz="1200" dirty="0">
                  <a:solidFill>
                    <a:srgbClr val="2626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Краевой методический семинар «Обобщение педагогического опыта работников ДОО в контексте ФГОС </a:t>
              </a:r>
              <a:r>
                <a:rPr lang="ru-RU" sz="1200" dirty="0" smtClean="0">
                  <a:solidFill>
                    <a:srgbClr val="2626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ДО»</a:t>
              </a:r>
              <a:endParaRPr lang="en-US" sz="1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CE6BA8B8-2D60-44E4-869C-41A03B41E5B2}"/>
                </a:ext>
              </a:extLst>
            </p:cNvPr>
            <p:cNvSpPr/>
            <p:nvPr/>
          </p:nvSpPr>
          <p:spPr>
            <a:xfrm>
              <a:off x="5871434" y="5011120"/>
              <a:ext cx="2412961" cy="1495778"/>
            </a:xfrm>
            <a:prstGeom prst="roundRect">
              <a:avLst>
                <a:gd name="adj" fmla="val 12157"/>
              </a:avLst>
            </a:prstGeom>
            <a:solidFill>
              <a:srgbClr val="FFFFFF"/>
            </a:solidFill>
            <a:ln>
              <a:noFill/>
            </a:ln>
            <a:effectLst>
              <a:outerShdw blurRad="152400" dist="152400" dir="10800000" sx="94000" sy="94000" algn="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ru-RU" sz="1200" dirty="0">
                  <a:solidFill>
                    <a:srgbClr val="2626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Региональный круглый стол «Современные технологии </a:t>
              </a:r>
              <a:r>
                <a:rPr lang="ru-RU" sz="1200" dirty="0" err="1">
                  <a:solidFill>
                    <a:srgbClr val="2626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взаимодей-ствия</a:t>
              </a:r>
              <a:r>
                <a:rPr lang="ru-RU" sz="1200" dirty="0">
                  <a:solidFill>
                    <a:srgbClr val="2626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педагогов и детей в образовательных от-ношениях»</a:t>
              </a:r>
              <a:endParaRPr lang="en-US" sz="1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E3126668-AD76-4A10-B54C-AAACAB1FE49B}"/>
                </a:ext>
              </a:extLst>
            </p:cNvPr>
            <p:cNvSpPr/>
            <p:nvPr/>
          </p:nvSpPr>
          <p:spPr>
            <a:xfrm>
              <a:off x="7953643" y="1397275"/>
              <a:ext cx="2655595" cy="1552701"/>
            </a:xfrm>
            <a:prstGeom prst="roundRect">
              <a:avLst>
                <a:gd name="adj" fmla="val 12157"/>
              </a:avLst>
            </a:prstGeom>
            <a:solidFill>
              <a:srgbClr val="FFFFFF"/>
            </a:solidFill>
            <a:ln>
              <a:noFill/>
            </a:ln>
            <a:effectLst>
              <a:outerShdw blurRad="152400" dist="152400" dir="10800000" sx="94000" sy="94000" algn="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ru-RU" sz="1200" dirty="0">
                  <a:solidFill>
                    <a:srgbClr val="2626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Семинар «Новые </a:t>
              </a:r>
              <a:r>
                <a:rPr lang="ru-RU" sz="1200" dirty="0" smtClean="0">
                  <a:solidFill>
                    <a:srgbClr val="2626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возможности </a:t>
              </a:r>
              <a:r>
                <a:rPr lang="ru-RU" sz="1200" dirty="0">
                  <a:solidFill>
                    <a:srgbClr val="2626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игровых </a:t>
              </a:r>
              <a:r>
                <a:rPr lang="ru-RU" sz="1200" dirty="0" smtClean="0">
                  <a:solidFill>
                    <a:srgbClr val="2626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модулей </a:t>
              </a:r>
              <a:r>
                <a:rPr lang="ru-RU" sz="1200" dirty="0">
                  <a:solidFill>
                    <a:srgbClr val="2626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интеллектуально-творческой технологии В. </a:t>
              </a:r>
              <a:r>
                <a:rPr lang="ru-RU" sz="1200" dirty="0" err="1">
                  <a:solidFill>
                    <a:srgbClr val="2626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Воскобовича</a:t>
              </a:r>
              <a:r>
                <a:rPr lang="ru-RU" sz="1200" dirty="0">
                  <a:solidFill>
                    <a:srgbClr val="2626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ru-RU" sz="1200" dirty="0" smtClean="0">
                  <a:solidFill>
                    <a:srgbClr val="2626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авторских </a:t>
              </a:r>
              <a:r>
                <a:rPr lang="ru-RU" sz="1200" dirty="0">
                  <a:solidFill>
                    <a:srgbClr val="2626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игровых </a:t>
              </a:r>
              <a:r>
                <a:rPr lang="ru-RU" sz="1200" dirty="0" smtClean="0">
                  <a:solidFill>
                    <a:srgbClr val="2626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пособий</a:t>
              </a:r>
              <a:r>
                <a:rPr lang="ru-RU" sz="1200" dirty="0">
                  <a:solidFill>
                    <a:srgbClr val="2626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endParaRPr lang="en-US" sz="8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xmlns="" id="{A6BD2FCD-BA85-4E58-956B-64916C712C2D}"/>
                </a:ext>
              </a:extLst>
            </p:cNvPr>
            <p:cNvSpPr/>
            <p:nvPr/>
          </p:nvSpPr>
          <p:spPr>
            <a:xfrm>
              <a:off x="8001121" y="3173381"/>
              <a:ext cx="3043721" cy="1623041"/>
            </a:xfrm>
            <a:prstGeom prst="roundRect">
              <a:avLst>
                <a:gd name="adj" fmla="val 12157"/>
              </a:avLst>
            </a:prstGeom>
            <a:solidFill>
              <a:srgbClr val="FFFFFF"/>
            </a:solidFill>
            <a:ln>
              <a:noFill/>
            </a:ln>
            <a:effectLst>
              <a:outerShdw blurRad="152400" dist="152400" dir="10800000" sx="94000" sy="94000" algn="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ru-RU" sz="1200" dirty="0">
                  <a:solidFill>
                    <a:srgbClr val="2626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Семинар «Создание развивающей среды на основе технологии </a:t>
              </a:r>
            </a:p>
            <a:p>
              <a:pPr algn="ctr"/>
              <a:r>
                <a:rPr lang="ru-RU" sz="1200" dirty="0">
                  <a:solidFill>
                    <a:srgbClr val="2626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В. </a:t>
              </a:r>
              <a:r>
                <a:rPr lang="ru-RU" sz="1200" dirty="0" err="1">
                  <a:solidFill>
                    <a:srgbClr val="2626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Воскобовича</a:t>
              </a:r>
              <a:r>
                <a:rPr lang="ru-RU" sz="1200" dirty="0">
                  <a:solidFill>
                    <a:srgbClr val="2626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ru-RU" sz="1200" dirty="0">
                  <a:solidFill>
                    <a:srgbClr val="2626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 условие успешного развития креативных способностей дошкольников»</a:t>
              </a:r>
              <a:endParaRPr lang="ru-RU" sz="1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0B80CBBC-764D-458C-9ADA-7C012BA96F74}"/>
              </a:ext>
            </a:extLst>
          </p:cNvPr>
          <p:cNvCxnSpPr>
            <a:cxnSpLocks/>
          </p:cNvCxnSpPr>
          <p:nvPr/>
        </p:nvCxnSpPr>
        <p:spPr>
          <a:xfrm>
            <a:off x="6191726" y="1446920"/>
            <a:ext cx="0" cy="4346757"/>
          </a:xfrm>
          <a:prstGeom prst="line">
            <a:avLst/>
          </a:prstGeom>
          <a:ln w="3175">
            <a:solidFill>
              <a:srgbClr val="7F7F7F">
                <a:alpha val="50196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xmlns="" id="{D62139CA-C3B2-4FBE-827E-44F7760B6967}"/>
              </a:ext>
            </a:extLst>
          </p:cNvPr>
          <p:cNvCxnSpPr>
            <a:cxnSpLocks/>
          </p:cNvCxnSpPr>
          <p:nvPr/>
        </p:nvCxnSpPr>
        <p:spPr>
          <a:xfrm>
            <a:off x="12012246" y="1605823"/>
            <a:ext cx="0" cy="4346757"/>
          </a:xfrm>
          <a:prstGeom prst="line">
            <a:avLst/>
          </a:prstGeom>
          <a:ln w="3175">
            <a:solidFill>
              <a:srgbClr val="7F7F7F">
                <a:alpha val="50196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F2DD17A3-E95B-49A8-8098-C2337202DD7F}"/>
              </a:ext>
            </a:extLst>
          </p:cNvPr>
          <p:cNvCxnSpPr>
            <a:cxnSpLocks/>
          </p:cNvCxnSpPr>
          <p:nvPr/>
        </p:nvCxnSpPr>
        <p:spPr>
          <a:xfrm>
            <a:off x="7864055" y="1446920"/>
            <a:ext cx="0" cy="4346757"/>
          </a:xfrm>
          <a:prstGeom prst="line">
            <a:avLst/>
          </a:prstGeom>
          <a:ln w="3175">
            <a:solidFill>
              <a:srgbClr val="7F7F7F">
                <a:alpha val="50196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12B14804-B75F-4507-8011-34019AF12D5C}"/>
              </a:ext>
            </a:extLst>
          </p:cNvPr>
          <p:cNvGrpSpPr/>
          <p:nvPr/>
        </p:nvGrpSpPr>
        <p:grpSpPr>
          <a:xfrm>
            <a:off x="923408" y="2319238"/>
            <a:ext cx="596659" cy="237644"/>
            <a:chOff x="5795972" y="570222"/>
            <a:chExt cx="596659" cy="237644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xmlns="" id="{739DB0D2-FAD2-4141-B1BB-EE95467ABF92}"/>
                </a:ext>
              </a:extLst>
            </p:cNvPr>
            <p:cNvSpPr/>
            <p:nvPr/>
          </p:nvSpPr>
          <p:spPr>
            <a:xfrm>
              <a:off x="5795972" y="570222"/>
              <a:ext cx="237644" cy="237644"/>
            </a:xfrm>
            <a:prstGeom prst="ellipse">
              <a:avLst/>
            </a:prstGeom>
            <a:solidFill>
              <a:srgbClr val="456AF5">
                <a:alpha val="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E3FBBA30-A81E-49AA-A07F-C32145AA05BA}"/>
                </a:ext>
              </a:extLst>
            </p:cNvPr>
            <p:cNvSpPr/>
            <p:nvPr/>
          </p:nvSpPr>
          <p:spPr>
            <a:xfrm>
              <a:off x="5915644" y="570222"/>
              <a:ext cx="237644" cy="237644"/>
            </a:xfrm>
            <a:prstGeom prst="ellipse">
              <a:avLst/>
            </a:prstGeom>
            <a:solidFill>
              <a:srgbClr val="3A5BE0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xmlns="" id="{2833A764-5F2B-4466-931C-C2267546F671}"/>
                </a:ext>
              </a:extLst>
            </p:cNvPr>
            <p:cNvSpPr/>
            <p:nvPr/>
          </p:nvSpPr>
          <p:spPr>
            <a:xfrm>
              <a:off x="6035316" y="570222"/>
              <a:ext cx="237644" cy="237644"/>
            </a:xfrm>
            <a:prstGeom prst="ellipse">
              <a:avLst/>
            </a:prstGeom>
            <a:solidFill>
              <a:srgbClr val="3A5BE0">
                <a:alpha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xmlns="" id="{CFC5185A-8B0E-4486-983F-0BF5901C90F7}"/>
                </a:ext>
              </a:extLst>
            </p:cNvPr>
            <p:cNvSpPr/>
            <p:nvPr/>
          </p:nvSpPr>
          <p:spPr>
            <a:xfrm>
              <a:off x="6154987" y="570222"/>
              <a:ext cx="237644" cy="237644"/>
            </a:xfrm>
            <a:prstGeom prst="ellipse">
              <a:avLst/>
            </a:prstGeom>
            <a:solidFill>
              <a:srgbClr val="3A5B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218" name="Picture 2" descr="C:\ВИДЕО\Новая папка\IMG_20210924_1124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17" y="2299929"/>
            <a:ext cx="3520984" cy="2640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: Rounded Corners 45">
            <a:extLst>
              <a:ext uri="{FF2B5EF4-FFF2-40B4-BE49-F238E27FC236}">
                <a16:creationId xmlns:a16="http://schemas.microsoft.com/office/drawing/2014/main" xmlns="" id="{CE6BA8B8-2D60-44E4-869C-41A03B41E5B2}"/>
              </a:ext>
            </a:extLst>
          </p:cNvPr>
          <p:cNvSpPr/>
          <p:nvPr/>
        </p:nvSpPr>
        <p:spPr>
          <a:xfrm>
            <a:off x="9389322" y="4920788"/>
            <a:ext cx="2356544" cy="1495778"/>
          </a:xfrm>
          <a:prstGeom prst="roundRect">
            <a:avLst>
              <a:gd name="adj" fmla="val 12157"/>
            </a:avLst>
          </a:prstGeom>
          <a:solidFill>
            <a:srgbClr val="FFFFFF"/>
          </a:solidFill>
          <a:ln>
            <a:noFill/>
          </a:ln>
          <a:effectLst>
            <a:outerShdw blurRad="152400" dist="152400" dir="10800000" sx="94000" sy="94000" algn="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1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Внесение опыта работы в муниципальный банк данных (приказ УО от 22.10.2021 № 1123-осн. «Об итогах обобщении </a:t>
            </a:r>
            <a:r>
              <a:rPr lang="ru-RU" sz="1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</a:t>
            </a:r>
            <a:r>
              <a:rPr lang="ru-RU" sz="1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опыта и </a:t>
            </a:r>
            <a:r>
              <a:rPr lang="ru-RU" sz="12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внесения </a:t>
            </a:r>
            <a:r>
              <a:rPr lang="ru-RU" sz="1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муниципальный банк данных»)</a:t>
            </a:r>
            <a:endParaRPr lang="en-US" sz="1200" dirty="0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305" y="602276"/>
            <a:ext cx="4195389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Диссеминация инновационного опыта</a:t>
            </a:r>
            <a:endParaRPr lang="ru-RU" sz="28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8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67" descr="C:\Users\HP\AppData\Local\Temp\Rar$DIa5444.10557\IMG-20220110-WA0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188" y="269923"/>
            <a:ext cx="6318914" cy="47403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6210209"/>
            <a:ext cx="4612944" cy="65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402471" y="5709014"/>
            <a:ext cx="346532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e-mail:</a:t>
            </a:r>
            <a:r>
              <a:rPr lang="ru-RU" altLang="ru-RU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ru-RU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len.dou1@mail.ru</a:t>
            </a:r>
            <a:endParaRPr lang="ru-RU" altLang="ru-RU" dirty="0">
              <a:solidFill>
                <a:schemeClr val="accent1">
                  <a:lumMod val="50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12943" y="6217650"/>
            <a:ext cx="757905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altLang="ru-RU" dirty="0">
                <a:latin typeface="Georgia" pitchFamily="18" charset="0"/>
              </a:rPr>
              <a:t>Сайт </a:t>
            </a:r>
            <a:r>
              <a:rPr lang="en-US" altLang="ru-RU" dirty="0">
                <a:solidFill>
                  <a:schemeClr val="bg1"/>
                </a:solidFill>
                <a:latin typeface="Georgia" pitchFamily="18" charset="0"/>
                <a:hlinkClick r:id="rId4"/>
              </a:rPr>
              <a:t>http://</a:t>
            </a:r>
            <a:r>
              <a:rPr lang="en-US" altLang="ru-RU" dirty="0" smtClean="0">
                <a:solidFill>
                  <a:schemeClr val="bg1"/>
                </a:solidFill>
                <a:latin typeface="Georgia" pitchFamily="18" charset="0"/>
                <a:hlinkClick r:id="rId4"/>
              </a:rPr>
              <a:t>dou1-len.ucoz.ru/index/innovacionnaja_dejatelnost/0-85</a:t>
            </a:r>
            <a:endParaRPr lang="ru-RU" altLang="ru-RU" dirty="0" smtClean="0">
              <a:solidFill>
                <a:schemeClr val="bg1"/>
              </a:solidFill>
              <a:latin typeface="Georgia" pitchFamily="18" charset="0"/>
            </a:endParaRPr>
          </a:p>
          <a:p>
            <a:endParaRPr lang="ru-RU" altLang="ru-RU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5345" y="5010236"/>
            <a:ext cx="4487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Спасибо за внимание!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8F80D29-9D6C-F140-84A4-2235A0466408}"/>
              </a:ext>
            </a:extLst>
          </p:cNvPr>
          <p:cNvGrpSpPr/>
          <p:nvPr/>
        </p:nvGrpSpPr>
        <p:grpSpPr>
          <a:xfrm>
            <a:off x="-59819" y="36355"/>
            <a:ext cx="12192000" cy="6858000"/>
            <a:chOff x="-1" y="1"/>
            <a:chExt cx="12192000" cy="6858000"/>
          </a:xfrm>
        </p:grpSpPr>
        <p:sp>
          <p:nvSpPr>
            <p:cNvPr id="63" name="Freeform 62">
              <a:extLst>
                <a:ext uri="{FF2B5EF4-FFF2-40B4-BE49-F238E27FC236}">
                  <a16:creationId xmlns="" xmlns:a16="http://schemas.microsoft.com/office/drawing/2014/main" id="{EF2E4B8D-6C16-3641-ABAF-3E026E9EE459}"/>
                </a:ext>
              </a:extLst>
            </p:cNvPr>
            <p:cNvSpPr/>
            <p:nvPr userDrawn="1"/>
          </p:nvSpPr>
          <p:spPr>
            <a:xfrm>
              <a:off x="9339756" y="1"/>
              <a:ext cx="2093529" cy="6858000"/>
            </a:xfrm>
            <a:custGeom>
              <a:avLst/>
              <a:gdLst>
                <a:gd name="connsiteX0" fmla="*/ 2111723 w 2665642"/>
                <a:gd name="connsiteY0" fmla="*/ 0 h 6858000"/>
                <a:gd name="connsiteX1" fmla="*/ 2665642 w 2665642"/>
                <a:gd name="connsiteY1" fmla="*/ 0 h 6858000"/>
                <a:gd name="connsiteX2" fmla="*/ 553919 w 2665642"/>
                <a:gd name="connsiteY2" fmla="*/ 6858000 h 6858000"/>
                <a:gd name="connsiteX3" fmla="*/ 0 w 2665642"/>
                <a:gd name="connsiteY3" fmla="*/ 6858000 h 6858000"/>
                <a:gd name="connsiteX4" fmla="*/ 2111723 w 266564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642" h="6858000">
                  <a:moveTo>
                    <a:pt x="2111723" y="0"/>
                  </a:moveTo>
                  <a:lnTo>
                    <a:pt x="2665642" y="0"/>
                  </a:lnTo>
                  <a:lnTo>
                    <a:pt x="553919" y="6858000"/>
                  </a:lnTo>
                  <a:lnTo>
                    <a:pt x="0" y="6858000"/>
                  </a:lnTo>
                  <a:lnTo>
                    <a:pt x="2111723" y="0"/>
                  </a:ln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68" name="Freeform 67">
              <a:extLst>
                <a:ext uri="{FF2B5EF4-FFF2-40B4-BE49-F238E27FC236}">
                  <a16:creationId xmlns="" xmlns:a16="http://schemas.microsoft.com/office/drawing/2014/main" id="{8FFDFEA8-8721-3945-97E6-EA3C7F9FE349}"/>
                </a:ext>
              </a:extLst>
            </p:cNvPr>
            <p:cNvSpPr/>
            <p:nvPr userDrawn="1"/>
          </p:nvSpPr>
          <p:spPr>
            <a:xfrm>
              <a:off x="639076" y="1"/>
              <a:ext cx="2093528" cy="6858000"/>
            </a:xfrm>
            <a:custGeom>
              <a:avLst/>
              <a:gdLst>
                <a:gd name="connsiteX0" fmla="*/ 2111723 w 2665641"/>
                <a:gd name="connsiteY0" fmla="*/ 0 h 6858000"/>
                <a:gd name="connsiteX1" fmla="*/ 2665641 w 2665641"/>
                <a:gd name="connsiteY1" fmla="*/ 0 h 6858000"/>
                <a:gd name="connsiteX2" fmla="*/ 553919 w 2665641"/>
                <a:gd name="connsiteY2" fmla="*/ 6858000 h 6858000"/>
                <a:gd name="connsiteX3" fmla="*/ 0 w 2665641"/>
                <a:gd name="connsiteY3" fmla="*/ 6858000 h 6858000"/>
                <a:gd name="connsiteX4" fmla="*/ 2111723 w 266564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641" h="6858000">
                  <a:moveTo>
                    <a:pt x="2111723" y="0"/>
                  </a:moveTo>
                  <a:lnTo>
                    <a:pt x="2665641" y="0"/>
                  </a:lnTo>
                  <a:lnTo>
                    <a:pt x="553919" y="6858000"/>
                  </a:lnTo>
                  <a:lnTo>
                    <a:pt x="0" y="6858000"/>
                  </a:lnTo>
                  <a:lnTo>
                    <a:pt x="2111723" y="0"/>
                  </a:ln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74" name="Freeform 73">
              <a:extLst>
                <a:ext uri="{FF2B5EF4-FFF2-40B4-BE49-F238E27FC236}">
                  <a16:creationId xmlns="" xmlns:a16="http://schemas.microsoft.com/office/drawing/2014/main" id="{D2B5082A-4666-C14C-9463-546CD3ECE0F9}"/>
                </a:ext>
              </a:extLst>
            </p:cNvPr>
            <p:cNvSpPr/>
            <p:nvPr userDrawn="1"/>
          </p:nvSpPr>
          <p:spPr>
            <a:xfrm>
              <a:off x="2379211" y="1"/>
              <a:ext cx="2093529" cy="6858000"/>
            </a:xfrm>
            <a:custGeom>
              <a:avLst/>
              <a:gdLst>
                <a:gd name="connsiteX0" fmla="*/ 2111723 w 2665642"/>
                <a:gd name="connsiteY0" fmla="*/ 0 h 6858000"/>
                <a:gd name="connsiteX1" fmla="*/ 2665642 w 2665642"/>
                <a:gd name="connsiteY1" fmla="*/ 0 h 6858000"/>
                <a:gd name="connsiteX2" fmla="*/ 553919 w 2665642"/>
                <a:gd name="connsiteY2" fmla="*/ 6858000 h 6858000"/>
                <a:gd name="connsiteX3" fmla="*/ 0 w 2665642"/>
                <a:gd name="connsiteY3" fmla="*/ 6858000 h 6858000"/>
                <a:gd name="connsiteX4" fmla="*/ 2111723 w 266564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642" h="6858000">
                  <a:moveTo>
                    <a:pt x="2111723" y="0"/>
                  </a:moveTo>
                  <a:lnTo>
                    <a:pt x="2665642" y="0"/>
                  </a:lnTo>
                  <a:lnTo>
                    <a:pt x="553919" y="6858000"/>
                  </a:lnTo>
                  <a:lnTo>
                    <a:pt x="0" y="6858000"/>
                  </a:lnTo>
                  <a:lnTo>
                    <a:pt x="2111723" y="0"/>
                  </a:ln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="" xmlns:a16="http://schemas.microsoft.com/office/drawing/2014/main" id="{BF2FC6D5-B420-E049-BAFB-C30E9F3CB29C}"/>
                </a:ext>
              </a:extLst>
            </p:cNvPr>
            <p:cNvSpPr/>
            <p:nvPr userDrawn="1"/>
          </p:nvSpPr>
          <p:spPr>
            <a:xfrm>
              <a:off x="-1" y="1"/>
              <a:ext cx="992467" cy="4103928"/>
            </a:xfrm>
            <a:custGeom>
              <a:avLst/>
              <a:gdLst>
                <a:gd name="connsiteX0" fmla="*/ 709767 w 1263686"/>
                <a:gd name="connsiteY0" fmla="*/ 0 h 4103928"/>
                <a:gd name="connsiteX1" fmla="*/ 1263686 w 1263686"/>
                <a:gd name="connsiteY1" fmla="*/ 0 h 4103928"/>
                <a:gd name="connsiteX2" fmla="*/ 0 w 1263686"/>
                <a:gd name="connsiteY2" fmla="*/ 4103928 h 4103928"/>
                <a:gd name="connsiteX3" fmla="*/ 0 w 1263686"/>
                <a:gd name="connsiteY3" fmla="*/ 2305029 h 4103928"/>
                <a:gd name="connsiteX4" fmla="*/ 709767 w 1263686"/>
                <a:gd name="connsiteY4" fmla="*/ 0 h 4103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686" h="4103928">
                  <a:moveTo>
                    <a:pt x="709767" y="0"/>
                  </a:moveTo>
                  <a:lnTo>
                    <a:pt x="1263686" y="0"/>
                  </a:lnTo>
                  <a:lnTo>
                    <a:pt x="0" y="4103928"/>
                  </a:lnTo>
                  <a:lnTo>
                    <a:pt x="0" y="2305029"/>
                  </a:lnTo>
                  <a:lnTo>
                    <a:pt x="709767" y="0"/>
                  </a:ln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85" name="Freeform 84">
              <a:extLst>
                <a:ext uri="{FF2B5EF4-FFF2-40B4-BE49-F238E27FC236}">
                  <a16:creationId xmlns="" xmlns:a16="http://schemas.microsoft.com/office/drawing/2014/main" id="{7A517FC0-BEF8-4B41-A1FE-A215213C35D0}"/>
                </a:ext>
              </a:extLst>
            </p:cNvPr>
            <p:cNvSpPr/>
            <p:nvPr userDrawn="1"/>
          </p:nvSpPr>
          <p:spPr>
            <a:xfrm>
              <a:off x="4119348" y="1"/>
              <a:ext cx="2093528" cy="6858000"/>
            </a:xfrm>
            <a:custGeom>
              <a:avLst/>
              <a:gdLst>
                <a:gd name="connsiteX0" fmla="*/ 2111722 w 2665641"/>
                <a:gd name="connsiteY0" fmla="*/ 0 h 6858000"/>
                <a:gd name="connsiteX1" fmla="*/ 2665641 w 2665641"/>
                <a:gd name="connsiteY1" fmla="*/ 0 h 6858000"/>
                <a:gd name="connsiteX2" fmla="*/ 553918 w 2665641"/>
                <a:gd name="connsiteY2" fmla="*/ 6858000 h 6858000"/>
                <a:gd name="connsiteX3" fmla="*/ 0 w 2665641"/>
                <a:gd name="connsiteY3" fmla="*/ 6858000 h 6858000"/>
                <a:gd name="connsiteX4" fmla="*/ 2111722 w 266564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641" h="6858000">
                  <a:moveTo>
                    <a:pt x="2111722" y="0"/>
                  </a:moveTo>
                  <a:lnTo>
                    <a:pt x="2665641" y="0"/>
                  </a:lnTo>
                  <a:lnTo>
                    <a:pt x="553918" y="6858000"/>
                  </a:lnTo>
                  <a:lnTo>
                    <a:pt x="0" y="6858000"/>
                  </a:lnTo>
                  <a:lnTo>
                    <a:pt x="2111722" y="0"/>
                  </a:ln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89" name="Freeform 88">
              <a:extLst>
                <a:ext uri="{FF2B5EF4-FFF2-40B4-BE49-F238E27FC236}">
                  <a16:creationId xmlns="" xmlns:a16="http://schemas.microsoft.com/office/drawing/2014/main" id="{3FBF81B4-B240-AB4A-B5B4-C7467B45754B}"/>
                </a:ext>
              </a:extLst>
            </p:cNvPr>
            <p:cNvSpPr/>
            <p:nvPr userDrawn="1"/>
          </p:nvSpPr>
          <p:spPr>
            <a:xfrm>
              <a:off x="5859484" y="1"/>
              <a:ext cx="2093528" cy="6858000"/>
            </a:xfrm>
            <a:custGeom>
              <a:avLst/>
              <a:gdLst>
                <a:gd name="connsiteX0" fmla="*/ 2111722 w 2665641"/>
                <a:gd name="connsiteY0" fmla="*/ 0 h 6858000"/>
                <a:gd name="connsiteX1" fmla="*/ 2665641 w 2665641"/>
                <a:gd name="connsiteY1" fmla="*/ 0 h 6858000"/>
                <a:gd name="connsiteX2" fmla="*/ 553919 w 2665641"/>
                <a:gd name="connsiteY2" fmla="*/ 6858000 h 6858000"/>
                <a:gd name="connsiteX3" fmla="*/ 0 w 2665641"/>
                <a:gd name="connsiteY3" fmla="*/ 6858000 h 6858000"/>
                <a:gd name="connsiteX4" fmla="*/ 2111722 w 266564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641" h="6858000">
                  <a:moveTo>
                    <a:pt x="2111722" y="0"/>
                  </a:moveTo>
                  <a:lnTo>
                    <a:pt x="2665641" y="0"/>
                  </a:lnTo>
                  <a:lnTo>
                    <a:pt x="553919" y="6858000"/>
                  </a:lnTo>
                  <a:lnTo>
                    <a:pt x="0" y="6858000"/>
                  </a:lnTo>
                  <a:lnTo>
                    <a:pt x="2111722" y="0"/>
                  </a:ln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93" name="Freeform 92">
              <a:extLst>
                <a:ext uri="{FF2B5EF4-FFF2-40B4-BE49-F238E27FC236}">
                  <a16:creationId xmlns="" xmlns:a16="http://schemas.microsoft.com/office/drawing/2014/main" id="{3B803A7E-ABC7-FE40-84DB-EF975D609448}"/>
                </a:ext>
              </a:extLst>
            </p:cNvPr>
            <p:cNvSpPr/>
            <p:nvPr userDrawn="1"/>
          </p:nvSpPr>
          <p:spPr>
            <a:xfrm>
              <a:off x="7599621" y="1"/>
              <a:ext cx="2093528" cy="6858000"/>
            </a:xfrm>
            <a:custGeom>
              <a:avLst/>
              <a:gdLst>
                <a:gd name="connsiteX0" fmla="*/ 2111723 w 2665641"/>
                <a:gd name="connsiteY0" fmla="*/ 0 h 6858000"/>
                <a:gd name="connsiteX1" fmla="*/ 2665641 w 2665641"/>
                <a:gd name="connsiteY1" fmla="*/ 0 h 6858000"/>
                <a:gd name="connsiteX2" fmla="*/ 553919 w 2665641"/>
                <a:gd name="connsiteY2" fmla="*/ 6858000 h 6858000"/>
                <a:gd name="connsiteX3" fmla="*/ 0 w 2665641"/>
                <a:gd name="connsiteY3" fmla="*/ 6858000 h 6858000"/>
                <a:gd name="connsiteX4" fmla="*/ 2111723 w 266564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641" h="6858000">
                  <a:moveTo>
                    <a:pt x="2111723" y="0"/>
                  </a:moveTo>
                  <a:lnTo>
                    <a:pt x="2665641" y="0"/>
                  </a:lnTo>
                  <a:lnTo>
                    <a:pt x="553919" y="6858000"/>
                  </a:lnTo>
                  <a:lnTo>
                    <a:pt x="0" y="6858000"/>
                  </a:lnTo>
                  <a:lnTo>
                    <a:pt x="2111723" y="0"/>
                  </a:ln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01" name="Freeform 100">
              <a:extLst>
                <a:ext uri="{FF2B5EF4-FFF2-40B4-BE49-F238E27FC236}">
                  <a16:creationId xmlns="" xmlns:a16="http://schemas.microsoft.com/office/drawing/2014/main" id="{2AD60B1E-C042-6746-838D-A3CFF9D85AD1}"/>
                </a:ext>
              </a:extLst>
            </p:cNvPr>
            <p:cNvSpPr/>
            <p:nvPr userDrawn="1"/>
          </p:nvSpPr>
          <p:spPr>
            <a:xfrm>
              <a:off x="11079892" y="2259353"/>
              <a:ext cx="1112107" cy="4598648"/>
            </a:xfrm>
            <a:custGeom>
              <a:avLst/>
              <a:gdLst>
                <a:gd name="connsiteX0" fmla="*/ 1416020 w 1416020"/>
                <a:gd name="connsiteY0" fmla="*/ 0 h 4598648"/>
                <a:gd name="connsiteX1" fmla="*/ 1416020 w 1416020"/>
                <a:gd name="connsiteY1" fmla="*/ 1798899 h 4598648"/>
                <a:gd name="connsiteX2" fmla="*/ 553918 w 1416020"/>
                <a:gd name="connsiteY2" fmla="*/ 4598648 h 4598648"/>
                <a:gd name="connsiteX3" fmla="*/ 0 w 1416020"/>
                <a:gd name="connsiteY3" fmla="*/ 4598648 h 4598648"/>
                <a:gd name="connsiteX4" fmla="*/ 1416020 w 1416020"/>
                <a:gd name="connsiteY4" fmla="*/ 0 h 459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6020" h="4598648">
                  <a:moveTo>
                    <a:pt x="1416020" y="0"/>
                  </a:moveTo>
                  <a:lnTo>
                    <a:pt x="1416020" y="1798899"/>
                  </a:lnTo>
                  <a:lnTo>
                    <a:pt x="553918" y="4598648"/>
                  </a:lnTo>
                  <a:lnTo>
                    <a:pt x="0" y="4598648"/>
                  </a:lnTo>
                  <a:lnTo>
                    <a:pt x="1416020" y="0"/>
                  </a:ln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126337F8-B926-6C49-B7F7-C9B50E9A9392}"/>
              </a:ext>
            </a:extLst>
          </p:cNvPr>
          <p:cNvGrpSpPr/>
          <p:nvPr/>
        </p:nvGrpSpPr>
        <p:grpSpPr>
          <a:xfrm>
            <a:off x="-1" y="0"/>
            <a:ext cx="12192001" cy="6858002"/>
            <a:chOff x="-1" y="0"/>
            <a:chExt cx="12192001" cy="6858002"/>
          </a:xfrm>
        </p:grpSpPr>
        <p:sp>
          <p:nvSpPr>
            <p:cNvPr id="96" name="Freeform 95">
              <a:extLst>
                <a:ext uri="{FF2B5EF4-FFF2-40B4-BE49-F238E27FC236}">
                  <a16:creationId xmlns="" xmlns:a16="http://schemas.microsoft.com/office/drawing/2014/main" id="{66F548EC-91B5-8C4B-820A-2F78AFA5CF69}"/>
                </a:ext>
              </a:extLst>
            </p:cNvPr>
            <p:cNvSpPr/>
            <p:nvPr userDrawn="1"/>
          </p:nvSpPr>
          <p:spPr>
            <a:xfrm>
              <a:off x="11949961" y="5857153"/>
              <a:ext cx="242039" cy="1000849"/>
            </a:xfrm>
            <a:custGeom>
              <a:avLst/>
              <a:gdLst>
                <a:gd name="connsiteX0" fmla="*/ 308183 w 308183"/>
                <a:gd name="connsiteY0" fmla="*/ 0 h 1000849"/>
                <a:gd name="connsiteX1" fmla="*/ 308183 w 308183"/>
                <a:gd name="connsiteY1" fmla="*/ 1000849 h 1000849"/>
                <a:gd name="connsiteX2" fmla="*/ 0 w 308183"/>
                <a:gd name="connsiteY2" fmla="*/ 1000849 h 1000849"/>
                <a:gd name="connsiteX3" fmla="*/ 308183 w 308183"/>
                <a:gd name="connsiteY3" fmla="*/ 0 h 100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183" h="1000849">
                  <a:moveTo>
                    <a:pt x="308183" y="0"/>
                  </a:moveTo>
                  <a:lnTo>
                    <a:pt x="308183" y="1000849"/>
                  </a:lnTo>
                  <a:lnTo>
                    <a:pt x="0" y="1000849"/>
                  </a:lnTo>
                  <a:lnTo>
                    <a:pt x="308183" y="0"/>
                  </a:ln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DC03F7CD-0E3E-2749-8AFD-B8518F123C68}"/>
                </a:ext>
              </a:extLst>
            </p:cNvPr>
            <p:cNvGrpSpPr/>
            <p:nvPr/>
          </p:nvGrpSpPr>
          <p:grpSpPr>
            <a:xfrm>
              <a:off x="-1" y="0"/>
              <a:ext cx="12192000" cy="6858001"/>
              <a:chOff x="-1" y="0"/>
              <a:chExt cx="12192000" cy="6858001"/>
            </a:xfrm>
          </p:grpSpPr>
          <p:sp>
            <p:nvSpPr>
              <p:cNvPr id="66" name="Freeform 65">
                <a:extLst>
                  <a:ext uri="{FF2B5EF4-FFF2-40B4-BE49-F238E27FC236}">
                    <a16:creationId xmlns="" xmlns:a16="http://schemas.microsoft.com/office/drawing/2014/main" id="{337C6EC5-921E-8347-981C-3FD9F2ABCA78}"/>
                  </a:ext>
                </a:extLst>
              </p:cNvPr>
              <p:cNvSpPr/>
              <p:nvPr userDrawn="1"/>
            </p:nvSpPr>
            <p:spPr>
              <a:xfrm>
                <a:off x="10209824" y="1"/>
                <a:ext cx="1982175" cy="6858000"/>
              </a:xfrm>
              <a:custGeom>
                <a:avLst/>
                <a:gdLst>
                  <a:gd name="connsiteX0" fmla="*/ 2111722 w 2523858"/>
                  <a:gd name="connsiteY0" fmla="*/ 0 h 6858000"/>
                  <a:gd name="connsiteX1" fmla="*/ 2523858 w 2523858"/>
                  <a:gd name="connsiteY1" fmla="*/ 0 h 6858000"/>
                  <a:gd name="connsiteX2" fmla="*/ 2523858 w 2523858"/>
                  <a:gd name="connsiteY2" fmla="*/ 460452 h 6858000"/>
                  <a:gd name="connsiteX3" fmla="*/ 553918 w 2523858"/>
                  <a:gd name="connsiteY3" fmla="*/ 6858000 h 6858000"/>
                  <a:gd name="connsiteX4" fmla="*/ 0 w 2523858"/>
                  <a:gd name="connsiteY4" fmla="*/ 6858000 h 6858000"/>
                  <a:gd name="connsiteX5" fmla="*/ 2111722 w 2523858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23858" h="6858000">
                    <a:moveTo>
                      <a:pt x="2111722" y="0"/>
                    </a:moveTo>
                    <a:lnTo>
                      <a:pt x="2523858" y="0"/>
                    </a:lnTo>
                    <a:lnTo>
                      <a:pt x="2523858" y="460452"/>
                    </a:lnTo>
                    <a:lnTo>
                      <a:pt x="553918" y="6858000"/>
                    </a:lnTo>
                    <a:lnTo>
                      <a:pt x="0" y="6858000"/>
                    </a:lnTo>
                    <a:lnTo>
                      <a:pt x="2111722" y="0"/>
                    </a:ln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="" xmlns:a16="http://schemas.microsoft.com/office/drawing/2014/main" id="{E379B772-473B-0B49-93E3-1596264D556C}"/>
                  </a:ext>
                </a:extLst>
              </p:cNvPr>
              <p:cNvSpPr/>
              <p:nvPr userDrawn="1"/>
            </p:nvSpPr>
            <p:spPr>
              <a:xfrm>
                <a:off x="1509143" y="1"/>
                <a:ext cx="2093528" cy="6858000"/>
              </a:xfrm>
              <a:custGeom>
                <a:avLst/>
                <a:gdLst>
                  <a:gd name="connsiteX0" fmla="*/ 2111723 w 2665641"/>
                  <a:gd name="connsiteY0" fmla="*/ 0 h 6858000"/>
                  <a:gd name="connsiteX1" fmla="*/ 2665641 w 2665641"/>
                  <a:gd name="connsiteY1" fmla="*/ 0 h 6858000"/>
                  <a:gd name="connsiteX2" fmla="*/ 553919 w 2665641"/>
                  <a:gd name="connsiteY2" fmla="*/ 6858000 h 6858000"/>
                  <a:gd name="connsiteX3" fmla="*/ 0 w 2665641"/>
                  <a:gd name="connsiteY3" fmla="*/ 6858000 h 6858000"/>
                  <a:gd name="connsiteX4" fmla="*/ 2111723 w 2665641"/>
                  <a:gd name="connsiteY4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5641" h="6858000">
                    <a:moveTo>
                      <a:pt x="2111723" y="0"/>
                    </a:moveTo>
                    <a:lnTo>
                      <a:pt x="2665641" y="0"/>
                    </a:lnTo>
                    <a:lnTo>
                      <a:pt x="553919" y="6858000"/>
                    </a:lnTo>
                    <a:lnTo>
                      <a:pt x="0" y="6858000"/>
                    </a:lnTo>
                    <a:lnTo>
                      <a:pt x="2111723" y="0"/>
                    </a:ln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="" xmlns:a16="http://schemas.microsoft.com/office/drawing/2014/main" id="{32EA56CB-3257-F145-8185-44AE9C9D3646}"/>
                  </a:ext>
                </a:extLst>
              </p:cNvPr>
              <p:cNvSpPr/>
              <p:nvPr userDrawn="1"/>
            </p:nvSpPr>
            <p:spPr>
              <a:xfrm>
                <a:off x="3249280" y="1"/>
                <a:ext cx="2093528" cy="6858000"/>
              </a:xfrm>
              <a:custGeom>
                <a:avLst/>
                <a:gdLst>
                  <a:gd name="connsiteX0" fmla="*/ 2111722 w 2665641"/>
                  <a:gd name="connsiteY0" fmla="*/ 0 h 6858000"/>
                  <a:gd name="connsiteX1" fmla="*/ 2665641 w 2665641"/>
                  <a:gd name="connsiteY1" fmla="*/ 0 h 6858000"/>
                  <a:gd name="connsiteX2" fmla="*/ 553918 w 2665641"/>
                  <a:gd name="connsiteY2" fmla="*/ 6858000 h 6858000"/>
                  <a:gd name="connsiteX3" fmla="*/ 0 w 2665641"/>
                  <a:gd name="connsiteY3" fmla="*/ 6858000 h 6858000"/>
                  <a:gd name="connsiteX4" fmla="*/ 2111722 w 2665641"/>
                  <a:gd name="connsiteY4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5641" h="6858000">
                    <a:moveTo>
                      <a:pt x="2111722" y="0"/>
                    </a:moveTo>
                    <a:lnTo>
                      <a:pt x="2665641" y="0"/>
                    </a:lnTo>
                    <a:lnTo>
                      <a:pt x="553918" y="6858000"/>
                    </a:lnTo>
                    <a:lnTo>
                      <a:pt x="0" y="6858000"/>
                    </a:lnTo>
                    <a:lnTo>
                      <a:pt x="2111722" y="0"/>
                    </a:ln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="" xmlns:a16="http://schemas.microsoft.com/office/drawing/2014/main" id="{F279E84F-24ED-524A-92E9-F4997D8DFD3F}"/>
                  </a:ext>
                </a:extLst>
              </p:cNvPr>
              <p:cNvSpPr/>
              <p:nvPr userDrawn="1"/>
            </p:nvSpPr>
            <p:spPr>
              <a:xfrm>
                <a:off x="0" y="1"/>
                <a:ext cx="122399" cy="506128"/>
              </a:xfrm>
              <a:custGeom>
                <a:avLst/>
                <a:gdLst>
                  <a:gd name="connsiteX0" fmla="*/ 0 w 155848"/>
                  <a:gd name="connsiteY0" fmla="*/ 0 h 506128"/>
                  <a:gd name="connsiteX1" fmla="*/ 155848 w 155848"/>
                  <a:gd name="connsiteY1" fmla="*/ 0 h 506128"/>
                  <a:gd name="connsiteX2" fmla="*/ 0 w 155848"/>
                  <a:gd name="connsiteY2" fmla="*/ 506128 h 506128"/>
                  <a:gd name="connsiteX3" fmla="*/ 0 w 155848"/>
                  <a:gd name="connsiteY3" fmla="*/ 0 h 50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848" h="506128">
                    <a:moveTo>
                      <a:pt x="0" y="0"/>
                    </a:moveTo>
                    <a:lnTo>
                      <a:pt x="155848" y="0"/>
                    </a:lnTo>
                    <a:lnTo>
                      <a:pt x="0" y="506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="" xmlns:a16="http://schemas.microsoft.com/office/drawing/2014/main" id="{98A60F51-BBA7-AA46-83C5-6A03C55B04F7}"/>
                  </a:ext>
                </a:extLst>
              </p:cNvPr>
              <p:cNvSpPr/>
              <p:nvPr userDrawn="1"/>
            </p:nvSpPr>
            <p:spPr>
              <a:xfrm>
                <a:off x="4989417" y="1"/>
                <a:ext cx="2093528" cy="6858000"/>
              </a:xfrm>
              <a:custGeom>
                <a:avLst/>
                <a:gdLst>
                  <a:gd name="connsiteX0" fmla="*/ 2111722 w 2665641"/>
                  <a:gd name="connsiteY0" fmla="*/ 0 h 6858000"/>
                  <a:gd name="connsiteX1" fmla="*/ 2665641 w 2665641"/>
                  <a:gd name="connsiteY1" fmla="*/ 0 h 6858000"/>
                  <a:gd name="connsiteX2" fmla="*/ 553919 w 2665641"/>
                  <a:gd name="connsiteY2" fmla="*/ 6858000 h 6858000"/>
                  <a:gd name="connsiteX3" fmla="*/ 0 w 2665641"/>
                  <a:gd name="connsiteY3" fmla="*/ 6858000 h 6858000"/>
                  <a:gd name="connsiteX4" fmla="*/ 2111722 w 2665641"/>
                  <a:gd name="connsiteY4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5641" h="6858000">
                    <a:moveTo>
                      <a:pt x="2111722" y="0"/>
                    </a:moveTo>
                    <a:lnTo>
                      <a:pt x="2665641" y="0"/>
                    </a:lnTo>
                    <a:lnTo>
                      <a:pt x="553919" y="6858000"/>
                    </a:lnTo>
                    <a:lnTo>
                      <a:pt x="0" y="6858000"/>
                    </a:lnTo>
                    <a:lnTo>
                      <a:pt x="2111722" y="0"/>
                    </a:ln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="" xmlns:a16="http://schemas.microsoft.com/office/drawing/2014/main" id="{647A1CC6-CA14-8F40-8630-076DB8C5E6D2}"/>
                  </a:ext>
                </a:extLst>
              </p:cNvPr>
              <p:cNvSpPr/>
              <p:nvPr userDrawn="1"/>
            </p:nvSpPr>
            <p:spPr>
              <a:xfrm>
                <a:off x="6729553" y="1"/>
                <a:ext cx="2093528" cy="6858000"/>
              </a:xfrm>
              <a:custGeom>
                <a:avLst/>
                <a:gdLst>
                  <a:gd name="connsiteX0" fmla="*/ 2111722 w 2665641"/>
                  <a:gd name="connsiteY0" fmla="*/ 0 h 6858000"/>
                  <a:gd name="connsiteX1" fmla="*/ 2665641 w 2665641"/>
                  <a:gd name="connsiteY1" fmla="*/ 0 h 6858000"/>
                  <a:gd name="connsiteX2" fmla="*/ 553919 w 2665641"/>
                  <a:gd name="connsiteY2" fmla="*/ 6858000 h 6858000"/>
                  <a:gd name="connsiteX3" fmla="*/ 0 w 2665641"/>
                  <a:gd name="connsiteY3" fmla="*/ 6858000 h 6858000"/>
                  <a:gd name="connsiteX4" fmla="*/ 2111722 w 2665641"/>
                  <a:gd name="connsiteY4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5641" h="6858000">
                    <a:moveTo>
                      <a:pt x="2111722" y="0"/>
                    </a:moveTo>
                    <a:lnTo>
                      <a:pt x="2665641" y="0"/>
                    </a:lnTo>
                    <a:lnTo>
                      <a:pt x="553919" y="6858000"/>
                    </a:lnTo>
                    <a:lnTo>
                      <a:pt x="0" y="6858000"/>
                    </a:lnTo>
                    <a:lnTo>
                      <a:pt x="2111722" y="0"/>
                    </a:ln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="" xmlns:a16="http://schemas.microsoft.com/office/drawing/2014/main" id="{F0998CED-4491-324B-86A2-BA559062FF67}"/>
                  </a:ext>
                </a:extLst>
              </p:cNvPr>
              <p:cNvSpPr/>
              <p:nvPr userDrawn="1"/>
            </p:nvSpPr>
            <p:spPr>
              <a:xfrm>
                <a:off x="8469688" y="1"/>
                <a:ext cx="2093528" cy="6858000"/>
              </a:xfrm>
              <a:custGeom>
                <a:avLst/>
                <a:gdLst>
                  <a:gd name="connsiteX0" fmla="*/ 2111723 w 2665641"/>
                  <a:gd name="connsiteY0" fmla="*/ 0 h 6858000"/>
                  <a:gd name="connsiteX1" fmla="*/ 2665641 w 2665641"/>
                  <a:gd name="connsiteY1" fmla="*/ 0 h 6858000"/>
                  <a:gd name="connsiteX2" fmla="*/ 553919 w 2665641"/>
                  <a:gd name="connsiteY2" fmla="*/ 6858000 h 6858000"/>
                  <a:gd name="connsiteX3" fmla="*/ 0 w 2665641"/>
                  <a:gd name="connsiteY3" fmla="*/ 6858000 h 6858000"/>
                  <a:gd name="connsiteX4" fmla="*/ 2111723 w 2665641"/>
                  <a:gd name="connsiteY4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5641" h="6858000">
                    <a:moveTo>
                      <a:pt x="2111723" y="0"/>
                    </a:moveTo>
                    <a:lnTo>
                      <a:pt x="2665641" y="0"/>
                    </a:lnTo>
                    <a:lnTo>
                      <a:pt x="553919" y="6858000"/>
                    </a:lnTo>
                    <a:lnTo>
                      <a:pt x="0" y="6858000"/>
                    </a:lnTo>
                    <a:lnTo>
                      <a:pt x="2111723" y="0"/>
                    </a:ln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="" xmlns:a16="http://schemas.microsoft.com/office/drawing/2014/main" id="{8709D97A-34C8-6F47-ADDB-EA4D8D23A981}"/>
                  </a:ext>
                </a:extLst>
              </p:cNvPr>
              <p:cNvSpPr/>
              <p:nvPr userDrawn="1"/>
            </p:nvSpPr>
            <p:spPr>
              <a:xfrm>
                <a:off x="-1" y="0"/>
                <a:ext cx="1862536" cy="6858000"/>
              </a:xfrm>
              <a:custGeom>
                <a:avLst/>
                <a:gdLst>
                  <a:gd name="connsiteX0" fmla="*/ 2371524 w 2371524"/>
                  <a:gd name="connsiteY0" fmla="*/ 0 h 6858000"/>
                  <a:gd name="connsiteX1" fmla="*/ 259801 w 2371524"/>
                  <a:gd name="connsiteY1" fmla="*/ 6858000 h 6858000"/>
                  <a:gd name="connsiteX2" fmla="*/ 1 w 2371524"/>
                  <a:gd name="connsiteY2" fmla="*/ 6858000 h 6858000"/>
                  <a:gd name="connsiteX3" fmla="*/ 0 w 2371524"/>
                  <a:gd name="connsiteY3" fmla="*/ 5902827 h 6858000"/>
                  <a:gd name="connsiteX4" fmla="*/ 1817605 w 2371524"/>
                  <a:gd name="connsiteY4" fmla="*/ 1 h 6858000"/>
                  <a:gd name="connsiteX5" fmla="*/ 2371524 w 2371524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71524" h="6858000">
                    <a:moveTo>
                      <a:pt x="2371524" y="0"/>
                    </a:moveTo>
                    <a:lnTo>
                      <a:pt x="259801" y="6858000"/>
                    </a:lnTo>
                    <a:lnTo>
                      <a:pt x="1" y="6858000"/>
                    </a:lnTo>
                    <a:lnTo>
                      <a:pt x="0" y="5902827"/>
                    </a:lnTo>
                    <a:lnTo>
                      <a:pt x="1817605" y="1"/>
                    </a:lnTo>
                    <a:lnTo>
                      <a:pt x="2371524" y="0"/>
                    </a:ln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21AA4B1-99F2-4A89-865D-4DC4D0040500}"/>
              </a:ext>
            </a:extLst>
          </p:cNvPr>
          <p:cNvSpPr txBox="1"/>
          <p:nvPr/>
        </p:nvSpPr>
        <p:spPr>
          <a:xfrm>
            <a:off x="271850" y="3803250"/>
            <a:ext cx="2703696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 algn="ctr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усовершенствовать развивающую предметно-пространственную среду для </a:t>
            </a:r>
            <a:r>
              <a:rPr lang="ru-RU" sz="1300" b="1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пространственно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- развивающей игровой деятельности, направленной на развитие креативных способностей детей 3-7 (8) лет</a:t>
            </a:r>
            <a:endParaRPr lang="en-US" sz="13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0439E9B5-2467-4999-AF15-E49B7BA49A54}"/>
              </a:ext>
            </a:extLst>
          </p:cNvPr>
          <p:cNvSpPr txBox="1"/>
          <p:nvPr/>
        </p:nvSpPr>
        <p:spPr>
          <a:xfrm>
            <a:off x="3138615" y="3760476"/>
            <a:ext cx="2897565" cy="273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 algn="ctr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Calibri"/>
              </a:rPr>
              <a:t>развить  систему  и закрепить алгоритм создания </a:t>
            </a: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Calibri"/>
              </a:rPr>
              <a:t>среды 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Calibri"/>
              </a:rPr>
              <a:t> как средства </a:t>
            </a: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Calibri"/>
              </a:rPr>
              <a:t>мотивации для развития креативных способностей дошкольников в рамках различных видов деятельности, раскрывающих структурно-содержательные, операционно-технологические и организационно-</a:t>
            </a:r>
            <a:r>
              <a:rPr lang="ru-RU" sz="1100" b="1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Calibri"/>
              </a:rPr>
              <a:t>деятельностные</a:t>
            </a: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Calibri"/>
              </a:rPr>
              <a:t>  основы образования; 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Calibri"/>
              </a:rPr>
              <a:t>ввести в практику семейные онлайн-игры</a:t>
            </a:r>
            <a:endParaRPr lang="en-US" sz="11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93B5A4C6-442A-4DCC-9FCF-628C403F147A}"/>
              </a:ext>
            </a:extLst>
          </p:cNvPr>
          <p:cNvSpPr txBox="1"/>
          <p:nvPr/>
        </p:nvSpPr>
        <p:spPr>
          <a:xfrm>
            <a:off x="6253223" y="3803250"/>
            <a:ext cx="2569858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 algn="ctr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составить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Calibri"/>
              </a:rPr>
              <a:t>авторские универсальные игровые модули представленные в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Calibri"/>
              </a:rPr>
              <a:t>разных уровнях и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Calibri"/>
              </a:rPr>
              <a:t>модуляциях, и методическое сопровождение 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Calibri"/>
              </a:rPr>
              <a:t>описательной основы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2E1CBFE-0AE1-4AC8-ACEC-6E78FF955EA9}"/>
              </a:ext>
            </a:extLst>
          </p:cNvPr>
          <p:cNvSpPr txBox="1"/>
          <p:nvPr/>
        </p:nvSpPr>
        <p:spPr>
          <a:xfrm>
            <a:off x="9004558" y="3803251"/>
            <a:ext cx="2533550" cy="281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 algn="ctr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15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рационализировать </a:t>
            </a:r>
            <a:r>
              <a:rPr lang="ru-RU" sz="115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диагностический инструментарий определения креативности мышления у детей дошкольного </a:t>
            </a:r>
            <a:r>
              <a:rPr lang="ru-RU" sz="115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возраста;</a:t>
            </a:r>
          </a:p>
          <a:p>
            <a:pPr algn="ctr">
              <a:lnSpc>
                <a:spcPct val="110000"/>
              </a:lnSpc>
            </a:pPr>
            <a:r>
              <a:rPr lang="ru-RU" sz="115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р</a:t>
            </a:r>
            <a:r>
              <a:rPr lang="ru-RU" sz="115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аспространить  опыт работы </a:t>
            </a:r>
            <a:r>
              <a:rPr lang="ru-RU" sz="115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по созданию развивающей предметно-пространственной среды </a:t>
            </a:r>
            <a:r>
              <a:rPr lang="ru-RU" sz="115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с </a:t>
            </a:r>
            <a:r>
              <a:rPr lang="ru-RU" sz="115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использованием целостной системы технологии В.В. </a:t>
            </a:r>
            <a:r>
              <a:rPr lang="ru-RU" sz="1150" b="1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Воскобовича</a:t>
            </a:r>
            <a:r>
              <a:rPr lang="ru-RU" sz="115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; отследить результаты, провести анализ</a:t>
            </a:r>
            <a:endParaRPr lang="ru-RU" sz="115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87DF7E07-A1B9-4241-B625-6F07E0565B78}"/>
              </a:ext>
            </a:extLst>
          </p:cNvPr>
          <p:cNvGrpSpPr/>
          <p:nvPr/>
        </p:nvGrpSpPr>
        <p:grpSpPr>
          <a:xfrm>
            <a:off x="385798" y="3311254"/>
            <a:ext cx="2653189" cy="3241334"/>
            <a:chOff x="1034841" y="3286490"/>
            <a:chExt cx="2257424" cy="2549571"/>
          </a:xfrm>
        </p:grpSpPr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6B2A9CB9-87D3-43D4-926C-E32DC6515D6F}"/>
                </a:ext>
              </a:extLst>
            </p:cNvPr>
            <p:cNvGrpSpPr/>
            <p:nvPr/>
          </p:nvGrpSpPr>
          <p:grpSpPr>
            <a:xfrm>
              <a:off x="1034841" y="3286490"/>
              <a:ext cx="2257424" cy="2549571"/>
              <a:chOff x="1704975" y="2334498"/>
              <a:chExt cx="2257424" cy="2549571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ECCF99C6-5ABF-4B63-BFD0-61B163B37594}"/>
                  </a:ext>
                </a:extLst>
              </p:cNvPr>
              <p:cNvSpPr/>
              <p:nvPr/>
            </p:nvSpPr>
            <p:spPr>
              <a:xfrm rot="5400000">
                <a:off x="1664805" y="2586474"/>
                <a:ext cx="2406216" cy="2188973"/>
              </a:xfrm>
              <a:prstGeom prst="rect">
                <a:avLst/>
              </a:prstGeom>
              <a:noFill/>
              <a:ln w="38100" cap="flat" cmpd="sng" algn="ctr">
                <a:solidFill>
                  <a:srgbClr val="64B4A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AA8F6A14-61CA-41E8-BF96-CDF4F003EE41}"/>
                  </a:ext>
                </a:extLst>
              </p:cNvPr>
              <p:cNvSpPr/>
              <p:nvPr/>
            </p:nvSpPr>
            <p:spPr>
              <a:xfrm>
                <a:off x="1704975" y="2334498"/>
                <a:ext cx="1826429" cy="347741"/>
              </a:xfrm>
              <a:prstGeom prst="rect">
                <a:avLst/>
              </a:prstGeom>
              <a:solidFill>
                <a:srgbClr val="2837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4879D48F-920C-4095-B987-9F64A8357F38}"/>
                </a:ext>
              </a:extLst>
            </p:cNvPr>
            <p:cNvSpPr/>
            <p:nvPr/>
          </p:nvSpPr>
          <p:spPr>
            <a:xfrm rot="5400000">
              <a:off x="2680332" y="3380619"/>
              <a:ext cx="74191" cy="74191"/>
            </a:xfrm>
            <a:prstGeom prst="ellipse">
              <a:avLst/>
            </a:prstGeom>
            <a:solidFill>
              <a:srgbClr val="64B4A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BB16B473-D955-574D-BC69-6350A2C8DD1F}"/>
              </a:ext>
            </a:extLst>
          </p:cNvPr>
          <p:cNvGrpSpPr/>
          <p:nvPr/>
        </p:nvGrpSpPr>
        <p:grpSpPr>
          <a:xfrm>
            <a:off x="3138615" y="3331293"/>
            <a:ext cx="2804985" cy="3221294"/>
            <a:chOff x="3681354" y="3286490"/>
            <a:chExt cx="2257424" cy="2396179"/>
          </a:xfrm>
        </p:grpSpPr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167795B2-6FE7-438A-AAF2-2A860315B827}"/>
                </a:ext>
              </a:extLst>
            </p:cNvPr>
            <p:cNvGrpSpPr/>
            <p:nvPr/>
          </p:nvGrpSpPr>
          <p:grpSpPr>
            <a:xfrm>
              <a:off x="3681354" y="3286490"/>
              <a:ext cx="2257424" cy="2396179"/>
              <a:chOff x="1704976" y="2334498"/>
              <a:chExt cx="2257424" cy="2396179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46A664A1-E7D5-4800-9CFA-522631FB5261}"/>
                  </a:ext>
                </a:extLst>
              </p:cNvPr>
              <p:cNvSpPr/>
              <p:nvPr/>
            </p:nvSpPr>
            <p:spPr>
              <a:xfrm rot="5400000">
                <a:off x="1741502" y="2509779"/>
                <a:ext cx="2252823" cy="2188973"/>
              </a:xfrm>
              <a:prstGeom prst="rect">
                <a:avLst/>
              </a:prstGeom>
              <a:noFill/>
              <a:ln w="38100" cap="flat" cmpd="sng" algn="ctr">
                <a:solidFill>
                  <a:srgbClr val="64B4A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407F0F06-3CBB-4E92-A90E-ACC7C446469F}"/>
                  </a:ext>
                </a:extLst>
              </p:cNvPr>
              <p:cNvSpPr/>
              <p:nvPr/>
            </p:nvSpPr>
            <p:spPr>
              <a:xfrm>
                <a:off x="1704976" y="2334498"/>
                <a:ext cx="1481954" cy="347741"/>
              </a:xfrm>
              <a:prstGeom prst="rect">
                <a:avLst/>
              </a:prstGeom>
              <a:solidFill>
                <a:srgbClr val="2837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Oval 38">
              <a:extLst>
                <a:ext uri="{FF2B5EF4-FFF2-40B4-BE49-F238E27FC236}">
                  <a16:creationId xmlns="" xmlns:a16="http://schemas.microsoft.com/office/drawing/2014/main" id="{8C774C97-50E4-4C05-A7F2-8AAEF356C1A9}"/>
                </a:ext>
              </a:extLst>
            </p:cNvPr>
            <p:cNvSpPr/>
            <p:nvPr/>
          </p:nvSpPr>
          <p:spPr>
            <a:xfrm rot="5400000">
              <a:off x="4950610" y="3380619"/>
              <a:ext cx="74191" cy="74191"/>
            </a:xfrm>
            <a:prstGeom prst="ellipse">
              <a:avLst/>
            </a:prstGeom>
            <a:solidFill>
              <a:srgbClr val="64B4A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BC304546-C685-BD4A-9665-792A7F59DB66}"/>
              </a:ext>
            </a:extLst>
          </p:cNvPr>
          <p:cNvGrpSpPr/>
          <p:nvPr/>
        </p:nvGrpSpPr>
        <p:grpSpPr>
          <a:xfrm>
            <a:off x="6253223" y="3286490"/>
            <a:ext cx="2569858" cy="3266095"/>
            <a:chOff x="6253223" y="3286491"/>
            <a:chExt cx="2257425" cy="2396178"/>
          </a:xfrm>
        </p:grpSpPr>
        <p:grpSp>
          <p:nvGrpSpPr>
            <p:cNvPr id="49" name="Group 48">
              <a:extLst>
                <a:ext uri="{FF2B5EF4-FFF2-40B4-BE49-F238E27FC236}">
                  <a16:creationId xmlns="" xmlns:a16="http://schemas.microsoft.com/office/drawing/2014/main" id="{8DD6A662-DED4-4C39-9272-A5A707A0E03A}"/>
                </a:ext>
              </a:extLst>
            </p:cNvPr>
            <p:cNvGrpSpPr/>
            <p:nvPr/>
          </p:nvGrpSpPr>
          <p:grpSpPr>
            <a:xfrm>
              <a:off x="6253223" y="3286491"/>
              <a:ext cx="2257425" cy="2396178"/>
              <a:chOff x="1704975" y="2334499"/>
              <a:chExt cx="2257425" cy="2396178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A1FB2D9E-C278-4615-9807-B8EA140A1EB4}"/>
                  </a:ext>
                </a:extLst>
              </p:cNvPr>
              <p:cNvSpPr/>
              <p:nvPr/>
            </p:nvSpPr>
            <p:spPr>
              <a:xfrm rot="5400000">
                <a:off x="1741502" y="2509779"/>
                <a:ext cx="2252823" cy="2188973"/>
              </a:xfrm>
              <a:prstGeom prst="rect">
                <a:avLst/>
              </a:prstGeom>
              <a:noFill/>
              <a:ln w="38100" cap="flat" cmpd="sng" algn="ctr">
                <a:solidFill>
                  <a:srgbClr val="64B4A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8A400ABE-2519-4A34-B277-196E12C337EC}"/>
                  </a:ext>
                </a:extLst>
              </p:cNvPr>
              <p:cNvSpPr/>
              <p:nvPr/>
            </p:nvSpPr>
            <p:spPr>
              <a:xfrm>
                <a:off x="1704975" y="2334499"/>
                <a:ext cx="1034159" cy="347741"/>
              </a:xfrm>
              <a:prstGeom prst="rect">
                <a:avLst/>
              </a:prstGeom>
              <a:solidFill>
                <a:srgbClr val="2837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Oval 46">
              <a:extLst>
                <a:ext uri="{FF2B5EF4-FFF2-40B4-BE49-F238E27FC236}">
                  <a16:creationId xmlns="" xmlns:a16="http://schemas.microsoft.com/office/drawing/2014/main" id="{C43AECEC-AFAC-4F34-AD48-53FB9BFE5B14}"/>
                </a:ext>
              </a:extLst>
            </p:cNvPr>
            <p:cNvSpPr/>
            <p:nvPr/>
          </p:nvSpPr>
          <p:spPr>
            <a:xfrm rot="5400000">
              <a:off x="7044298" y="3380619"/>
              <a:ext cx="74191" cy="74191"/>
            </a:xfrm>
            <a:prstGeom prst="ellipse">
              <a:avLst/>
            </a:prstGeom>
            <a:solidFill>
              <a:srgbClr val="64B4A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0608B6A0-42A2-2A4B-B72B-4D4451F6DDBB}"/>
              </a:ext>
            </a:extLst>
          </p:cNvPr>
          <p:cNvGrpSpPr/>
          <p:nvPr/>
        </p:nvGrpSpPr>
        <p:grpSpPr>
          <a:xfrm>
            <a:off x="392069" y="3286490"/>
            <a:ext cx="11146039" cy="3266097"/>
            <a:chOff x="1225899" y="3286490"/>
            <a:chExt cx="9931261" cy="2396179"/>
          </a:xfrm>
        </p:grpSpPr>
        <p:grpSp>
          <p:nvGrpSpPr>
            <p:cNvPr id="57" name="Group 56">
              <a:extLst>
                <a:ext uri="{FF2B5EF4-FFF2-40B4-BE49-F238E27FC236}">
                  <a16:creationId xmlns="" xmlns:a16="http://schemas.microsoft.com/office/drawing/2014/main" id="{6784498D-DBF3-4888-AAA7-278AFB5AB108}"/>
                </a:ext>
              </a:extLst>
            </p:cNvPr>
            <p:cNvGrpSpPr/>
            <p:nvPr/>
          </p:nvGrpSpPr>
          <p:grpSpPr>
            <a:xfrm>
              <a:off x="8899735" y="3286490"/>
              <a:ext cx="2257425" cy="2396179"/>
              <a:chOff x="1704975" y="2334498"/>
              <a:chExt cx="2257425" cy="2396179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="" xmlns:a16="http://schemas.microsoft.com/office/drawing/2014/main" id="{34415017-825A-4CE9-A720-D4E4B55B2381}"/>
                  </a:ext>
                </a:extLst>
              </p:cNvPr>
              <p:cNvSpPr/>
              <p:nvPr/>
            </p:nvSpPr>
            <p:spPr>
              <a:xfrm rot="5400000">
                <a:off x="1741502" y="2509779"/>
                <a:ext cx="2252823" cy="2188973"/>
              </a:xfrm>
              <a:prstGeom prst="rect">
                <a:avLst/>
              </a:prstGeom>
              <a:noFill/>
              <a:ln w="38100" cap="flat" cmpd="sng" algn="ctr">
                <a:solidFill>
                  <a:srgbClr val="64B4A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="" xmlns:a16="http://schemas.microsoft.com/office/drawing/2014/main" id="{982B190F-2A9D-4C39-8D50-7B9153D848A0}"/>
                  </a:ext>
                </a:extLst>
              </p:cNvPr>
              <p:cNvSpPr/>
              <p:nvPr/>
            </p:nvSpPr>
            <p:spPr>
              <a:xfrm>
                <a:off x="1704975" y="2334498"/>
                <a:ext cx="1998346" cy="347741"/>
              </a:xfrm>
              <a:prstGeom prst="rect">
                <a:avLst/>
              </a:prstGeom>
              <a:solidFill>
                <a:srgbClr val="2837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Oval 54">
              <a:extLst>
                <a:ext uri="{FF2B5EF4-FFF2-40B4-BE49-F238E27FC236}">
                  <a16:creationId xmlns="" xmlns:a16="http://schemas.microsoft.com/office/drawing/2014/main" id="{7CB75AAE-3A60-497D-A13B-4BEE81330146}"/>
                </a:ext>
              </a:extLst>
            </p:cNvPr>
            <p:cNvSpPr/>
            <p:nvPr/>
          </p:nvSpPr>
          <p:spPr>
            <a:xfrm rot="5400000">
              <a:off x="10698492" y="3380619"/>
              <a:ext cx="74191" cy="74191"/>
            </a:xfrm>
            <a:prstGeom prst="ellipse">
              <a:avLst/>
            </a:prstGeom>
            <a:solidFill>
              <a:srgbClr val="64B4A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6BFC0E59-60F6-4CAE-BF2F-5B82493C1F7B}"/>
                </a:ext>
              </a:extLst>
            </p:cNvPr>
            <p:cNvSpPr txBox="1"/>
            <p:nvPr/>
          </p:nvSpPr>
          <p:spPr>
            <a:xfrm>
              <a:off x="1225899" y="3336316"/>
              <a:ext cx="1717607" cy="293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Задачи</a:t>
              </a:r>
              <a:endParaRPr lang="en-US" sz="2000" b="1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D38AEDBB-BFC6-48DF-9767-8FBA17EE6DAD}"/>
              </a:ext>
            </a:extLst>
          </p:cNvPr>
          <p:cNvSpPr/>
          <p:nvPr/>
        </p:nvSpPr>
        <p:spPr>
          <a:xfrm>
            <a:off x="3038987" y="523843"/>
            <a:ext cx="6042394" cy="1528121"/>
          </a:xfrm>
          <a:prstGeom prst="rect">
            <a:avLst/>
          </a:prstGeom>
          <a:noFill/>
          <a:ln w="38100" cap="flat" cmpd="sng" algn="ctr">
            <a:solidFill>
              <a:srgbClr val="64B4A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51F54097-C4CA-42F6-9BC2-6FDAE75BE138}"/>
              </a:ext>
            </a:extLst>
          </p:cNvPr>
          <p:cNvSpPr/>
          <p:nvPr/>
        </p:nvSpPr>
        <p:spPr>
          <a:xfrm>
            <a:off x="4757677" y="253065"/>
            <a:ext cx="2148572" cy="475984"/>
          </a:xfrm>
          <a:prstGeom prst="rect">
            <a:avLst/>
          </a:prstGeom>
          <a:solidFill>
            <a:srgbClr val="283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цель</a:t>
            </a:r>
            <a:endParaRPr lang="en-US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C5B51DD-BAEC-414B-AE00-197D97FCA9E0}"/>
              </a:ext>
            </a:extLst>
          </p:cNvPr>
          <p:cNvSpPr txBox="1"/>
          <p:nvPr/>
        </p:nvSpPr>
        <p:spPr>
          <a:xfrm>
            <a:off x="3138616" y="645140"/>
            <a:ext cx="5942765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создание условий для успешного креативного развития дошкольников средствами организации развивающей предметно-пространственной среды на основе игровой технологии интеллектуально-творческого развития детей дошкольного возраста Вячеслава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Воскобовича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)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0D091741-0655-9F4A-97B1-1218ADD5E3C5}"/>
              </a:ext>
            </a:extLst>
          </p:cNvPr>
          <p:cNvGrpSpPr/>
          <p:nvPr/>
        </p:nvGrpSpPr>
        <p:grpSpPr>
          <a:xfrm>
            <a:off x="4472739" y="2130995"/>
            <a:ext cx="3303577" cy="1121266"/>
            <a:chOff x="5038888" y="2826709"/>
            <a:chExt cx="2108396" cy="430009"/>
          </a:xfrm>
        </p:grpSpPr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5FC39BA3-E264-4BAE-B114-18A989E9900D}"/>
                </a:ext>
              </a:extLst>
            </p:cNvPr>
            <p:cNvCxnSpPr>
              <a:cxnSpLocks/>
            </p:cNvCxnSpPr>
            <p:nvPr/>
          </p:nvCxnSpPr>
          <p:spPr>
            <a:xfrm>
              <a:off x="6093086" y="2826709"/>
              <a:ext cx="1054198" cy="430009"/>
            </a:xfrm>
            <a:prstGeom prst="line">
              <a:avLst/>
            </a:prstGeom>
            <a:ln w="38100" cap="rnd">
              <a:solidFill>
                <a:srgbClr val="64B4A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="" xmlns:a16="http://schemas.microsoft.com/office/drawing/2014/main" id="{FF211941-4522-4607-8C29-313CA63C3E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38888" y="2826709"/>
              <a:ext cx="1054198" cy="430009"/>
            </a:xfrm>
            <a:prstGeom prst="line">
              <a:avLst/>
            </a:prstGeom>
            <a:ln w="38100" cap="rnd">
              <a:solidFill>
                <a:srgbClr val="64B4A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20">
            <a:extLst>
              <a:ext uri="{FF2B5EF4-FFF2-40B4-BE49-F238E27FC236}">
                <a16:creationId xmlns:a16="http://schemas.microsoft.com/office/drawing/2014/main" xmlns="" id="{4C57BE77-B54A-5842-836A-6D732335C998}"/>
              </a:ext>
            </a:extLst>
          </p:cNvPr>
          <p:cNvGrpSpPr/>
          <p:nvPr/>
        </p:nvGrpSpPr>
        <p:grpSpPr>
          <a:xfrm>
            <a:off x="992466" y="2051964"/>
            <a:ext cx="10254873" cy="1279329"/>
            <a:chOff x="2422412" y="2309797"/>
            <a:chExt cx="7347177" cy="897024"/>
          </a:xfrm>
        </p:grpSpPr>
        <p:cxnSp>
          <p:nvCxnSpPr>
            <p:cNvPr id="70" name="Straight Connector 68">
              <a:extLst>
                <a:ext uri="{FF2B5EF4-FFF2-40B4-BE49-F238E27FC236}">
                  <a16:creationId xmlns:a16="http://schemas.microsoft.com/office/drawing/2014/main" xmlns="" id="{F51E97E3-693A-4875-BBAE-85C1EA9070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2412" y="2309797"/>
              <a:ext cx="2199118" cy="897024"/>
            </a:xfrm>
            <a:prstGeom prst="line">
              <a:avLst/>
            </a:prstGeom>
            <a:ln w="38100" cap="rnd">
              <a:solidFill>
                <a:srgbClr val="64B4A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0">
              <a:extLst>
                <a:ext uri="{FF2B5EF4-FFF2-40B4-BE49-F238E27FC236}">
                  <a16:creationId xmlns:a16="http://schemas.microsoft.com/office/drawing/2014/main" xmlns="" id="{67676D52-FCC4-4335-BD4B-81C064815533}"/>
                </a:ext>
              </a:extLst>
            </p:cNvPr>
            <p:cNvCxnSpPr>
              <a:cxnSpLocks/>
            </p:cNvCxnSpPr>
            <p:nvPr/>
          </p:nvCxnSpPr>
          <p:spPr>
            <a:xfrm>
              <a:off x="7570471" y="2309797"/>
              <a:ext cx="2199118" cy="897024"/>
            </a:xfrm>
            <a:prstGeom prst="line">
              <a:avLst/>
            </a:prstGeom>
            <a:ln w="38100" cap="rnd">
              <a:solidFill>
                <a:srgbClr val="64B4A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329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12 0.00162 L -0.00065 0.00162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9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73 0.00162 L 0.00052 0.00162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18 0.00162 L 4.58333E-6 4.44444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20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175 0.00162 L 4.58333E-6 4.44444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68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2" grpId="0"/>
      <p:bldP spid="50" grpId="0"/>
      <p:bldP spid="58" grpId="0"/>
      <p:bldP spid="64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ircle">
            <a:extLst>
              <a:ext uri="{FF2B5EF4-FFF2-40B4-BE49-F238E27FC236}">
                <a16:creationId xmlns="" xmlns:a16="http://schemas.microsoft.com/office/drawing/2014/main" id="{F443E04F-CD14-724C-9763-DFAEDE7B3168}"/>
              </a:ext>
            </a:extLst>
          </p:cNvPr>
          <p:cNvSpPr/>
          <p:nvPr/>
        </p:nvSpPr>
        <p:spPr>
          <a:xfrm>
            <a:off x="6057449" y="0"/>
            <a:ext cx="6130641" cy="6858000"/>
          </a:xfrm>
          <a:prstGeom prst="flowChartDelay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FFFFFF"/>
              </a:gs>
            </a:gsLst>
            <a:lin ang="0" scaled="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kern="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135" name="Circle">
            <a:extLst>
              <a:ext uri="{FF2B5EF4-FFF2-40B4-BE49-F238E27FC236}">
                <a16:creationId xmlns="" xmlns:a16="http://schemas.microsoft.com/office/drawing/2014/main" id="{485AF1BD-9B1F-FA42-8ACE-0E8F582DB84E}"/>
              </a:ext>
            </a:extLst>
          </p:cNvPr>
          <p:cNvSpPr/>
          <p:nvPr/>
        </p:nvSpPr>
        <p:spPr>
          <a:xfrm flipH="1">
            <a:off x="5812" y="28212"/>
            <a:ext cx="6056316" cy="6829787"/>
          </a:xfrm>
          <a:prstGeom prst="flowChartDelay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FFFFFF"/>
              </a:gs>
            </a:gsLst>
            <a:lin ang="0" scaled="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kern="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F087CDF-7B88-F441-B0D0-E25FFA66290D}"/>
              </a:ext>
            </a:extLst>
          </p:cNvPr>
          <p:cNvSpPr txBox="1"/>
          <p:nvPr/>
        </p:nvSpPr>
        <p:spPr>
          <a:xfrm>
            <a:off x="2625380" y="516700"/>
            <a:ext cx="6132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2750" hangingPunct="0"/>
            <a:r>
              <a:rPr lang="ru-RU" sz="24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rPr>
              <a:t>модель социокультурного образовательного пространства</a:t>
            </a:r>
            <a:endParaRPr lang="en-US" sz="2400" b="1" kern="0" dirty="0">
              <a:solidFill>
                <a:srgbClr val="000000"/>
              </a:solidFill>
              <a:latin typeface="Century Gothic" panose="020B0502020202020204" pitchFamily="34" charset="0"/>
              <a:sym typeface="Helvetica Neue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7CD3C5A-62B7-6044-A0DC-EB47A955056F}"/>
              </a:ext>
            </a:extLst>
          </p:cNvPr>
          <p:cNvGrpSpPr/>
          <p:nvPr/>
        </p:nvGrpSpPr>
        <p:grpSpPr>
          <a:xfrm>
            <a:off x="4660831" y="2080343"/>
            <a:ext cx="2926772" cy="2924492"/>
            <a:chOff x="12501562" y="3413125"/>
            <a:chExt cx="4078288" cy="4075112"/>
          </a:xfrm>
          <a:solidFill>
            <a:schemeClr val="bg1">
              <a:lumMod val="50000"/>
              <a:alpha val="62000"/>
            </a:schemeClr>
          </a:solidFill>
          <a:scene3d>
            <a:camera prst="perspectiveRelaxedModerately" fov="1800000">
              <a:rot lat="18600000" lon="0" rev="0"/>
            </a:camera>
            <a:lightRig rig="threePt" dir="t"/>
          </a:scene3d>
        </p:grpSpPr>
        <p:sp>
          <p:nvSpPr>
            <p:cNvPr id="5" name="Freeform 41">
              <a:extLst>
                <a:ext uri="{FF2B5EF4-FFF2-40B4-BE49-F238E27FC236}">
                  <a16:creationId xmlns="" xmlns:a16="http://schemas.microsoft.com/office/drawing/2014/main" id="{A7A6573C-0320-924F-AD16-E56FDE7DA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0251" y="5645150"/>
              <a:ext cx="1538287" cy="1697037"/>
            </a:xfrm>
            <a:custGeom>
              <a:avLst/>
              <a:gdLst>
                <a:gd name="T0" fmla="*/ 197 w 507"/>
                <a:gd name="T1" fmla="*/ 559 h 559"/>
                <a:gd name="T2" fmla="*/ 507 w 507"/>
                <a:gd name="T3" fmla="*/ 306 h 559"/>
                <a:gd name="T4" fmla="*/ 0 w 507"/>
                <a:gd name="T5" fmla="*/ 0 h 559"/>
                <a:gd name="T6" fmla="*/ 197 w 507"/>
                <a:gd name="T7" fmla="*/ 559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7" h="559">
                  <a:moveTo>
                    <a:pt x="197" y="559"/>
                  </a:moveTo>
                  <a:cubicBezTo>
                    <a:pt x="325" y="508"/>
                    <a:pt x="432" y="419"/>
                    <a:pt x="507" y="30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97" y="559"/>
                  </a:lnTo>
                  <a:close/>
                </a:path>
              </a:pathLst>
            </a:custGeom>
            <a:solidFill>
              <a:srgbClr val="E8EBED"/>
            </a:solidFill>
            <a:ln w="9525">
              <a:noFill/>
              <a:round/>
              <a:headEnd/>
              <a:tailEnd/>
            </a:ln>
            <a:sp3d>
              <a:bevelT w="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6" name="Freeform 42">
              <a:extLst>
                <a:ext uri="{FF2B5EF4-FFF2-40B4-BE49-F238E27FC236}">
                  <a16:creationId xmlns="" xmlns:a16="http://schemas.microsoft.com/office/drawing/2014/main" id="{1B28330D-B831-4341-AC5E-FE12A3AF5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84388" y="5219700"/>
              <a:ext cx="1795462" cy="1208087"/>
            </a:xfrm>
            <a:custGeom>
              <a:avLst/>
              <a:gdLst>
                <a:gd name="T0" fmla="*/ 586 w 591"/>
                <a:gd name="T1" fmla="*/ 0 h 398"/>
                <a:gd name="T2" fmla="*/ 0 w 591"/>
                <a:gd name="T3" fmla="*/ 92 h 398"/>
                <a:gd name="T4" fmla="*/ 508 w 591"/>
                <a:gd name="T5" fmla="*/ 398 h 398"/>
                <a:gd name="T6" fmla="*/ 591 w 591"/>
                <a:gd name="T7" fmla="*/ 76 h 398"/>
                <a:gd name="T8" fmla="*/ 586 w 591"/>
                <a:gd name="T9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398">
                  <a:moveTo>
                    <a:pt x="586" y="0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508" y="398"/>
                    <a:pt x="508" y="398"/>
                    <a:pt x="508" y="398"/>
                  </a:cubicBezTo>
                  <a:cubicBezTo>
                    <a:pt x="561" y="303"/>
                    <a:pt x="591" y="193"/>
                    <a:pt x="591" y="76"/>
                  </a:cubicBezTo>
                  <a:cubicBezTo>
                    <a:pt x="591" y="50"/>
                    <a:pt x="589" y="25"/>
                    <a:pt x="58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sp3d>
              <a:bevelT w="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7" name="Freeform 43">
              <a:extLst>
                <a:ext uri="{FF2B5EF4-FFF2-40B4-BE49-F238E27FC236}">
                  <a16:creationId xmlns="" xmlns:a16="http://schemas.microsoft.com/office/drawing/2014/main" id="{7B653079-0B7A-FA44-99B9-C16B88B98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38250" y="5705475"/>
              <a:ext cx="1201738" cy="1782762"/>
            </a:xfrm>
            <a:custGeom>
              <a:avLst/>
              <a:gdLst>
                <a:gd name="T0" fmla="*/ 0 w 396"/>
                <a:gd name="T1" fmla="*/ 557 h 587"/>
                <a:gd name="T2" fmla="*/ 198 w 396"/>
                <a:gd name="T3" fmla="*/ 587 h 587"/>
                <a:gd name="T4" fmla="*/ 396 w 396"/>
                <a:gd name="T5" fmla="*/ 558 h 587"/>
                <a:gd name="T6" fmla="*/ 198 w 396"/>
                <a:gd name="T7" fmla="*/ 0 h 587"/>
                <a:gd name="T8" fmla="*/ 0 w 396"/>
                <a:gd name="T9" fmla="*/ 55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587">
                  <a:moveTo>
                    <a:pt x="0" y="557"/>
                  </a:moveTo>
                  <a:cubicBezTo>
                    <a:pt x="63" y="577"/>
                    <a:pt x="129" y="587"/>
                    <a:pt x="198" y="587"/>
                  </a:cubicBezTo>
                  <a:cubicBezTo>
                    <a:pt x="267" y="587"/>
                    <a:pt x="333" y="577"/>
                    <a:pt x="396" y="558"/>
                  </a:cubicBezTo>
                  <a:cubicBezTo>
                    <a:pt x="198" y="0"/>
                    <a:pt x="198" y="0"/>
                    <a:pt x="198" y="0"/>
                  </a:cubicBezTo>
                  <a:lnTo>
                    <a:pt x="0" y="55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sp3d>
              <a:bevelT w="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8" name="Freeform 44">
              <a:extLst>
                <a:ext uri="{FF2B5EF4-FFF2-40B4-BE49-F238E27FC236}">
                  <a16:creationId xmlns="" xmlns:a16="http://schemas.microsoft.com/office/drawing/2014/main" id="{88319083-C68A-CA4C-9175-07AAB1B65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57400" y="3968750"/>
              <a:ext cx="1782762" cy="1360486"/>
            </a:xfrm>
            <a:custGeom>
              <a:avLst/>
              <a:gdLst>
                <a:gd name="T0" fmla="*/ 587 w 587"/>
                <a:gd name="T1" fmla="*/ 356 h 448"/>
                <a:gd name="T2" fmla="*/ 389 w 587"/>
                <a:gd name="T3" fmla="*/ 0 h 448"/>
                <a:gd name="T4" fmla="*/ 0 w 587"/>
                <a:gd name="T5" fmla="*/ 448 h 448"/>
                <a:gd name="T6" fmla="*/ 587 w 587"/>
                <a:gd name="T7" fmla="*/ 356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7" h="448">
                  <a:moveTo>
                    <a:pt x="587" y="356"/>
                  </a:moveTo>
                  <a:cubicBezTo>
                    <a:pt x="559" y="217"/>
                    <a:pt x="488" y="94"/>
                    <a:pt x="389" y="0"/>
                  </a:cubicBezTo>
                  <a:cubicBezTo>
                    <a:pt x="0" y="448"/>
                    <a:pt x="0" y="448"/>
                    <a:pt x="0" y="448"/>
                  </a:cubicBezTo>
                  <a:lnTo>
                    <a:pt x="587" y="356"/>
                  </a:lnTo>
                  <a:close/>
                </a:path>
              </a:pathLst>
            </a:custGeom>
            <a:solidFill>
              <a:srgbClr val="E8EBED"/>
            </a:solidFill>
            <a:ln w="9525">
              <a:noFill/>
              <a:round/>
              <a:headEnd/>
              <a:tailEnd/>
            </a:ln>
            <a:sp3d>
              <a:bevelT w="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9" name="Freeform 45">
              <a:extLst>
                <a:ext uri="{FF2B5EF4-FFF2-40B4-BE49-F238E27FC236}">
                  <a16:creationId xmlns="" xmlns:a16="http://schemas.microsoft.com/office/drawing/2014/main" id="{4625F6F7-272A-E44D-A47E-808875D64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4050" y="3413125"/>
              <a:ext cx="1187450" cy="1809750"/>
            </a:xfrm>
            <a:custGeom>
              <a:avLst/>
              <a:gdLst>
                <a:gd name="T0" fmla="*/ 391 w 391"/>
                <a:gd name="T1" fmla="*/ 146 h 596"/>
                <a:gd name="T2" fmla="*/ 0 w 391"/>
                <a:gd name="T3" fmla="*/ 0 h 596"/>
                <a:gd name="T4" fmla="*/ 0 w 391"/>
                <a:gd name="T5" fmla="*/ 596 h 596"/>
                <a:gd name="T6" fmla="*/ 391 w 391"/>
                <a:gd name="T7" fmla="*/ 146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1" h="596">
                  <a:moveTo>
                    <a:pt x="391" y="146"/>
                  </a:moveTo>
                  <a:cubicBezTo>
                    <a:pt x="283" y="60"/>
                    <a:pt x="148" y="6"/>
                    <a:pt x="0" y="0"/>
                  </a:cubicBezTo>
                  <a:cubicBezTo>
                    <a:pt x="0" y="596"/>
                    <a:pt x="0" y="596"/>
                    <a:pt x="0" y="596"/>
                  </a:cubicBezTo>
                  <a:lnTo>
                    <a:pt x="391" y="1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sp3d>
              <a:bevelT w="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10" name="Freeform 46">
              <a:extLst>
                <a:ext uri="{FF2B5EF4-FFF2-40B4-BE49-F238E27FC236}">
                  <a16:creationId xmlns="" xmlns:a16="http://schemas.microsoft.com/office/drawing/2014/main" id="{FC488F5B-77D1-8845-91D2-91131E21D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4427" y="3965575"/>
              <a:ext cx="1779589" cy="1363662"/>
            </a:xfrm>
            <a:custGeom>
              <a:avLst/>
              <a:gdLst>
                <a:gd name="T0" fmla="*/ 197 w 586"/>
                <a:gd name="T1" fmla="*/ 0 h 449"/>
                <a:gd name="T2" fmla="*/ 0 w 586"/>
                <a:gd name="T3" fmla="*/ 354 h 449"/>
                <a:gd name="T4" fmla="*/ 586 w 586"/>
                <a:gd name="T5" fmla="*/ 449 h 449"/>
                <a:gd name="T6" fmla="*/ 197 w 586"/>
                <a:gd name="T7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6" h="449">
                  <a:moveTo>
                    <a:pt x="197" y="0"/>
                  </a:moveTo>
                  <a:cubicBezTo>
                    <a:pt x="98" y="93"/>
                    <a:pt x="28" y="216"/>
                    <a:pt x="0" y="354"/>
                  </a:cubicBezTo>
                  <a:cubicBezTo>
                    <a:pt x="586" y="449"/>
                    <a:pt x="586" y="449"/>
                    <a:pt x="586" y="449"/>
                  </a:cubicBezTo>
                  <a:lnTo>
                    <a:pt x="197" y="0"/>
                  </a:lnTo>
                  <a:close/>
                </a:path>
              </a:pathLst>
            </a:custGeom>
            <a:solidFill>
              <a:srgbClr val="E8EBED"/>
            </a:solidFill>
            <a:ln w="9525">
              <a:noFill/>
              <a:round/>
              <a:headEnd/>
              <a:tailEnd/>
            </a:ln>
            <a:sp3d>
              <a:bevelT w="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11" name="Freeform 47">
              <a:extLst>
                <a:ext uri="{FF2B5EF4-FFF2-40B4-BE49-F238E27FC236}">
                  <a16:creationId xmlns="" xmlns:a16="http://schemas.microsoft.com/office/drawing/2014/main" id="{BE6A6DCB-FB7D-AD42-AB1D-1B4CF9632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9913" y="3413125"/>
              <a:ext cx="1184275" cy="1809750"/>
            </a:xfrm>
            <a:custGeom>
              <a:avLst/>
              <a:gdLst>
                <a:gd name="T0" fmla="*/ 390 w 390"/>
                <a:gd name="T1" fmla="*/ 0 h 596"/>
                <a:gd name="T2" fmla="*/ 0 w 390"/>
                <a:gd name="T3" fmla="*/ 146 h 596"/>
                <a:gd name="T4" fmla="*/ 390 w 390"/>
                <a:gd name="T5" fmla="*/ 596 h 596"/>
                <a:gd name="T6" fmla="*/ 390 w 390"/>
                <a:gd name="T7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0" h="596">
                  <a:moveTo>
                    <a:pt x="390" y="0"/>
                  </a:moveTo>
                  <a:cubicBezTo>
                    <a:pt x="243" y="6"/>
                    <a:pt x="108" y="60"/>
                    <a:pt x="0" y="146"/>
                  </a:cubicBezTo>
                  <a:cubicBezTo>
                    <a:pt x="390" y="596"/>
                    <a:pt x="390" y="596"/>
                    <a:pt x="390" y="596"/>
                  </a:cubicBezTo>
                  <a:lnTo>
                    <a:pt x="39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sp3d>
              <a:bevelT w="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12" name="Freeform 48">
              <a:extLst>
                <a:ext uri="{FF2B5EF4-FFF2-40B4-BE49-F238E27FC236}">
                  <a16:creationId xmlns="" xmlns:a16="http://schemas.microsoft.com/office/drawing/2014/main" id="{50DA65A0-26AC-5647-88EC-0A95D5C9F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1562" y="5207000"/>
              <a:ext cx="1793874" cy="1209676"/>
            </a:xfrm>
            <a:custGeom>
              <a:avLst/>
              <a:gdLst>
                <a:gd name="T0" fmla="*/ 5 w 591"/>
                <a:gd name="T1" fmla="*/ 0 h 398"/>
                <a:gd name="T2" fmla="*/ 0 w 591"/>
                <a:gd name="T3" fmla="*/ 80 h 398"/>
                <a:gd name="T4" fmla="*/ 80 w 591"/>
                <a:gd name="T5" fmla="*/ 398 h 398"/>
                <a:gd name="T6" fmla="*/ 591 w 591"/>
                <a:gd name="T7" fmla="*/ 95 h 398"/>
                <a:gd name="T8" fmla="*/ 5 w 591"/>
                <a:gd name="T9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398">
                  <a:moveTo>
                    <a:pt x="5" y="0"/>
                  </a:moveTo>
                  <a:cubicBezTo>
                    <a:pt x="2" y="26"/>
                    <a:pt x="0" y="53"/>
                    <a:pt x="0" y="80"/>
                  </a:cubicBezTo>
                  <a:cubicBezTo>
                    <a:pt x="0" y="195"/>
                    <a:pt x="29" y="304"/>
                    <a:pt x="80" y="398"/>
                  </a:cubicBezTo>
                  <a:cubicBezTo>
                    <a:pt x="591" y="95"/>
                    <a:pt x="591" y="95"/>
                    <a:pt x="591" y="95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E8EBED"/>
            </a:solidFill>
            <a:ln w="9525">
              <a:noFill/>
              <a:round/>
              <a:headEnd/>
              <a:tailEnd/>
            </a:ln>
            <a:sp3d>
              <a:bevelT w="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13" name="Freeform 49">
              <a:extLst>
                <a:ext uri="{FF2B5EF4-FFF2-40B4-BE49-F238E27FC236}">
                  <a16:creationId xmlns="" xmlns:a16="http://schemas.microsoft.com/office/drawing/2014/main" id="{77C3BB37-1A42-F745-8A89-26B31A8F9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3348" y="5645150"/>
              <a:ext cx="1547815" cy="1697038"/>
            </a:xfrm>
            <a:custGeom>
              <a:avLst/>
              <a:gdLst>
                <a:gd name="T0" fmla="*/ 0 w 510"/>
                <a:gd name="T1" fmla="*/ 303 h 559"/>
                <a:gd name="T2" fmla="*/ 311 w 510"/>
                <a:gd name="T3" fmla="*/ 559 h 559"/>
                <a:gd name="T4" fmla="*/ 510 w 510"/>
                <a:gd name="T5" fmla="*/ 0 h 559"/>
                <a:gd name="T6" fmla="*/ 0 w 510"/>
                <a:gd name="T7" fmla="*/ 303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0" h="559">
                  <a:moveTo>
                    <a:pt x="0" y="303"/>
                  </a:moveTo>
                  <a:cubicBezTo>
                    <a:pt x="74" y="417"/>
                    <a:pt x="183" y="507"/>
                    <a:pt x="311" y="559"/>
                  </a:cubicBezTo>
                  <a:cubicBezTo>
                    <a:pt x="510" y="0"/>
                    <a:pt x="510" y="0"/>
                    <a:pt x="510" y="0"/>
                  </a:cubicBezTo>
                  <a:lnTo>
                    <a:pt x="0" y="303"/>
                  </a:lnTo>
                  <a:close/>
                </a:path>
              </a:pathLst>
            </a:custGeom>
            <a:solidFill>
              <a:srgbClr val="E8EBED"/>
            </a:solidFill>
            <a:ln w="9525">
              <a:noFill/>
              <a:round/>
              <a:headEnd/>
              <a:tailEnd/>
            </a:ln>
            <a:sp3d>
              <a:bevelT w="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20AD412E-FBDE-FD4C-B31E-3D13AA17355D}"/>
              </a:ext>
            </a:extLst>
          </p:cNvPr>
          <p:cNvGrpSpPr/>
          <p:nvPr/>
        </p:nvGrpSpPr>
        <p:grpSpPr>
          <a:xfrm>
            <a:off x="3904445" y="2238445"/>
            <a:ext cx="4388106" cy="2908153"/>
            <a:chOff x="4519697" y="768082"/>
            <a:chExt cx="7136307" cy="4795982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5E5A96B1-ECDA-344A-81CB-9EFB6D55F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8269" y="2638392"/>
              <a:ext cx="55917" cy="305210"/>
            </a:xfrm>
            <a:custGeom>
              <a:avLst/>
              <a:gdLst>
                <a:gd name="T0" fmla="*/ 0 w 25"/>
                <a:gd name="T1" fmla="*/ 1 h 137"/>
                <a:gd name="T2" fmla="*/ 0 w 25"/>
                <a:gd name="T3" fmla="*/ 26 h 137"/>
                <a:gd name="T4" fmla="*/ 24 w 25"/>
                <a:gd name="T5" fmla="*/ 137 h 137"/>
                <a:gd name="T6" fmla="*/ 25 w 25"/>
                <a:gd name="T7" fmla="*/ 105 h 137"/>
                <a:gd name="T8" fmla="*/ 12 w 25"/>
                <a:gd name="T9" fmla="*/ 0 h 137"/>
                <a:gd name="T10" fmla="*/ 0 w 25"/>
                <a:gd name="T11" fmla="*/ 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7">
                  <a:moveTo>
                    <a:pt x="0" y="1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3" y="62"/>
                    <a:pt x="21" y="99"/>
                    <a:pt x="24" y="137"/>
                  </a:cubicBezTo>
                  <a:cubicBezTo>
                    <a:pt x="25" y="126"/>
                    <a:pt x="25" y="115"/>
                    <a:pt x="25" y="105"/>
                  </a:cubicBezTo>
                  <a:cubicBezTo>
                    <a:pt x="25" y="69"/>
                    <a:pt x="20" y="34"/>
                    <a:pt x="12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bg1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="" xmlns:a16="http://schemas.microsoft.com/office/drawing/2014/main" id="{C44F7451-9BC3-274F-B579-3F35B19AC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6319" y="1710504"/>
              <a:ext cx="763023" cy="866701"/>
            </a:xfrm>
            <a:custGeom>
              <a:avLst/>
              <a:gdLst>
                <a:gd name="T0" fmla="*/ 7 w 343"/>
                <a:gd name="T1" fmla="*/ 0 h 389"/>
                <a:gd name="T2" fmla="*/ 0 w 343"/>
                <a:gd name="T3" fmla="*/ 6 h 389"/>
                <a:gd name="T4" fmla="*/ 0 w 343"/>
                <a:gd name="T5" fmla="*/ 61 h 389"/>
                <a:gd name="T6" fmla="*/ 343 w 343"/>
                <a:gd name="T7" fmla="*/ 389 h 389"/>
                <a:gd name="T8" fmla="*/ 343 w 343"/>
                <a:gd name="T9" fmla="*/ 325 h 389"/>
                <a:gd name="T10" fmla="*/ 7 w 343"/>
                <a:gd name="T11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3" h="389">
                  <a:moveTo>
                    <a:pt x="7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56" y="142"/>
                    <a:pt x="279" y="265"/>
                    <a:pt x="343" y="389"/>
                  </a:cubicBezTo>
                  <a:cubicBezTo>
                    <a:pt x="343" y="325"/>
                    <a:pt x="343" y="325"/>
                    <a:pt x="343" y="325"/>
                  </a:cubicBezTo>
                  <a:cubicBezTo>
                    <a:pt x="280" y="203"/>
                    <a:pt x="160" y="82"/>
                    <a:pt x="7" y="0"/>
                  </a:cubicBezTo>
                  <a:close/>
                </a:path>
              </a:pathLst>
            </a:custGeom>
            <a:solidFill>
              <a:schemeClr val="bg1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="" xmlns:a16="http://schemas.microsoft.com/office/drawing/2014/main" id="{0F78A6CF-A4FD-9440-A434-4C44C9D43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1045" y="1349378"/>
              <a:ext cx="1336165" cy="425196"/>
            </a:xfrm>
            <a:custGeom>
              <a:avLst/>
              <a:gdLst>
                <a:gd name="T0" fmla="*/ 600 w 600"/>
                <a:gd name="T1" fmla="*/ 191 h 191"/>
                <a:gd name="T2" fmla="*/ 600 w 600"/>
                <a:gd name="T3" fmla="*/ 127 h 191"/>
                <a:gd name="T4" fmla="*/ 0 w 600"/>
                <a:gd name="T5" fmla="*/ 0 h 191"/>
                <a:gd name="T6" fmla="*/ 0 w 600"/>
                <a:gd name="T7" fmla="*/ 63 h 191"/>
                <a:gd name="T8" fmla="*/ 600 w 600"/>
                <a:gd name="T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" h="191">
                  <a:moveTo>
                    <a:pt x="600" y="191"/>
                  </a:moveTo>
                  <a:cubicBezTo>
                    <a:pt x="600" y="127"/>
                    <a:pt x="600" y="127"/>
                    <a:pt x="600" y="127"/>
                  </a:cubicBezTo>
                  <a:cubicBezTo>
                    <a:pt x="430" y="51"/>
                    <a:pt x="224" y="5"/>
                    <a:pt x="0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24" y="69"/>
                    <a:pt x="430" y="115"/>
                    <a:pt x="600" y="19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="" xmlns:a16="http://schemas.microsoft.com/office/drawing/2014/main" id="{1D89E657-8C3D-A64C-83DA-DFA241695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802" y="1349378"/>
              <a:ext cx="1319856" cy="421701"/>
            </a:xfrm>
            <a:custGeom>
              <a:avLst/>
              <a:gdLst>
                <a:gd name="T0" fmla="*/ 593 w 593"/>
                <a:gd name="T1" fmla="*/ 63 h 189"/>
                <a:gd name="T2" fmla="*/ 593 w 593"/>
                <a:gd name="T3" fmla="*/ 0 h 189"/>
                <a:gd name="T4" fmla="*/ 0 w 593"/>
                <a:gd name="T5" fmla="*/ 125 h 189"/>
                <a:gd name="T6" fmla="*/ 0 w 593"/>
                <a:gd name="T7" fmla="*/ 189 h 189"/>
                <a:gd name="T8" fmla="*/ 593 w 593"/>
                <a:gd name="T9" fmla="*/ 6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189">
                  <a:moveTo>
                    <a:pt x="593" y="63"/>
                  </a:moveTo>
                  <a:cubicBezTo>
                    <a:pt x="593" y="0"/>
                    <a:pt x="593" y="0"/>
                    <a:pt x="593" y="0"/>
                  </a:cubicBezTo>
                  <a:cubicBezTo>
                    <a:pt x="373" y="5"/>
                    <a:pt x="169" y="50"/>
                    <a:pt x="0" y="125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169" y="114"/>
                    <a:pt x="373" y="69"/>
                    <a:pt x="593" y="6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="" xmlns:a16="http://schemas.microsoft.com/office/drawing/2014/main" id="{546F0A59-8F64-B440-9F07-7246741F8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359" y="1679088"/>
              <a:ext cx="774672" cy="864371"/>
            </a:xfrm>
            <a:custGeom>
              <a:avLst/>
              <a:gdLst>
                <a:gd name="T0" fmla="*/ 340 w 348"/>
                <a:gd name="T1" fmla="*/ 0 h 388"/>
                <a:gd name="T2" fmla="*/ 0 w 348"/>
                <a:gd name="T3" fmla="*/ 324 h 388"/>
                <a:gd name="T4" fmla="*/ 0 w 348"/>
                <a:gd name="T5" fmla="*/ 388 h 388"/>
                <a:gd name="T6" fmla="*/ 348 w 348"/>
                <a:gd name="T7" fmla="*/ 60 h 388"/>
                <a:gd name="T8" fmla="*/ 348 w 348"/>
                <a:gd name="T9" fmla="*/ 6 h 388"/>
                <a:gd name="T10" fmla="*/ 340 w 348"/>
                <a:gd name="T11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8" h="388">
                  <a:moveTo>
                    <a:pt x="340" y="0"/>
                  </a:moveTo>
                  <a:cubicBezTo>
                    <a:pt x="184" y="83"/>
                    <a:pt x="62" y="199"/>
                    <a:pt x="0" y="324"/>
                  </a:cubicBezTo>
                  <a:cubicBezTo>
                    <a:pt x="0" y="388"/>
                    <a:pt x="0" y="388"/>
                    <a:pt x="0" y="388"/>
                  </a:cubicBezTo>
                  <a:cubicBezTo>
                    <a:pt x="63" y="261"/>
                    <a:pt x="188" y="143"/>
                    <a:pt x="348" y="60"/>
                  </a:cubicBezTo>
                  <a:cubicBezTo>
                    <a:pt x="348" y="6"/>
                    <a:pt x="348" y="6"/>
                    <a:pt x="348" y="6"/>
                  </a:cubicBezTo>
                  <a:lnTo>
                    <a:pt x="340" y="0"/>
                  </a:lnTo>
                  <a:close/>
                </a:path>
              </a:pathLst>
            </a:custGeom>
            <a:solidFill>
              <a:schemeClr val="bg1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9E358271-0900-3C43-9D74-E4892EF910F4}"/>
                </a:ext>
              </a:extLst>
            </p:cNvPr>
            <p:cNvGrpSpPr/>
            <p:nvPr/>
          </p:nvGrpSpPr>
          <p:grpSpPr>
            <a:xfrm>
              <a:off x="4519697" y="768082"/>
              <a:ext cx="7136307" cy="4634058"/>
              <a:chOff x="4519694" y="768081"/>
              <a:chExt cx="7136303" cy="4634056"/>
            </a:xfrm>
            <a:gradFill>
              <a:gsLst>
                <a:gs pos="0">
                  <a:schemeClr val="accent1">
                    <a:lumMod val="61000"/>
                    <a:lumOff val="39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</p:grpSpPr>
          <p:sp>
            <p:nvSpPr>
              <p:cNvPr id="36" name="Freeform 10">
                <a:extLst>
                  <a:ext uri="{FF2B5EF4-FFF2-40B4-BE49-F238E27FC236}">
                    <a16:creationId xmlns="" xmlns:a16="http://schemas.microsoft.com/office/drawing/2014/main" id="{D6AD4540-15EE-824C-BCB8-F393A1D75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6708" y="768081"/>
                <a:ext cx="1927944" cy="873691"/>
              </a:xfrm>
              <a:custGeom>
                <a:avLst/>
                <a:gdLst>
                  <a:gd name="T0" fmla="*/ 866 w 866"/>
                  <a:gd name="T1" fmla="*/ 261 h 392"/>
                  <a:gd name="T2" fmla="*/ 866 w 866"/>
                  <a:gd name="T3" fmla="*/ 0 h 392"/>
                  <a:gd name="T4" fmla="*/ 0 w 866"/>
                  <a:gd name="T5" fmla="*/ 182 h 392"/>
                  <a:gd name="T6" fmla="*/ 275 w 866"/>
                  <a:gd name="T7" fmla="*/ 392 h 392"/>
                  <a:gd name="T8" fmla="*/ 866 w 866"/>
                  <a:gd name="T9" fmla="*/ 261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6" h="392">
                    <a:moveTo>
                      <a:pt x="866" y="261"/>
                    </a:moveTo>
                    <a:cubicBezTo>
                      <a:pt x="866" y="0"/>
                      <a:pt x="866" y="0"/>
                      <a:pt x="866" y="0"/>
                    </a:cubicBezTo>
                    <a:cubicBezTo>
                      <a:pt x="545" y="5"/>
                      <a:pt x="247" y="72"/>
                      <a:pt x="0" y="182"/>
                    </a:cubicBezTo>
                    <a:cubicBezTo>
                      <a:pt x="275" y="392"/>
                      <a:pt x="275" y="392"/>
                      <a:pt x="275" y="392"/>
                    </a:cubicBezTo>
                    <a:cubicBezTo>
                      <a:pt x="443" y="314"/>
                      <a:pt x="646" y="266"/>
                      <a:pt x="866" y="261"/>
                    </a:cubicBezTo>
                    <a:close/>
                  </a:path>
                </a:pathLst>
              </a:custGeom>
              <a:solidFill>
                <a:schemeClr val="bg1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412750" hangingPunct="0"/>
                <a:endParaRPr lang="en-IN" sz="1200" b="1" kern="0" dirty="0">
                  <a:solidFill>
                    <a:srgbClr val="000000"/>
                  </a:solidFill>
                  <a:latin typeface="Century Gothic" panose="020B0502020202020204" pitchFamily="34" charset="0"/>
                  <a:sym typeface="Helvetica Neue"/>
                </a:endParaRPr>
              </a:p>
            </p:txBody>
          </p:sp>
          <p:sp>
            <p:nvSpPr>
              <p:cNvPr id="37" name="Freeform 11">
                <a:extLst>
                  <a:ext uri="{FF2B5EF4-FFF2-40B4-BE49-F238E27FC236}">
                    <a16:creationId xmlns="" xmlns:a16="http://schemas.microsoft.com/office/drawing/2014/main" id="{F93C41A1-8CB9-2146-B99B-C3591320D5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0454" y="1224767"/>
                <a:ext cx="1840574" cy="1238312"/>
              </a:xfrm>
              <a:custGeom>
                <a:avLst/>
                <a:gdLst>
                  <a:gd name="T0" fmla="*/ 827 w 827"/>
                  <a:gd name="T1" fmla="*/ 209 h 556"/>
                  <a:gd name="T2" fmla="*/ 546 w 827"/>
                  <a:gd name="T3" fmla="*/ 0 h 556"/>
                  <a:gd name="T4" fmla="*/ 0 w 827"/>
                  <a:gd name="T5" fmla="*/ 511 h 556"/>
                  <a:gd name="T6" fmla="*/ 480 w 827"/>
                  <a:gd name="T7" fmla="*/ 556 h 556"/>
                  <a:gd name="T8" fmla="*/ 827 w 827"/>
                  <a:gd name="T9" fmla="*/ 20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7" h="556">
                    <a:moveTo>
                      <a:pt x="827" y="209"/>
                    </a:moveTo>
                    <a:cubicBezTo>
                      <a:pt x="546" y="0"/>
                      <a:pt x="546" y="0"/>
                      <a:pt x="546" y="0"/>
                    </a:cubicBezTo>
                    <a:cubicBezTo>
                      <a:pt x="291" y="129"/>
                      <a:pt x="98" y="306"/>
                      <a:pt x="0" y="511"/>
                    </a:cubicBezTo>
                    <a:cubicBezTo>
                      <a:pt x="480" y="556"/>
                      <a:pt x="480" y="556"/>
                      <a:pt x="480" y="556"/>
                    </a:cubicBezTo>
                    <a:cubicBezTo>
                      <a:pt x="542" y="419"/>
                      <a:pt x="664" y="299"/>
                      <a:pt x="827" y="209"/>
                    </a:cubicBezTo>
                    <a:close/>
                  </a:path>
                </a:pathLst>
              </a:custGeom>
              <a:solidFill>
                <a:schemeClr val="bg1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412750" hangingPunct="0"/>
                <a:endParaRPr lang="en-IN" sz="1200" b="1" kern="0">
                  <a:solidFill>
                    <a:srgbClr val="000000"/>
                  </a:solidFill>
                  <a:latin typeface="Century Gothic" panose="020B0502020202020204" pitchFamily="34" charset="0"/>
                  <a:sym typeface="Helvetica Neue"/>
                </a:endParaRPr>
              </a:p>
            </p:txBody>
          </p:sp>
          <p:sp>
            <p:nvSpPr>
              <p:cNvPr id="38" name="Freeform 12">
                <a:extLst>
                  <a:ext uri="{FF2B5EF4-FFF2-40B4-BE49-F238E27FC236}">
                    <a16:creationId xmlns="" xmlns:a16="http://schemas.microsoft.com/office/drawing/2014/main" id="{D920326E-F44B-3348-97F0-E6B490FBA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66312" y="1253853"/>
                <a:ext cx="1823101" cy="1231322"/>
              </a:xfrm>
              <a:custGeom>
                <a:avLst/>
                <a:gdLst>
                  <a:gd name="T0" fmla="*/ 343 w 819"/>
                  <a:gd name="T1" fmla="*/ 553 h 553"/>
                  <a:gd name="T2" fmla="*/ 819 w 819"/>
                  <a:gd name="T3" fmla="*/ 505 h 553"/>
                  <a:gd name="T4" fmla="*/ 275 w 819"/>
                  <a:gd name="T5" fmla="*/ 0 h 553"/>
                  <a:gd name="T6" fmla="*/ 0 w 819"/>
                  <a:gd name="T7" fmla="*/ 211 h 553"/>
                  <a:gd name="T8" fmla="*/ 343 w 819"/>
                  <a:gd name="T9" fmla="*/ 55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9" h="553">
                    <a:moveTo>
                      <a:pt x="343" y="553"/>
                    </a:moveTo>
                    <a:cubicBezTo>
                      <a:pt x="819" y="505"/>
                      <a:pt x="819" y="505"/>
                      <a:pt x="819" y="505"/>
                    </a:cubicBezTo>
                    <a:cubicBezTo>
                      <a:pt x="720" y="303"/>
                      <a:pt x="527" y="128"/>
                      <a:pt x="275" y="0"/>
                    </a:cubicBezTo>
                    <a:cubicBezTo>
                      <a:pt x="0" y="211"/>
                      <a:pt x="0" y="211"/>
                      <a:pt x="0" y="211"/>
                    </a:cubicBezTo>
                    <a:cubicBezTo>
                      <a:pt x="160" y="300"/>
                      <a:pt x="281" y="418"/>
                      <a:pt x="343" y="553"/>
                    </a:cubicBezTo>
                    <a:close/>
                  </a:path>
                </a:pathLst>
              </a:custGeom>
              <a:solidFill>
                <a:schemeClr val="bg1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412750" hangingPunct="0"/>
                <a:endParaRPr lang="en-IN" sz="1200" b="1" kern="0">
                  <a:solidFill>
                    <a:srgbClr val="000000"/>
                  </a:solidFill>
                  <a:latin typeface="Century Gothic" panose="020B0502020202020204" pitchFamily="34" charset="0"/>
                  <a:sym typeface="Helvetica Neue"/>
                </a:endParaRPr>
              </a:p>
            </p:txBody>
          </p:sp>
          <p:sp>
            <p:nvSpPr>
              <p:cNvPr id="39" name="Freeform 13">
                <a:extLst>
                  <a:ext uri="{FF2B5EF4-FFF2-40B4-BE49-F238E27FC236}">
                    <a16:creationId xmlns="" xmlns:a16="http://schemas.microsoft.com/office/drawing/2014/main" id="{C24A7514-B4C2-B046-B572-711B29B09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9694" y="2503813"/>
                <a:ext cx="1333834" cy="1474790"/>
              </a:xfrm>
              <a:custGeom>
                <a:avLst/>
                <a:gdLst>
                  <a:gd name="T0" fmla="*/ 508 w 599"/>
                  <a:gd name="T1" fmla="*/ 198 h 662"/>
                  <a:gd name="T2" fmla="*/ 533 w 599"/>
                  <a:gd name="T3" fmla="*/ 47 h 662"/>
                  <a:gd name="T4" fmla="*/ 50 w 599"/>
                  <a:gd name="T5" fmla="*/ 0 h 662"/>
                  <a:gd name="T6" fmla="*/ 0 w 599"/>
                  <a:gd name="T7" fmla="*/ 261 h 662"/>
                  <a:gd name="T8" fmla="*/ 123 w 599"/>
                  <a:gd name="T9" fmla="*/ 662 h 662"/>
                  <a:gd name="T10" fmla="*/ 599 w 599"/>
                  <a:gd name="T11" fmla="*/ 483 h 662"/>
                  <a:gd name="T12" fmla="*/ 508 w 599"/>
                  <a:gd name="T13" fmla="*/ 198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9" h="662">
                    <a:moveTo>
                      <a:pt x="508" y="198"/>
                    </a:moveTo>
                    <a:cubicBezTo>
                      <a:pt x="508" y="146"/>
                      <a:pt x="517" y="95"/>
                      <a:pt x="533" y="47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17" y="83"/>
                      <a:pt x="0" y="171"/>
                      <a:pt x="0" y="261"/>
                    </a:cubicBezTo>
                    <a:cubicBezTo>
                      <a:pt x="0" y="403"/>
                      <a:pt x="43" y="538"/>
                      <a:pt x="123" y="662"/>
                    </a:cubicBezTo>
                    <a:cubicBezTo>
                      <a:pt x="599" y="483"/>
                      <a:pt x="599" y="483"/>
                      <a:pt x="599" y="483"/>
                    </a:cubicBezTo>
                    <a:cubicBezTo>
                      <a:pt x="540" y="396"/>
                      <a:pt x="508" y="299"/>
                      <a:pt x="508" y="198"/>
                    </a:cubicBezTo>
                    <a:close/>
                  </a:path>
                </a:pathLst>
              </a:custGeom>
              <a:solidFill>
                <a:schemeClr val="bg1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412750" hangingPunct="0"/>
                <a:endParaRPr lang="en-IN" sz="1200" b="1" kern="0">
                  <a:solidFill>
                    <a:srgbClr val="000000"/>
                  </a:solidFill>
                  <a:latin typeface="Century Gothic" panose="020B0502020202020204" pitchFamily="34" charset="0"/>
                  <a:sym typeface="Helvetica Neue"/>
                </a:endParaRPr>
              </a:p>
            </p:txBody>
          </p:sp>
          <p:sp>
            <p:nvSpPr>
              <p:cNvPr id="40" name="Freeform 14">
                <a:extLst>
                  <a:ext uri="{FF2B5EF4-FFF2-40B4-BE49-F238E27FC236}">
                    <a16:creationId xmlns="" xmlns:a16="http://schemas.microsoft.com/office/drawing/2014/main" id="{3A35D915-3BFC-AC45-83AE-B3A4E9BF2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1039" y="768081"/>
                <a:ext cx="1945417" cy="879516"/>
              </a:xfrm>
              <a:custGeom>
                <a:avLst/>
                <a:gdLst>
                  <a:gd name="T0" fmla="*/ 601 w 874"/>
                  <a:gd name="T1" fmla="*/ 395 h 395"/>
                  <a:gd name="T2" fmla="*/ 874 w 874"/>
                  <a:gd name="T3" fmla="*/ 186 h 395"/>
                  <a:gd name="T4" fmla="*/ 0 w 874"/>
                  <a:gd name="T5" fmla="*/ 0 h 395"/>
                  <a:gd name="T6" fmla="*/ 2 w 874"/>
                  <a:gd name="T7" fmla="*/ 260 h 395"/>
                  <a:gd name="T8" fmla="*/ 601 w 874"/>
                  <a:gd name="T9" fmla="*/ 395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4" h="395">
                    <a:moveTo>
                      <a:pt x="601" y="395"/>
                    </a:moveTo>
                    <a:cubicBezTo>
                      <a:pt x="874" y="186"/>
                      <a:pt x="874" y="186"/>
                      <a:pt x="874" y="186"/>
                    </a:cubicBezTo>
                    <a:cubicBezTo>
                      <a:pt x="625" y="73"/>
                      <a:pt x="325" y="5"/>
                      <a:pt x="0" y="0"/>
                    </a:cubicBezTo>
                    <a:cubicBezTo>
                      <a:pt x="2" y="260"/>
                      <a:pt x="2" y="260"/>
                      <a:pt x="2" y="260"/>
                    </a:cubicBezTo>
                    <a:cubicBezTo>
                      <a:pt x="225" y="266"/>
                      <a:pt x="431" y="315"/>
                      <a:pt x="601" y="395"/>
                    </a:cubicBezTo>
                    <a:close/>
                  </a:path>
                </a:pathLst>
              </a:custGeom>
              <a:solidFill>
                <a:schemeClr val="bg1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412750" hangingPunct="0"/>
                <a:endParaRPr lang="en-IN" sz="1200" b="1" kern="0">
                  <a:solidFill>
                    <a:srgbClr val="000000"/>
                  </a:solidFill>
                  <a:latin typeface="Century Gothic" panose="020B0502020202020204" pitchFamily="34" charset="0"/>
                  <a:sym typeface="Helvetica Neue"/>
                </a:endParaRPr>
              </a:p>
            </p:txBody>
          </p:sp>
          <p:sp>
            <p:nvSpPr>
              <p:cNvPr id="41" name="Freeform 15">
                <a:extLst>
                  <a:ext uri="{FF2B5EF4-FFF2-40B4-BE49-F238E27FC236}">
                    <a16:creationId xmlns="" xmlns:a16="http://schemas.microsoft.com/office/drawing/2014/main" id="{097461CB-879D-2444-ABEC-BB881EF41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2163" y="2521287"/>
                <a:ext cx="1333834" cy="1457316"/>
              </a:xfrm>
              <a:custGeom>
                <a:avLst/>
                <a:gdLst>
                  <a:gd name="T0" fmla="*/ 94 w 599"/>
                  <a:gd name="T1" fmla="*/ 190 h 654"/>
                  <a:gd name="T2" fmla="*/ 0 w 599"/>
                  <a:gd name="T3" fmla="*/ 479 h 654"/>
                  <a:gd name="T4" fmla="*/ 476 w 599"/>
                  <a:gd name="T5" fmla="*/ 654 h 654"/>
                  <a:gd name="T6" fmla="*/ 599 w 599"/>
                  <a:gd name="T7" fmla="*/ 253 h 654"/>
                  <a:gd name="T8" fmla="*/ 552 w 599"/>
                  <a:gd name="T9" fmla="*/ 0 h 654"/>
                  <a:gd name="T10" fmla="*/ 72 w 599"/>
                  <a:gd name="T11" fmla="*/ 49 h 654"/>
                  <a:gd name="T12" fmla="*/ 94 w 599"/>
                  <a:gd name="T13" fmla="*/ 19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9" h="654">
                    <a:moveTo>
                      <a:pt x="94" y="190"/>
                    </a:moveTo>
                    <a:cubicBezTo>
                      <a:pt x="94" y="293"/>
                      <a:pt x="60" y="391"/>
                      <a:pt x="0" y="479"/>
                    </a:cubicBezTo>
                    <a:cubicBezTo>
                      <a:pt x="476" y="654"/>
                      <a:pt x="476" y="654"/>
                      <a:pt x="476" y="654"/>
                    </a:cubicBezTo>
                    <a:cubicBezTo>
                      <a:pt x="554" y="532"/>
                      <a:pt x="599" y="394"/>
                      <a:pt x="599" y="253"/>
                    </a:cubicBezTo>
                    <a:cubicBezTo>
                      <a:pt x="599" y="166"/>
                      <a:pt x="583" y="81"/>
                      <a:pt x="552" y="0"/>
                    </a:cubicBezTo>
                    <a:cubicBezTo>
                      <a:pt x="72" y="49"/>
                      <a:pt x="72" y="49"/>
                      <a:pt x="72" y="49"/>
                    </a:cubicBezTo>
                    <a:cubicBezTo>
                      <a:pt x="86" y="94"/>
                      <a:pt x="94" y="141"/>
                      <a:pt x="94" y="190"/>
                    </a:cubicBezTo>
                    <a:close/>
                  </a:path>
                </a:pathLst>
              </a:custGeom>
              <a:solidFill>
                <a:schemeClr val="bg1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412750" hangingPunct="0"/>
                <a:endParaRPr lang="en-IN" sz="1200" b="1" kern="0">
                  <a:solidFill>
                    <a:srgbClr val="000000"/>
                  </a:solidFill>
                  <a:latin typeface="Century Gothic" panose="020B0502020202020204" pitchFamily="34" charset="0"/>
                  <a:sym typeface="Helvetica Neue"/>
                </a:endParaRPr>
              </a:p>
            </p:txBody>
          </p:sp>
          <p:sp>
            <p:nvSpPr>
              <p:cNvPr id="42" name="Freeform 16">
                <a:extLst>
                  <a:ext uri="{FF2B5EF4-FFF2-40B4-BE49-F238E27FC236}">
                    <a16:creationId xmlns="" xmlns:a16="http://schemas.microsoft.com/office/drawing/2014/main" id="{A431A354-A5D3-8C45-88DC-612C42FBF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92007" y="3700187"/>
                <a:ext cx="2197040" cy="1502748"/>
              </a:xfrm>
              <a:custGeom>
                <a:avLst/>
                <a:gdLst>
                  <a:gd name="T0" fmla="*/ 0 w 987"/>
                  <a:gd name="T1" fmla="*/ 314 h 675"/>
                  <a:gd name="T2" fmla="*/ 200 w 987"/>
                  <a:gd name="T3" fmla="*/ 675 h 675"/>
                  <a:gd name="T4" fmla="*/ 987 w 987"/>
                  <a:gd name="T5" fmla="*/ 185 h 675"/>
                  <a:gd name="T6" fmla="*/ 516 w 987"/>
                  <a:gd name="T7" fmla="*/ 0 h 675"/>
                  <a:gd name="T8" fmla="*/ 0 w 987"/>
                  <a:gd name="T9" fmla="*/ 314 h 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7" h="675">
                    <a:moveTo>
                      <a:pt x="0" y="314"/>
                    </a:moveTo>
                    <a:cubicBezTo>
                      <a:pt x="200" y="675"/>
                      <a:pt x="200" y="675"/>
                      <a:pt x="200" y="675"/>
                    </a:cubicBezTo>
                    <a:cubicBezTo>
                      <a:pt x="542" y="576"/>
                      <a:pt x="821" y="402"/>
                      <a:pt x="987" y="185"/>
                    </a:cubicBezTo>
                    <a:cubicBezTo>
                      <a:pt x="516" y="0"/>
                      <a:pt x="516" y="0"/>
                      <a:pt x="516" y="0"/>
                    </a:cubicBezTo>
                    <a:cubicBezTo>
                      <a:pt x="402" y="139"/>
                      <a:pt x="220" y="250"/>
                      <a:pt x="0" y="314"/>
                    </a:cubicBezTo>
                    <a:close/>
                  </a:path>
                </a:pathLst>
              </a:custGeom>
              <a:solidFill>
                <a:schemeClr val="bg1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412750" hangingPunct="0"/>
                <a:endParaRPr lang="en-IN" sz="1200" b="1" kern="0">
                  <a:solidFill>
                    <a:srgbClr val="000000"/>
                  </a:solidFill>
                  <a:latin typeface="Century Gothic" panose="020B0502020202020204" pitchFamily="34" charset="0"/>
                  <a:sym typeface="Helvetica Neue"/>
                </a:endParaRPr>
              </a:p>
            </p:txBody>
          </p:sp>
          <p:sp>
            <p:nvSpPr>
              <p:cNvPr id="43" name="Freeform 17">
                <a:extLst>
                  <a:ext uri="{FF2B5EF4-FFF2-40B4-BE49-F238E27FC236}">
                    <a16:creationId xmlns="" xmlns:a16="http://schemas.microsoft.com/office/drawing/2014/main" id="{D54CF68F-8156-0F48-B151-377CE86A0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8854" y="4450396"/>
                <a:ext cx="2466137" cy="951741"/>
              </a:xfrm>
              <a:custGeom>
                <a:avLst/>
                <a:gdLst>
                  <a:gd name="T0" fmla="*/ 553 w 1108"/>
                  <a:gd name="T1" fmla="*/ 40 h 427"/>
                  <a:gd name="T2" fmla="*/ 196 w 1108"/>
                  <a:gd name="T3" fmla="*/ 1 h 427"/>
                  <a:gd name="T4" fmla="*/ 0 w 1108"/>
                  <a:gd name="T5" fmla="*/ 364 h 427"/>
                  <a:gd name="T6" fmla="*/ 552 w 1108"/>
                  <a:gd name="T7" fmla="*/ 427 h 427"/>
                  <a:gd name="T8" fmla="*/ 1108 w 1108"/>
                  <a:gd name="T9" fmla="*/ 363 h 427"/>
                  <a:gd name="T10" fmla="*/ 916 w 1108"/>
                  <a:gd name="T11" fmla="*/ 0 h 427"/>
                  <a:gd name="T12" fmla="*/ 553 w 1108"/>
                  <a:gd name="T13" fmla="*/ 4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8" h="427">
                    <a:moveTo>
                      <a:pt x="553" y="40"/>
                    </a:moveTo>
                    <a:cubicBezTo>
                      <a:pt x="428" y="40"/>
                      <a:pt x="308" y="27"/>
                      <a:pt x="196" y="1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172" y="405"/>
                      <a:pt x="358" y="427"/>
                      <a:pt x="552" y="427"/>
                    </a:cubicBezTo>
                    <a:cubicBezTo>
                      <a:pt x="747" y="427"/>
                      <a:pt x="935" y="405"/>
                      <a:pt x="1108" y="363"/>
                    </a:cubicBezTo>
                    <a:cubicBezTo>
                      <a:pt x="916" y="0"/>
                      <a:pt x="916" y="0"/>
                      <a:pt x="916" y="0"/>
                    </a:cubicBezTo>
                    <a:cubicBezTo>
                      <a:pt x="803" y="26"/>
                      <a:pt x="681" y="40"/>
                      <a:pt x="553" y="40"/>
                    </a:cubicBezTo>
                    <a:close/>
                  </a:path>
                </a:pathLst>
              </a:custGeom>
              <a:solidFill>
                <a:schemeClr val="bg1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412750" hangingPunct="0"/>
                <a:endParaRPr lang="en-IN" sz="1200" b="1" kern="0">
                  <a:solidFill>
                    <a:srgbClr val="000000"/>
                  </a:solidFill>
                  <a:latin typeface="Century Gothic" panose="020B0502020202020204" pitchFamily="34" charset="0"/>
                  <a:sym typeface="Helvetica Neue"/>
                </a:endParaRPr>
              </a:p>
            </p:txBody>
          </p:sp>
          <p:sp>
            <p:nvSpPr>
              <p:cNvPr id="44" name="Freeform 18">
                <a:extLst>
                  <a:ext uri="{FF2B5EF4-FFF2-40B4-BE49-F238E27FC236}">
                    <a16:creationId xmlns="" xmlns:a16="http://schemas.microsoft.com/office/drawing/2014/main" id="{03E47A68-CD27-CE4C-BD51-9C938D40D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3634" y="3688538"/>
                <a:ext cx="2192380" cy="1510903"/>
              </a:xfrm>
              <a:custGeom>
                <a:avLst/>
                <a:gdLst>
                  <a:gd name="T0" fmla="*/ 466 w 985"/>
                  <a:gd name="T1" fmla="*/ 0 h 678"/>
                  <a:gd name="T2" fmla="*/ 0 w 985"/>
                  <a:gd name="T3" fmla="*/ 193 h 678"/>
                  <a:gd name="T4" fmla="*/ 778 w 985"/>
                  <a:gd name="T5" fmla="*/ 678 h 678"/>
                  <a:gd name="T6" fmla="*/ 985 w 985"/>
                  <a:gd name="T7" fmla="*/ 319 h 678"/>
                  <a:gd name="T8" fmla="*/ 466 w 985"/>
                  <a:gd name="T9" fmla="*/ 0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5" h="678">
                    <a:moveTo>
                      <a:pt x="466" y="0"/>
                    </a:moveTo>
                    <a:cubicBezTo>
                      <a:pt x="0" y="193"/>
                      <a:pt x="0" y="193"/>
                      <a:pt x="0" y="193"/>
                    </a:cubicBezTo>
                    <a:cubicBezTo>
                      <a:pt x="165" y="407"/>
                      <a:pt x="440" y="580"/>
                      <a:pt x="778" y="678"/>
                    </a:cubicBezTo>
                    <a:cubicBezTo>
                      <a:pt x="985" y="319"/>
                      <a:pt x="985" y="319"/>
                      <a:pt x="985" y="319"/>
                    </a:cubicBezTo>
                    <a:cubicBezTo>
                      <a:pt x="762" y="253"/>
                      <a:pt x="580" y="140"/>
                      <a:pt x="466" y="0"/>
                    </a:cubicBezTo>
                    <a:close/>
                  </a:path>
                </a:pathLst>
              </a:custGeom>
              <a:solidFill>
                <a:schemeClr val="bg1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412750" hangingPunct="0"/>
                <a:endParaRPr lang="en-IN" sz="1200" b="1" kern="0">
                  <a:solidFill>
                    <a:srgbClr val="000000"/>
                  </a:solidFill>
                  <a:latin typeface="Century Gothic" panose="020B0502020202020204" pitchFamily="34" charset="0"/>
                  <a:sym typeface="Helvetica Neue"/>
                </a:endParaRPr>
              </a:p>
            </p:txBody>
          </p:sp>
        </p:grpSp>
        <p:sp>
          <p:nvSpPr>
            <p:cNvPr id="22" name="Freeform 19">
              <a:extLst>
                <a:ext uri="{FF2B5EF4-FFF2-40B4-BE49-F238E27FC236}">
                  <a16:creationId xmlns="" xmlns:a16="http://schemas.microsoft.com/office/drawing/2014/main" id="{965D16FB-F0CE-0043-B2D6-996137CFA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4682" y="4111407"/>
              <a:ext cx="1754370" cy="1254621"/>
            </a:xfrm>
            <a:custGeom>
              <a:avLst/>
              <a:gdLst>
                <a:gd name="T0" fmla="*/ 0 w 788"/>
                <a:gd name="T1" fmla="*/ 490 h 563"/>
                <a:gd name="T2" fmla="*/ 0 w 788"/>
                <a:gd name="T3" fmla="*/ 563 h 563"/>
                <a:gd name="T4" fmla="*/ 788 w 788"/>
                <a:gd name="T5" fmla="*/ 73 h 563"/>
                <a:gd name="T6" fmla="*/ 788 w 788"/>
                <a:gd name="T7" fmla="*/ 0 h 563"/>
                <a:gd name="T8" fmla="*/ 0 w 788"/>
                <a:gd name="T9" fmla="*/ 49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563">
                  <a:moveTo>
                    <a:pt x="0" y="490"/>
                  </a:moveTo>
                  <a:cubicBezTo>
                    <a:pt x="0" y="563"/>
                    <a:pt x="0" y="563"/>
                    <a:pt x="0" y="563"/>
                  </a:cubicBezTo>
                  <a:cubicBezTo>
                    <a:pt x="343" y="464"/>
                    <a:pt x="622" y="290"/>
                    <a:pt x="788" y="73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22" y="217"/>
                    <a:pt x="343" y="391"/>
                    <a:pt x="0" y="490"/>
                  </a:cubicBezTo>
                  <a:close/>
                </a:path>
              </a:pathLst>
            </a:custGeom>
            <a:solidFill>
              <a:schemeClr val="bg1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23" name="Freeform 20">
              <a:extLst>
                <a:ext uri="{FF2B5EF4-FFF2-40B4-BE49-F238E27FC236}">
                  <a16:creationId xmlns="" xmlns:a16="http://schemas.microsoft.com/office/drawing/2014/main" id="{8CA6817B-7837-4D45-BAE4-FBCC887FC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2247" y="3165490"/>
              <a:ext cx="273757" cy="975039"/>
            </a:xfrm>
            <a:custGeom>
              <a:avLst/>
              <a:gdLst>
                <a:gd name="T0" fmla="*/ 122 w 123"/>
                <a:gd name="T1" fmla="*/ 0 h 438"/>
                <a:gd name="T2" fmla="*/ 0 w 123"/>
                <a:gd name="T3" fmla="*/ 365 h 438"/>
                <a:gd name="T4" fmla="*/ 0 w 123"/>
                <a:gd name="T5" fmla="*/ 438 h 438"/>
                <a:gd name="T6" fmla="*/ 123 w 123"/>
                <a:gd name="T7" fmla="*/ 37 h 438"/>
                <a:gd name="T8" fmla="*/ 122 w 123"/>
                <a:gd name="T9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438">
                  <a:moveTo>
                    <a:pt x="122" y="0"/>
                  </a:moveTo>
                  <a:cubicBezTo>
                    <a:pt x="116" y="129"/>
                    <a:pt x="73" y="252"/>
                    <a:pt x="0" y="365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79" y="315"/>
                    <a:pt x="123" y="179"/>
                    <a:pt x="123" y="37"/>
                  </a:cubicBezTo>
                  <a:cubicBezTo>
                    <a:pt x="123" y="25"/>
                    <a:pt x="123" y="12"/>
                    <a:pt x="122" y="0"/>
                  </a:cubicBezTo>
                  <a:close/>
                </a:path>
              </a:pathLst>
            </a:custGeom>
            <a:solidFill>
              <a:schemeClr val="bg1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24" name="Freeform 21">
              <a:extLst>
                <a:ext uri="{FF2B5EF4-FFF2-40B4-BE49-F238E27FC236}">
                  <a16:creationId xmlns="" xmlns:a16="http://schemas.microsoft.com/office/drawing/2014/main" id="{67A4AEAA-62FF-D946-819B-54FE0C633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637" y="4118396"/>
              <a:ext cx="1727577" cy="1242971"/>
            </a:xfrm>
            <a:custGeom>
              <a:avLst/>
              <a:gdLst>
                <a:gd name="T0" fmla="*/ 0 w 776"/>
                <a:gd name="T1" fmla="*/ 0 h 558"/>
                <a:gd name="T2" fmla="*/ 0 w 776"/>
                <a:gd name="T3" fmla="*/ 73 h 558"/>
                <a:gd name="T4" fmla="*/ 776 w 776"/>
                <a:gd name="T5" fmla="*/ 558 h 558"/>
                <a:gd name="T6" fmla="*/ 776 w 776"/>
                <a:gd name="T7" fmla="*/ 485 h 558"/>
                <a:gd name="T8" fmla="*/ 0 w 776"/>
                <a:gd name="T9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6" h="558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165" y="287"/>
                    <a:pt x="439" y="459"/>
                    <a:pt x="776" y="558"/>
                  </a:cubicBezTo>
                  <a:cubicBezTo>
                    <a:pt x="776" y="485"/>
                    <a:pt x="776" y="485"/>
                    <a:pt x="776" y="485"/>
                  </a:cubicBezTo>
                  <a:cubicBezTo>
                    <a:pt x="439" y="386"/>
                    <a:pt x="165" y="214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="" xmlns:a16="http://schemas.microsoft.com/office/drawing/2014/main" id="{4D194B90-CF91-824D-80B1-D3B4A807D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858" y="5258854"/>
              <a:ext cx="2466138" cy="305210"/>
            </a:xfrm>
            <a:custGeom>
              <a:avLst/>
              <a:gdLst>
                <a:gd name="T0" fmla="*/ 552 w 1108"/>
                <a:gd name="T1" fmla="*/ 64 h 137"/>
                <a:gd name="T2" fmla="*/ 0 w 1108"/>
                <a:gd name="T3" fmla="*/ 1 h 137"/>
                <a:gd name="T4" fmla="*/ 0 w 1108"/>
                <a:gd name="T5" fmla="*/ 74 h 137"/>
                <a:gd name="T6" fmla="*/ 552 w 1108"/>
                <a:gd name="T7" fmla="*/ 137 h 137"/>
                <a:gd name="T8" fmla="*/ 1108 w 1108"/>
                <a:gd name="T9" fmla="*/ 73 h 137"/>
                <a:gd name="T10" fmla="*/ 1108 w 1108"/>
                <a:gd name="T11" fmla="*/ 0 h 137"/>
                <a:gd name="T12" fmla="*/ 552 w 1108"/>
                <a:gd name="T13" fmla="*/ 6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8" h="137">
                  <a:moveTo>
                    <a:pt x="552" y="64"/>
                  </a:moveTo>
                  <a:cubicBezTo>
                    <a:pt x="358" y="64"/>
                    <a:pt x="172" y="42"/>
                    <a:pt x="0" y="1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72" y="115"/>
                    <a:pt x="358" y="137"/>
                    <a:pt x="552" y="137"/>
                  </a:cubicBezTo>
                  <a:cubicBezTo>
                    <a:pt x="747" y="137"/>
                    <a:pt x="935" y="115"/>
                    <a:pt x="1108" y="73"/>
                  </a:cubicBezTo>
                  <a:cubicBezTo>
                    <a:pt x="1108" y="0"/>
                    <a:pt x="1108" y="0"/>
                    <a:pt x="1108" y="0"/>
                  </a:cubicBezTo>
                  <a:cubicBezTo>
                    <a:pt x="935" y="42"/>
                    <a:pt x="747" y="64"/>
                    <a:pt x="552" y="6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26" name="Freeform 23">
              <a:extLst>
                <a:ext uri="{FF2B5EF4-FFF2-40B4-BE49-F238E27FC236}">
                  <a16:creationId xmlns="" xmlns:a16="http://schemas.microsoft.com/office/drawing/2014/main" id="{CA9039A8-313E-2746-AC71-11AB99E8E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697" y="3165490"/>
              <a:ext cx="273757" cy="975039"/>
            </a:xfrm>
            <a:custGeom>
              <a:avLst/>
              <a:gdLst>
                <a:gd name="T0" fmla="*/ 1 w 123"/>
                <a:gd name="T1" fmla="*/ 0 h 438"/>
                <a:gd name="T2" fmla="*/ 0 w 123"/>
                <a:gd name="T3" fmla="*/ 37 h 438"/>
                <a:gd name="T4" fmla="*/ 123 w 123"/>
                <a:gd name="T5" fmla="*/ 438 h 438"/>
                <a:gd name="T6" fmla="*/ 123 w 123"/>
                <a:gd name="T7" fmla="*/ 364 h 438"/>
                <a:gd name="T8" fmla="*/ 1 w 123"/>
                <a:gd name="T9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438">
                  <a:moveTo>
                    <a:pt x="1" y="0"/>
                  </a:moveTo>
                  <a:cubicBezTo>
                    <a:pt x="0" y="12"/>
                    <a:pt x="0" y="25"/>
                    <a:pt x="0" y="37"/>
                  </a:cubicBezTo>
                  <a:cubicBezTo>
                    <a:pt x="0" y="179"/>
                    <a:pt x="43" y="314"/>
                    <a:pt x="123" y="438"/>
                  </a:cubicBezTo>
                  <a:cubicBezTo>
                    <a:pt x="123" y="364"/>
                    <a:pt x="123" y="364"/>
                    <a:pt x="123" y="364"/>
                  </a:cubicBezTo>
                  <a:cubicBezTo>
                    <a:pt x="50" y="252"/>
                    <a:pt x="7" y="129"/>
                    <a:pt x="1" y="0"/>
                  </a:cubicBezTo>
                  <a:close/>
                </a:path>
              </a:pathLst>
            </a:custGeom>
            <a:solidFill>
              <a:schemeClr val="bg1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27" name="Freeform 24">
              <a:extLst>
                <a:ext uri="{FF2B5EF4-FFF2-40B4-BE49-F238E27FC236}">
                  <a16:creationId xmlns="" xmlns:a16="http://schemas.microsoft.com/office/drawing/2014/main" id="{5546CD80-E903-C942-BDEA-9CBC7E606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8505" y="2606327"/>
              <a:ext cx="66401" cy="325013"/>
            </a:xfrm>
            <a:custGeom>
              <a:avLst/>
              <a:gdLst>
                <a:gd name="T0" fmla="*/ 16 w 30"/>
                <a:gd name="T1" fmla="*/ 0 h 146"/>
                <a:gd name="T2" fmla="*/ 0 w 30"/>
                <a:gd name="T3" fmla="*/ 114 h 146"/>
                <a:gd name="T4" fmla="*/ 1 w 30"/>
                <a:gd name="T5" fmla="*/ 146 h 146"/>
                <a:gd name="T6" fmla="*/ 30 w 30"/>
                <a:gd name="T7" fmla="*/ 18 h 146"/>
                <a:gd name="T8" fmla="*/ 30 w 30"/>
                <a:gd name="T9" fmla="*/ 1 h 146"/>
                <a:gd name="T10" fmla="*/ 16 w 30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6">
                  <a:moveTo>
                    <a:pt x="16" y="0"/>
                  </a:moveTo>
                  <a:cubicBezTo>
                    <a:pt x="5" y="37"/>
                    <a:pt x="0" y="74"/>
                    <a:pt x="0" y="114"/>
                  </a:cubicBezTo>
                  <a:cubicBezTo>
                    <a:pt x="0" y="124"/>
                    <a:pt x="0" y="135"/>
                    <a:pt x="1" y="146"/>
                  </a:cubicBezTo>
                  <a:cubicBezTo>
                    <a:pt x="4" y="102"/>
                    <a:pt x="14" y="59"/>
                    <a:pt x="30" y="18"/>
                  </a:cubicBezTo>
                  <a:cubicBezTo>
                    <a:pt x="30" y="1"/>
                    <a:pt x="30" y="1"/>
                    <a:pt x="30" y="1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bg1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28" name="Freeform 25">
              <a:extLst>
                <a:ext uri="{FF2B5EF4-FFF2-40B4-BE49-F238E27FC236}">
                  <a16:creationId xmlns="" xmlns:a16="http://schemas.microsoft.com/office/drawing/2014/main" id="{8EC0605A-4F91-FC4A-8844-23E4D68AB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0458" y="2362896"/>
              <a:ext cx="1065904" cy="180564"/>
            </a:xfrm>
            <a:custGeom>
              <a:avLst/>
              <a:gdLst>
                <a:gd name="T0" fmla="*/ 0 w 915"/>
                <a:gd name="T1" fmla="*/ 0 h 155"/>
                <a:gd name="T2" fmla="*/ 0 w 915"/>
                <a:gd name="T3" fmla="*/ 101 h 155"/>
                <a:gd name="T4" fmla="*/ 915 w 915"/>
                <a:gd name="T5" fmla="*/ 155 h 155"/>
                <a:gd name="T6" fmla="*/ 915 w 915"/>
                <a:gd name="T7" fmla="*/ 32 h 155"/>
                <a:gd name="T8" fmla="*/ 0 w 915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5" h="155">
                  <a:moveTo>
                    <a:pt x="0" y="0"/>
                  </a:moveTo>
                  <a:lnTo>
                    <a:pt x="0" y="101"/>
                  </a:lnTo>
                  <a:lnTo>
                    <a:pt x="915" y="155"/>
                  </a:lnTo>
                  <a:lnTo>
                    <a:pt x="915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29" name="Freeform 26">
              <a:extLst>
                <a:ext uri="{FF2B5EF4-FFF2-40B4-BE49-F238E27FC236}">
                  <a16:creationId xmlns="" xmlns:a16="http://schemas.microsoft.com/office/drawing/2014/main" id="{F5495D64-80C2-0C40-996A-148BE0169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455" y="3579037"/>
              <a:ext cx="1060079" cy="561493"/>
            </a:xfrm>
            <a:custGeom>
              <a:avLst/>
              <a:gdLst>
                <a:gd name="T0" fmla="*/ 0 w 910"/>
                <a:gd name="T1" fmla="*/ 482 h 482"/>
                <a:gd name="T2" fmla="*/ 910 w 910"/>
                <a:gd name="T3" fmla="*/ 121 h 482"/>
                <a:gd name="T4" fmla="*/ 910 w 910"/>
                <a:gd name="T5" fmla="*/ 0 h 482"/>
                <a:gd name="T6" fmla="*/ 0 w 910"/>
                <a:gd name="T7" fmla="*/ 341 h 482"/>
                <a:gd name="T8" fmla="*/ 0 w 910"/>
                <a:gd name="T9" fmla="*/ 48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0" h="482">
                  <a:moveTo>
                    <a:pt x="0" y="482"/>
                  </a:moveTo>
                  <a:lnTo>
                    <a:pt x="910" y="121"/>
                  </a:lnTo>
                  <a:lnTo>
                    <a:pt x="910" y="0"/>
                  </a:lnTo>
                  <a:lnTo>
                    <a:pt x="0" y="341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="" xmlns:a16="http://schemas.microsoft.com/office/drawing/2014/main" id="{E64D0DAC-E3CA-1B4C-A1B2-13337937B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1215" y="4399142"/>
              <a:ext cx="464805" cy="962225"/>
            </a:xfrm>
            <a:custGeom>
              <a:avLst/>
              <a:gdLst>
                <a:gd name="T0" fmla="*/ 399 w 399"/>
                <a:gd name="T1" fmla="*/ 0 h 826"/>
                <a:gd name="T2" fmla="*/ 399 w 399"/>
                <a:gd name="T3" fmla="*/ 149 h 826"/>
                <a:gd name="T4" fmla="*/ 0 w 399"/>
                <a:gd name="T5" fmla="*/ 826 h 826"/>
                <a:gd name="T6" fmla="*/ 0 w 399"/>
                <a:gd name="T7" fmla="*/ 687 h 826"/>
                <a:gd name="T8" fmla="*/ 399 w 399"/>
                <a:gd name="T9" fmla="*/ 0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9" h="826">
                  <a:moveTo>
                    <a:pt x="399" y="0"/>
                  </a:moveTo>
                  <a:lnTo>
                    <a:pt x="399" y="149"/>
                  </a:lnTo>
                  <a:lnTo>
                    <a:pt x="0" y="826"/>
                  </a:lnTo>
                  <a:lnTo>
                    <a:pt x="0" y="687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chemeClr val="bg1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31" name="Freeform 28">
              <a:extLst>
                <a:ext uri="{FF2B5EF4-FFF2-40B4-BE49-F238E27FC236}">
                  <a16:creationId xmlns="" xmlns:a16="http://schemas.microsoft.com/office/drawing/2014/main" id="{78620F8B-6D06-C44F-ACBB-B23691B8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2014" y="4399142"/>
              <a:ext cx="442670" cy="966885"/>
            </a:xfrm>
            <a:custGeom>
              <a:avLst/>
              <a:gdLst>
                <a:gd name="T0" fmla="*/ 0 w 380"/>
                <a:gd name="T1" fmla="*/ 0 h 830"/>
                <a:gd name="T2" fmla="*/ 0 w 380"/>
                <a:gd name="T3" fmla="*/ 145 h 830"/>
                <a:gd name="T4" fmla="*/ 380 w 380"/>
                <a:gd name="T5" fmla="*/ 830 h 830"/>
                <a:gd name="T6" fmla="*/ 380 w 380"/>
                <a:gd name="T7" fmla="*/ 690 h 830"/>
                <a:gd name="T8" fmla="*/ 0 w 380"/>
                <a:gd name="T9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830">
                  <a:moveTo>
                    <a:pt x="0" y="0"/>
                  </a:moveTo>
                  <a:lnTo>
                    <a:pt x="0" y="145"/>
                  </a:lnTo>
                  <a:lnTo>
                    <a:pt x="380" y="830"/>
                  </a:lnTo>
                  <a:lnTo>
                    <a:pt x="38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32" name="Freeform 29">
              <a:extLst>
                <a:ext uri="{FF2B5EF4-FFF2-40B4-BE49-F238E27FC236}">
                  <a16:creationId xmlns="" xmlns:a16="http://schemas.microsoft.com/office/drawing/2014/main" id="{666440FE-AF9D-BF4C-869C-D055AB133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2171" y="3588357"/>
              <a:ext cx="1060079" cy="552172"/>
            </a:xfrm>
            <a:custGeom>
              <a:avLst/>
              <a:gdLst>
                <a:gd name="T0" fmla="*/ 910 w 910"/>
                <a:gd name="T1" fmla="*/ 474 h 474"/>
                <a:gd name="T2" fmla="*/ 0 w 910"/>
                <a:gd name="T3" fmla="*/ 124 h 474"/>
                <a:gd name="T4" fmla="*/ 0 w 910"/>
                <a:gd name="T5" fmla="*/ 0 h 474"/>
                <a:gd name="T6" fmla="*/ 910 w 910"/>
                <a:gd name="T7" fmla="*/ 335 h 474"/>
                <a:gd name="T8" fmla="*/ 910 w 910"/>
                <a:gd name="T9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0" h="474">
                  <a:moveTo>
                    <a:pt x="910" y="47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910" y="335"/>
                  </a:lnTo>
                  <a:lnTo>
                    <a:pt x="910" y="47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33" name="Freeform 30">
              <a:extLst>
                <a:ext uri="{FF2B5EF4-FFF2-40B4-BE49-F238E27FC236}">
                  <a16:creationId xmlns="" xmlns:a16="http://schemas.microsoft.com/office/drawing/2014/main" id="{B03D857F-8891-734E-BB14-B870C4595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9343" y="2379168"/>
              <a:ext cx="1060079" cy="198037"/>
            </a:xfrm>
            <a:custGeom>
              <a:avLst/>
              <a:gdLst>
                <a:gd name="T0" fmla="*/ 0 w 910"/>
                <a:gd name="T1" fmla="*/ 170 h 170"/>
                <a:gd name="T2" fmla="*/ 910 w 910"/>
                <a:gd name="T3" fmla="*/ 109 h 170"/>
                <a:gd name="T4" fmla="*/ 910 w 910"/>
                <a:gd name="T5" fmla="*/ 0 h 170"/>
                <a:gd name="T6" fmla="*/ 0 w 910"/>
                <a:gd name="T7" fmla="*/ 47 h 170"/>
                <a:gd name="T8" fmla="*/ 0 w 910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0" h="170">
                  <a:moveTo>
                    <a:pt x="0" y="170"/>
                  </a:moveTo>
                  <a:lnTo>
                    <a:pt x="910" y="109"/>
                  </a:lnTo>
                  <a:lnTo>
                    <a:pt x="910" y="0"/>
                  </a:lnTo>
                  <a:lnTo>
                    <a:pt x="0" y="47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34" name="Freeform 31">
              <a:extLst>
                <a:ext uri="{FF2B5EF4-FFF2-40B4-BE49-F238E27FC236}">
                  <a16:creationId xmlns="" xmlns:a16="http://schemas.microsoft.com/office/drawing/2014/main" id="{10C57C6D-DD86-C94A-A0FD-E999DEE30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7207" y="1182794"/>
              <a:ext cx="609255" cy="591781"/>
            </a:xfrm>
            <a:custGeom>
              <a:avLst/>
              <a:gdLst>
                <a:gd name="T0" fmla="*/ 523 w 523"/>
                <a:gd name="T1" fmla="*/ 0 h 508"/>
                <a:gd name="T2" fmla="*/ 523 w 523"/>
                <a:gd name="T3" fmla="*/ 111 h 508"/>
                <a:gd name="T4" fmla="*/ 0 w 523"/>
                <a:gd name="T5" fmla="*/ 508 h 508"/>
                <a:gd name="T6" fmla="*/ 2 w 523"/>
                <a:gd name="T7" fmla="*/ 399 h 508"/>
                <a:gd name="T8" fmla="*/ 523 w 523"/>
                <a:gd name="T9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3" h="508">
                  <a:moveTo>
                    <a:pt x="523" y="0"/>
                  </a:moveTo>
                  <a:lnTo>
                    <a:pt x="523" y="111"/>
                  </a:lnTo>
                  <a:lnTo>
                    <a:pt x="0" y="508"/>
                  </a:lnTo>
                  <a:lnTo>
                    <a:pt x="2" y="399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35" name="Freeform 32">
              <a:extLst>
                <a:ext uri="{FF2B5EF4-FFF2-40B4-BE49-F238E27FC236}">
                  <a16:creationId xmlns="" xmlns:a16="http://schemas.microsoft.com/office/drawing/2014/main" id="{AB01461B-A616-1340-BBED-4ACF82E50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6707" y="1173473"/>
              <a:ext cx="612748" cy="597606"/>
            </a:xfrm>
            <a:custGeom>
              <a:avLst/>
              <a:gdLst>
                <a:gd name="T0" fmla="*/ 522 w 526"/>
                <a:gd name="T1" fmla="*/ 513 h 513"/>
                <a:gd name="T2" fmla="*/ 0 w 526"/>
                <a:gd name="T3" fmla="*/ 98 h 513"/>
                <a:gd name="T4" fmla="*/ 0 w 526"/>
                <a:gd name="T5" fmla="*/ 0 h 513"/>
                <a:gd name="T6" fmla="*/ 526 w 526"/>
                <a:gd name="T7" fmla="*/ 402 h 513"/>
                <a:gd name="T8" fmla="*/ 522 w 526"/>
                <a:gd name="T9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513">
                  <a:moveTo>
                    <a:pt x="522" y="513"/>
                  </a:moveTo>
                  <a:lnTo>
                    <a:pt x="0" y="98"/>
                  </a:lnTo>
                  <a:lnTo>
                    <a:pt x="0" y="0"/>
                  </a:lnTo>
                  <a:lnTo>
                    <a:pt x="526" y="402"/>
                  </a:lnTo>
                  <a:lnTo>
                    <a:pt x="522" y="51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E457D9B-39CC-A14B-82B2-8DA27696BC4D}"/>
              </a:ext>
            </a:extLst>
          </p:cNvPr>
          <p:cNvGrpSpPr/>
          <p:nvPr/>
        </p:nvGrpSpPr>
        <p:grpSpPr>
          <a:xfrm>
            <a:off x="4984342" y="1776014"/>
            <a:ext cx="3536104" cy="3746018"/>
            <a:chOff x="4984342" y="1776014"/>
            <a:chExt cx="3536104" cy="3746018"/>
          </a:xfrm>
        </p:grpSpPr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F76963AC-D03C-E940-94FF-E61A8120B6E1}"/>
                </a:ext>
              </a:extLst>
            </p:cNvPr>
            <p:cNvSpPr txBox="1"/>
            <p:nvPr/>
          </p:nvSpPr>
          <p:spPr>
            <a:xfrm>
              <a:off x="4984342" y="3482081"/>
              <a:ext cx="2898122" cy="2039951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2264780"/>
                </a:avLst>
              </a:prstTxWarp>
              <a:spAutoFit/>
            </a:bodyPr>
            <a:lstStyle/>
            <a:p>
              <a:pPr algn="ctr" defTabSz="412750" hangingPunct="0">
                <a:lnSpc>
                  <a:spcPct val="80000"/>
                </a:lnSpc>
              </a:pPr>
              <a:r>
                <a:rPr lang="ru-RU" sz="800" b="1" kern="0" dirty="0" smtClean="0">
                  <a:solidFill>
                    <a:srgbClr val="000000"/>
                  </a:solidFill>
                  <a:latin typeface="Century Gothic" panose="020B0502020202020204" pitchFamily="34" charset="0"/>
                  <a:cs typeface="Arial" panose="020B0604020202020204" pitchFamily="34" charset="0"/>
                  <a:sym typeface="Helvetica Neue"/>
                </a:rPr>
                <a:t>образовательные ориентиры взрослых </a:t>
              </a:r>
            </a:p>
            <a:p>
              <a:pPr algn="ctr" defTabSz="412750" hangingPunct="0">
                <a:lnSpc>
                  <a:spcPct val="80000"/>
                </a:lnSpc>
              </a:pPr>
              <a:r>
                <a:rPr lang="ru-RU" sz="800" b="1" kern="0" dirty="0" smtClean="0">
                  <a:solidFill>
                    <a:srgbClr val="000000"/>
                  </a:solidFill>
                  <a:latin typeface="Century Gothic" panose="020B0502020202020204" pitchFamily="34" charset="0"/>
                  <a:cs typeface="Arial" panose="020B0604020202020204" pitchFamily="34" charset="0"/>
                  <a:sym typeface="Helvetica Neue"/>
                </a:rPr>
                <a:t>участников образовательных отношений</a:t>
              </a:r>
              <a:r>
                <a:rPr lang="ru-RU" sz="900" b="1" kern="0" dirty="0" smtClean="0">
                  <a:solidFill>
                    <a:srgbClr val="000000"/>
                  </a:solidFill>
                  <a:latin typeface="Century Gothic" panose="020B0502020202020204" pitchFamily="34" charset="0"/>
                  <a:cs typeface="Arial" panose="020B0604020202020204" pitchFamily="34" charset="0"/>
                  <a:sym typeface="Helvetica Neue"/>
                </a:rPr>
                <a:t> </a:t>
              </a:r>
              <a:endParaRPr lang="ru-RU" sz="9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Helvetica Neue"/>
              </a:endParaRPr>
            </a:p>
            <a:p>
              <a:pPr algn="ctr" defTabSz="412750" hangingPunct="0">
                <a:lnSpc>
                  <a:spcPct val="80000"/>
                </a:lnSpc>
              </a:pPr>
              <a:endParaRPr lang="en-IN" sz="9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="" xmlns:a16="http://schemas.microsoft.com/office/drawing/2014/main" id="{7818234A-6487-FB41-835D-B97853D0CE40}"/>
                </a:ext>
              </a:extLst>
            </p:cNvPr>
            <p:cNvSpPr txBox="1"/>
            <p:nvPr/>
          </p:nvSpPr>
          <p:spPr>
            <a:xfrm rot="3355257">
              <a:off x="5617890" y="2292546"/>
              <a:ext cx="3419087" cy="2386024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2088337"/>
                </a:avLst>
              </a:prstTxWarp>
              <a:spAutoFit/>
            </a:bodyPr>
            <a:lstStyle/>
            <a:p>
              <a:pPr algn="ctr" defTabSz="412750" hangingPunct="0">
                <a:lnSpc>
                  <a:spcPct val="80000"/>
                </a:lnSpc>
              </a:pPr>
              <a:r>
                <a:rPr lang="ru-RU" sz="1100" b="1" kern="0" dirty="0">
                  <a:solidFill>
                    <a:srgbClr val="000000"/>
                  </a:solidFill>
                  <a:latin typeface="Century Gothic" panose="020B0502020202020204" pitchFamily="34" charset="0"/>
                  <a:cs typeface="Arial" panose="020B0604020202020204" pitchFamily="34" charset="0"/>
                  <a:sym typeface="Helvetica Neue"/>
                </a:rPr>
                <a:t>рамочные условия образовательного пространства детского сада</a:t>
              </a:r>
              <a:endParaRPr lang="en-IN" sz="11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</p:grpSp>
      <p:sp>
        <p:nvSpPr>
          <p:cNvPr id="104" name="Freeform: Shape 110">
            <a:extLst>
              <a:ext uri="{FF2B5EF4-FFF2-40B4-BE49-F238E27FC236}">
                <a16:creationId xmlns="" xmlns:a16="http://schemas.microsoft.com/office/drawing/2014/main" id="{356BD3B5-6E6F-224D-A6C2-8A6C76DA87A8}"/>
              </a:ext>
            </a:extLst>
          </p:cNvPr>
          <p:cNvSpPr/>
          <p:nvPr/>
        </p:nvSpPr>
        <p:spPr>
          <a:xfrm>
            <a:off x="7583997" y="1844973"/>
            <a:ext cx="1738814" cy="3674351"/>
          </a:xfrm>
          <a:custGeom>
            <a:avLst/>
            <a:gdLst>
              <a:gd name="connsiteX0" fmla="*/ 243571 w 2231608"/>
              <a:gd name="connsiteY0" fmla="*/ 0 h 4715691"/>
              <a:gd name="connsiteX1" fmla="*/ 418143 w 2231608"/>
              <a:gd name="connsiteY1" fmla="*/ 71993 h 4715691"/>
              <a:gd name="connsiteX2" fmla="*/ 2231608 w 2231608"/>
              <a:gd name="connsiteY2" fmla="*/ 2387254 h 4715691"/>
              <a:gd name="connsiteX3" fmla="*/ 1026883 w 2231608"/>
              <a:gd name="connsiteY3" fmla="*/ 4361575 h 4715691"/>
              <a:gd name="connsiteX4" fmla="*/ 887477 w 2231608"/>
              <a:gd name="connsiteY4" fmla="*/ 4447582 h 4715691"/>
              <a:gd name="connsiteX5" fmla="*/ 1096322 w 2231608"/>
              <a:gd name="connsiteY5" fmla="*/ 4572000 h 4715691"/>
              <a:gd name="connsiteX6" fmla="*/ 273362 w 2231608"/>
              <a:gd name="connsiteY6" fmla="*/ 4715691 h 4715691"/>
              <a:gd name="connsiteX7" fmla="*/ 482368 w 2231608"/>
              <a:gd name="connsiteY7" fmla="*/ 4206240 h 4715691"/>
              <a:gd name="connsiteX8" fmla="*/ 648808 w 2231608"/>
              <a:gd name="connsiteY8" fmla="*/ 4305396 h 4715691"/>
              <a:gd name="connsiteX9" fmla="*/ 803516 w 2231608"/>
              <a:gd name="connsiteY9" fmla="*/ 4209949 h 4715691"/>
              <a:gd name="connsiteX10" fmla="*/ 1915719 w 2231608"/>
              <a:gd name="connsiteY10" fmla="*/ 2387254 h 4715691"/>
              <a:gd name="connsiteX11" fmla="*/ 241527 w 2231608"/>
              <a:gd name="connsiteY11" fmla="*/ 249803 h 4715691"/>
              <a:gd name="connsiteX12" fmla="*/ 0 w 2231608"/>
              <a:gd name="connsiteY12" fmla="*/ 150199 h 4715691"/>
              <a:gd name="connsiteX13" fmla="*/ 44246 w 2231608"/>
              <a:gd name="connsiteY13" fmla="*/ 120873 h 471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31608" h="4715691">
                <a:moveTo>
                  <a:pt x="243571" y="0"/>
                </a:moveTo>
                <a:lnTo>
                  <a:pt x="418143" y="71993"/>
                </a:lnTo>
                <a:cubicBezTo>
                  <a:pt x="1512258" y="573755"/>
                  <a:pt x="2231608" y="1423480"/>
                  <a:pt x="2231608" y="2387254"/>
                </a:cubicBezTo>
                <a:cubicBezTo>
                  <a:pt x="2231608" y="3158274"/>
                  <a:pt x="1771224" y="3856302"/>
                  <a:pt x="1026883" y="4361575"/>
                </a:cubicBezTo>
                <a:lnTo>
                  <a:pt x="887477" y="4447582"/>
                </a:lnTo>
                <a:lnTo>
                  <a:pt x="1096322" y="4572000"/>
                </a:lnTo>
                <a:lnTo>
                  <a:pt x="273362" y="4715691"/>
                </a:lnTo>
                <a:lnTo>
                  <a:pt x="482368" y="4206240"/>
                </a:lnTo>
                <a:lnTo>
                  <a:pt x="648808" y="4305396"/>
                </a:lnTo>
                <a:lnTo>
                  <a:pt x="803516" y="4209949"/>
                </a:lnTo>
                <a:cubicBezTo>
                  <a:pt x="1490692" y="3743480"/>
                  <a:pt x="1915719" y="3099061"/>
                  <a:pt x="1915719" y="2387254"/>
                </a:cubicBezTo>
                <a:cubicBezTo>
                  <a:pt x="1915719" y="1497496"/>
                  <a:pt x="1251614" y="713030"/>
                  <a:pt x="241527" y="249803"/>
                </a:cubicBezTo>
                <a:lnTo>
                  <a:pt x="0" y="150199"/>
                </a:lnTo>
                <a:lnTo>
                  <a:pt x="44246" y="1208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397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2750" hangingPunct="0"/>
            <a:endParaRPr lang="en-IN" sz="3000" b="1" kern="0">
              <a:solidFill>
                <a:srgbClr val="F6F7F8"/>
              </a:solidFill>
              <a:sym typeface="Helvetica Neue"/>
            </a:endParaRPr>
          </a:p>
        </p:txBody>
      </p:sp>
      <p:sp>
        <p:nvSpPr>
          <p:cNvPr id="105" name="Freeform: Shape 111">
            <a:extLst>
              <a:ext uri="{FF2B5EF4-FFF2-40B4-BE49-F238E27FC236}">
                <a16:creationId xmlns="" xmlns:a16="http://schemas.microsoft.com/office/drawing/2014/main" id="{5C6B5257-1123-7848-974D-4DB9E7FCDE0A}"/>
              </a:ext>
            </a:extLst>
          </p:cNvPr>
          <p:cNvSpPr/>
          <p:nvPr/>
        </p:nvSpPr>
        <p:spPr>
          <a:xfrm rot="10800000">
            <a:off x="2869189" y="1888265"/>
            <a:ext cx="1738814" cy="3674351"/>
          </a:xfrm>
          <a:custGeom>
            <a:avLst/>
            <a:gdLst>
              <a:gd name="connsiteX0" fmla="*/ 243571 w 2231608"/>
              <a:gd name="connsiteY0" fmla="*/ 0 h 4715691"/>
              <a:gd name="connsiteX1" fmla="*/ 418143 w 2231608"/>
              <a:gd name="connsiteY1" fmla="*/ 71993 h 4715691"/>
              <a:gd name="connsiteX2" fmla="*/ 2231608 w 2231608"/>
              <a:gd name="connsiteY2" fmla="*/ 2387254 h 4715691"/>
              <a:gd name="connsiteX3" fmla="*/ 1026883 w 2231608"/>
              <a:gd name="connsiteY3" fmla="*/ 4361575 h 4715691"/>
              <a:gd name="connsiteX4" fmla="*/ 887477 w 2231608"/>
              <a:gd name="connsiteY4" fmla="*/ 4447582 h 4715691"/>
              <a:gd name="connsiteX5" fmla="*/ 1096322 w 2231608"/>
              <a:gd name="connsiteY5" fmla="*/ 4572000 h 4715691"/>
              <a:gd name="connsiteX6" fmla="*/ 273362 w 2231608"/>
              <a:gd name="connsiteY6" fmla="*/ 4715691 h 4715691"/>
              <a:gd name="connsiteX7" fmla="*/ 482368 w 2231608"/>
              <a:gd name="connsiteY7" fmla="*/ 4206240 h 4715691"/>
              <a:gd name="connsiteX8" fmla="*/ 648808 w 2231608"/>
              <a:gd name="connsiteY8" fmla="*/ 4305396 h 4715691"/>
              <a:gd name="connsiteX9" fmla="*/ 803516 w 2231608"/>
              <a:gd name="connsiteY9" fmla="*/ 4209949 h 4715691"/>
              <a:gd name="connsiteX10" fmla="*/ 1915719 w 2231608"/>
              <a:gd name="connsiteY10" fmla="*/ 2387254 h 4715691"/>
              <a:gd name="connsiteX11" fmla="*/ 241527 w 2231608"/>
              <a:gd name="connsiteY11" fmla="*/ 249803 h 4715691"/>
              <a:gd name="connsiteX12" fmla="*/ 0 w 2231608"/>
              <a:gd name="connsiteY12" fmla="*/ 150199 h 4715691"/>
              <a:gd name="connsiteX13" fmla="*/ 44246 w 2231608"/>
              <a:gd name="connsiteY13" fmla="*/ 120873 h 471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31608" h="4715691">
                <a:moveTo>
                  <a:pt x="243571" y="0"/>
                </a:moveTo>
                <a:lnTo>
                  <a:pt x="418143" y="71993"/>
                </a:lnTo>
                <a:cubicBezTo>
                  <a:pt x="1512258" y="573755"/>
                  <a:pt x="2231608" y="1423480"/>
                  <a:pt x="2231608" y="2387254"/>
                </a:cubicBezTo>
                <a:cubicBezTo>
                  <a:pt x="2231608" y="3158274"/>
                  <a:pt x="1771224" y="3856302"/>
                  <a:pt x="1026883" y="4361575"/>
                </a:cubicBezTo>
                <a:lnTo>
                  <a:pt x="887477" y="4447582"/>
                </a:lnTo>
                <a:lnTo>
                  <a:pt x="1096322" y="4572000"/>
                </a:lnTo>
                <a:lnTo>
                  <a:pt x="273362" y="4715691"/>
                </a:lnTo>
                <a:lnTo>
                  <a:pt x="482368" y="4206240"/>
                </a:lnTo>
                <a:lnTo>
                  <a:pt x="648808" y="4305396"/>
                </a:lnTo>
                <a:lnTo>
                  <a:pt x="803516" y="4209949"/>
                </a:lnTo>
                <a:cubicBezTo>
                  <a:pt x="1490692" y="3743480"/>
                  <a:pt x="1915719" y="3099061"/>
                  <a:pt x="1915719" y="2387254"/>
                </a:cubicBezTo>
                <a:cubicBezTo>
                  <a:pt x="1915719" y="1497496"/>
                  <a:pt x="1251614" y="713030"/>
                  <a:pt x="241527" y="249803"/>
                </a:cubicBezTo>
                <a:lnTo>
                  <a:pt x="0" y="150199"/>
                </a:lnTo>
                <a:lnTo>
                  <a:pt x="44246" y="1208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397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2750" hangingPunct="0"/>
            <a:endParaRPr lang="en-IN" sz="3000" b="1" kern="0">
              <a:solidFill>
                <a:srgbClr val="F6F7F8"/>
              </a:solidFill>
              <a:sym typeface="Helvetica Neue"/>
            </a:endParaRPr>
          </a:p>
        </p:txBody>
      </p:sp>
      <p:pic>
        <p:nvPicPr>
          <p:cNvPr id="106" name="Picture 105">
            <a:extLst>
              <a:ext uri="{FF2B5EF4-FFF2-40B4-BE49-F238E27FC236}">
                <a16:creationId xmlns="" xmlns:a16="http://schemas.microsoft.com/office/drawing/2014/main" id="{0E5217BE-06E9-6B43-8224-CAF2BD60E3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627" y="2168838"/>
            <a:ext cx="2333219" cy="2333219"/>
          </a:xfrm>
          <a:prstGeom prst="rect">
            <a:avLst/>
          </a:prstGeom>
        </p:spPr>
      </p:pic>
      <p:grpSp>
        <p:nvGrpSpPr>
          <p:cNvPr id="118" name="Group 117">
            <a:extLst>
              <a:ext uri="{FF2B5EF4-FFF2-40B4-BE49-F238E27FC236}">
                <a16:creationId xmlns="" xmlns:a16="http://schemas.microsoft.com/office/drawing/2014/main" id="{8AB1256F-FE55-F240-809E-A943B257111C}"/>
              </a:ext>
            </a:extLst>
          </p:cNvPr>
          <p:cNvGrpSpPr/>
          <p:nvPr/>
        </p:nvGrpSpPr>
        <p:grpSpPr>
          <a:xfrm>
            <a:off x="9162486" y="1442083"/>
            <a:ext cx="2538482" cy="4188574"/>
            <a:chOff x="8765466" y="1487831"/>
            <a:chExt cx="2858104" cy="2228268"/>
          </a:xfrm>
        </p:grpSpPr>
        <p:sp>
          <p:nvSpPr>
            <p:cNvPr id="111" name="Rechteck 78">
              <a:extLst>
                <a:ext uri="{FF2B5EF4-FFF2-40B4-BE49-F238E27FC236}">
                  <a16:creationId xmlns="" xmlns:a16="http://schemas.microsoft.com/office/drawing/2014/main" id="{CCA8B629-39DB-7C43-A6FF-08A8F6E56F7D}"/>
                </a:ext>
              </a:extLst>
            </p:cNvPr>
            <p:cNvSpPr/>
            <p:nvPr/>
          </p:nvSpPr>
          <p:spPr bwMode="gray">
            <a:xfrm>
              <a:off x="8765466" y="1487831"/>
              <a:ext cx="2699136" cy="586833"/>
            </a:xfrm>
            <a:prstGeom prst="rect">
              <a:avLst/>
            </a:prstGeom>
            <a:noFill/>
            <a:ln>
              <a:solidFill>
                <a:srgbClr val="64B4A1"/>
              </a:solidFill>
            </a:ln>
          </p:spPr>
          <p:txBody>
            <a:bodyPr wrap="square" lIns="0" tIns="0" rIns="0" bIns="0" anchor="t">
              <a:noAutofit/>
            </a:bodyPr>
            <a:lstStyle/>
            <a:p>
              <a:pPr algn="ctr" defTabSz="914400" hangingPunct="0">
                <a:spcBef>
                  <a:spcPts val="1000"/>
                </a:spcBef>
                <a:spcAft>
                  <a:spcPts val="999"/>
                </a:spcAft>
                <a:defRPr/>
              </a:pPr>
              <a:r>
                <a:rPr lang="ru-RU" sz="1400" kern="0" spc="10" dirty="0">
                  <a:solidFill>
                    <a:srgbClr val="F6F7F8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Century Gothic"/>
                </a:rPr>
                <a:t>квалификация педагогов (совершенствование технологии интеллектуально-творческого развития   </a:t>
              </a:r>
              <a:r>
                <a:rPr lang="ru-RU" sz="1400" kern="0" spc="10" dirty="0" smtClean="0">
                  <a:solidFill>
                    <a:srgbClr val="F6F7F8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Century Gothic"/>
                </a:rPr>
                <a:t>       В.В. </a:t>
              </a:r>
              <a:r>
                <a:rPr lang="ru-RU" sz="1400" kern="0" spc="10" dirty="0" err="1" smtClean="0">
                  <a:solidFill>
                    <a:srgbClr val="F6F7F8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Century Gothic"/>
                </a:rPr>
                <a:t>Воскобовича</a:t>
              </a:r>
              <a:r>
                <a:rPr lang="ru-RU" sz="1400" kern="0" spc="10" dirty="0">
                  <a:solidFill>
                    <a:srgbClr val="F6F7F8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Century Gothic"/>
                </a:rPr>
                <a:t>)</a:t>
              </a:r>
              <a:endParaRPr lang="en-US" sz="1400" kern="0" spc="10" dirty="0">
                <a:solidFill>
                  <a:srgbClr val="F6F7F8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endParaRPr>
            </a:p>
          </p:txBody>
        </p:sp>
        <p:sp>
          <p:nvSpPr>
            <p:cNvPr id="112" name="Rechteck 78">
              <a:extLst>
                <a:ext uri="{FF2B5EF4-FFF2-40B4-BE49-F238E27FC236}">
                  <a16:creationId xmlns="" xmlns:a16="http://schemas.microsoft.com/office/drawing/2014/main" id="{E21B130F-2D04-AA45-8514-E069EEC640CE}"/>
                </a:ext>
              </a:extLst>
            </p:cNvPr>
            <p:cNvSpPr/>
            <p:nvPr/>
          </p:nvSpPr>
          <p:spPr bwMode="gray">
            <a:xfrm>
              <a:off x="8924435" y="2358335"/>
              <a:ext cx="2699135" cy="438585"/>
            </a:xfrm>
            <a:prstGeom prst="rect">
              <a:avLst/>
            </a:prstGeom>
            <a:noFill/>
            <a:ln>
              <a:solidFill>
                <a:srgbClr val="64B4A1"/>
              </a:solidFill>
            </a:ln>
          </p:spPr>
          <p:txBody>
            <a:bodyPr wrap="square" lIns="0" tIns="0" rIns="0" bIns="0" anchor="t">
              <a:noAutofit/>
            </a:bodyPr>
            <a:lstStyle/>
            <a:p>
              <a:pPr algn="ctr" defTabSz="914400" hangingPunct="0">
                <a:spcBef>
                  <a:spcPts val="1000"/>
                </a:spcBef>
                <a:spcAft>
                  <a:spcPts val="999"/>
                </a:spcAft>
                <a:defRPr/>
              </a:pPr>
              <a:r>
                <a:rPr lang="ru-RU" sz="1400" kern="0" spc="10" dirty="0">
                  <a:solidFill>
                    <a:srgbClr val="F6F7F8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Century Gothic"/>
                </a:rPr>
                <a:t>время в образовательном процессе, которое уделяется для развития креативных способностей</a:t>
              </a:r>
              <a:endParaRPr lang="en-US" sz="1400" kern="0" spc="10" dirty="0">
                <a:solidFill>
                  <a:srgbClr val="F6F7F8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endParaRPr>
            </a:p>
          </p:txBody>
        </p:sp>
        <p:sp>
          <p:nvSpPr>
            <p:cNvPr id="114" name="Rechteck 78">
              <a:extLst>
                <a:ext uri="{FF2B5EF4-FFF2-40B4-BE49-F238E27FC236}">
                  <a16:creationId xmlns="" xmlns:a16="http://schemas.microsoft.com/office/drawing/2014/main" id="{F9449291-6718-6E40-B0A3-5E2FEDE15F9F}"/>
                </a:ext>
              </a:extLst>
            </p:cNvPr>
            <p:cNvSpPr/>
            <p:nvPr/>
          </p:nvSpPr>
          <p:spPr bwMode="gray">
            <a:xfrm>
              <a:off x="8765466" y="3121035"/>
              <a:ext cx="2699136" cy="595064"/>
            </a:xfrm>
            <a:prstGeom prst="rect">
              <a:avLst/>
            </a:prstGeom>
            <a:noFill/>
            <a:ln>
              <a:solidFill>
                <a:srgbClr val="64B4A1"/>
              </a:solidFill>
            </a:ln>
          </p:spPr>
          <p:txBody>
            <a:bodyPr wrap="square" lIns="0" tIns="0" rIns="0" bIns="0" anchor="t">
              <a:noAutofit/>
            </a:bodyPr>
            <a:lstStyle/>
            <a:p>
              <a:pPr algn="ctr" defTabSz="914400" hangingPunct="0">
                <a:spcBef>
                  <a:spcPts val="1000"/>
                </a:spcBef>
                <a:spcAft>
                  <a:spcPts val="999"/>
                </a:spcAft>
                <a:defRPr/>
              </a:pPr>
              <a:r>
                <a:rPr lang="ru-RU" sz="1400" kern="0" spc="10" dirty="0">
                  <a:solidFill>
                    <a:srgbClr val="F6F7F8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Century Gothic"/>
                </a:rPr>
                <a:t>пространственные условия, оснащение развивающей предметно-пространственной среды помещений детского сада</a:t>
              </a:r>
              <a:endParaRPr lang="en-US" sz="1400" kern="0" spc="10" dirty="0">
                <a:solidFill>
                  <a:srgbClr val="F6F7F8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="" xmlns:a16="http://schemas.microsoft.com/office/drawing/2014/main" id="{78058C36-C66B-3841-8F7A-CDF1A36F414B}"/>
              </a:ext>
            </a:extLst>
          </p:cNvPr>
          <p:cNvGrpSpPr/>
          <p:nvPr/>
        </p:nvGrpSpPr>
        <p:grpSpPr>
          <a:xfrm flipH="1">
            <a:off x="836990" y="2019152"/>
            <a:ext cx="7027208" cy="4631030"/>
            <a:chOff x="4439677" y="2019152"/>
            <a:chExt cx="7027208" cy="4631030"/>
          </a:xfrm>
        </p:grpSpPr>
        <p:sp>
          <p:nvSpPr>
            <p:cNvPr id="127" name="Rechteck 78">
              <a:extLst>
                <a:ext uri="{FF2B5EF4-FFF2-40B4-BE49-F238E27FC236}">
                  <a16:creationId xmlns="" xmlns:a16="http://schemas.microsoft.com/office/drawing/2014/main" id="{451A682C-F5B0-7348-88A4-A9972FD62C12}"/>
                </a:ext>
              </a:extLst>
            </p:cNvPr>
            <p:cNvSpPr/>
            <p:nvPr/>
          </p:nvSpPr>
          <p:spPr bwMode="gray">
            <a:xfrm>
              <a:off x="9061912" y="2019152"/>
              <a:ext cx="2404973" cy="438585"/>
            </a:xfrm>
            <a:prstGeom prst="rect">
              <a:avLst/>
            </a:prstGeom>
            <a:noFill/>
            <a:ln>
              <a:solidFill>
                <a:srgbClr val="64B4A1"/>
              </a:solidFill>
            </a:ln>
          </p:spPr>
          <p:txBody>
            <a:bodyPr wrap="square" lIns="0" tIns="0" rIns="0" bIns="0" anchor="t">
              <a:noAutofit/>
            </a:bodyPr>
            <a:lstStyle/>
            <a:p>
              <a:pPr algn="ctr" defTabSz="914400" hangingPunct="0">
                <a:spcBef>
                  <a:spcPts val="1000"/>
                </a:spcBef>
                <a:spcAft>
                  <a:spcPts val="999"/>
                </a:spcAft>
                <a:defRPr/>
              </a:pPr>
              <a:r>
                <a:rPr lang="ru-RU" sz="1400" kern="0" spc="10" dirty="0">
                  <a:solidFill>
                    <a:srgbClr val="F6F7F8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Century Gothic"/>
                </a:rPr>
                <a:t>п</a:t>
              </a:r>
              <a:r>
                <a:rPr lang="ru-RU" sz="1400" kern="0" spc="10" dirty="0" smtClean="0">
                  <a:solidFill>
                    <a:srgbClr val="F6F7F8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Century Gothic"/>
                </a:rPr>
                <a:t>оддержка инициативы </a:t>
              </a:r>
              <a:r>
                <a:rPr lang="ru-RU" sz="1400" kern="0" spc="10" dirty="0">
                  <a:solidFill>
                    <a:srgbClr val="F6F7F8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Century Gothic"/>
                </a:rPr>
                <a:t>и </a:t>
              </a:r>
              <a:r>
                <a:rPr lang="ru-RU" sz="1400" kern="0" spc="10" dirty="0" smtClean="0">
                  <a:solidFill>
                    <a:srgbClr val="F6F7F8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Century Gothic"/>
                </a:rPr>
                <a:t>творчества</a:t>
              </a:r>
              <a:endParaRPr lang="en-US" sz="1400" kern="0" spc="10" dirty="0">
                <a:solidFill>
                  <a:srgbClr val="F6F7F8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endParaRPr>
            </a:p>
          </p:txBody>
        </p:sp>
        <p:sp>
          <p:nvSpPr>
            <p:cNvPr id="128" name="Rechteck 78">
              <a:extLst>
                <a:ext uri="{FF2B5EF4-FFF2-40B4-BE49-F238E27FC236}">
                  <a16:creationId xmlns="" xmlns:a16="http://schemas.microsoft.com/office/drawing/2014/main" id="{45D1722F-4A9A-5849-AA65-90CF0BDBA722}"/>
                </a:ext>
              </a:extLst>
            </p:cNvPr>
            <p:cNvSpPr/>
            <p:nvPr/>
          </p:nvSpPr>
          <p:spPr bwMode="gray">
            <a:xfrm>
              <a:off x="9520173" y="3111803"/>
              <a:ext cx="1946711" cy="438585"/>
            </a:xfrm>
            <a:prstGeom prst="rect">
              <a:avLst/>
            </a:prstGeom>
            <a:noFill/>
            <a:ln>
              <a:solidFill>
                <a:srgbClr val="64B4A1"/>
              </a:solidFill>
            </a:ln>
          </p:spPr>
          <p:txBody>
            <a:bodyPr wrap="square" lIns="0" tIns="0" rIns="0" bIns="0" anchor="t">
              <a:noAutofit/>
            </a:bodyPr>
            <a:lstStyle/>
            <a:p>
              <a:pPr algn="ctr" defTabSz="914400" hangingPunct="0">
                <a:spcBef>
                  <a:spcPts val="1000"/>
                </a:spcBef>
                <a:spcAft>
                  <a:spcPts val="999"/>
                </a:spcAft>
                <a:defRPr/>
              </a:pPr>
              <a:r>
                <a:rPr lang="ru-RU" sz="1400" kern="0" spc="10" dirty="0" smtClean="0">
                  <a:solidFill>
                    <a:srgbClr val="F6F7F8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Century Gothic"/>
                </a:rPr>
                <a:t>создание внутренней мотивации </a:t>
              </a:r>
              <a:r>
                <a:rPr lang="ru-RU" sz="1400" kern="0" spc="10" dirty="0">
                  <a:solidFill>
                    <a:srgbClr val="F6F7F8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Century Gothic"/>
                </a:rPr>
                <a:t>к творчеству</a:t>
              </a:r>
              <a:endParaRPr lang="en-US" sz="1400" kern="0" spc="10" dirty="0">
                <a:solidFill>
                  <a:srgbClr val="F6F7F8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endParaRPr>
            </a:p>
          </p:txBody>
        </p:sp>
        <p:sp>
          <p:nvSpPr>
            <p:cNvPr id="129" name="Rechteck 78">
              <a:extLst>
                <a:ext uri="{FF2B5EF4-FFF2-40B4-BE49-F238E27FC236}">
                  <a16:creationId xmlns="" xmlns:a16="http://schemas.microsoft.com/office/drawing/2014/main" id="{AD0E139B-24B7-2B4D-8247-60B0D7CDD15F}"/>
                </a:ext>
              </a:extLst>
            </p:cNvPr>
            <p:cNvSpPr/>
            <p:nvPr/>
          </p:nvSpPr>
          <p:spPr bwMode="gray">
            <a:xfrm>
              <a:off x="9520174" y="3725441"/>
              <a:ext cx="1946711" cy="438585"/>
            </a:xfrm>
            <a:prstGeom prst="rect">
              <a:avLst/>
            </a:prstGeom>
            <a:noFill/>
            <a:ln>
              <a:solidFill>
                <a:srgbClr val="64B4A1"/>
              </a:solidFill>
            </a:ln>
          </p:spPr>
          <p:txBody>
            <a:bodyPr wrap="square" lIns="0" tIns="0" rIns="0" bIns="0" anchor="t">
              <a:noAutofit/>
            </a:bodyPr>
            <a:lstStyle/>
            <a:p>
              <a:pPr algn="ctr" defTabSz="914400" hangingPunct="0">
                <a:spcBef>
                  <a:spcPts val="1000"/>
                </a:spcBef>
                <a:spcAft>
                  <a:spcPts val="999"/>
                </a:spcAft>
                <a:defRPr/>
              </a:pPr>
              <a:r>
                <a:rPr lang="ru-RU" sz="1400" kern="0" spc="10" dirty="0" smtClean="0">
                  <a:solidFill>
                    <a:srgbClr val="F6F7F8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Century Gothic"/>
                </a:rPr>
                <a:t>удовлетворяющей </a:t>
              </a:r>
              <a:r>
                <a:rPr lang="ru-RU" sz="1400" kern="0" spc="10" dirty="0">
                  <a:solidFill>
                    <a:srgbClr val="F6F7F8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Century Gothic"/>
                </a:rPr>
                <a:t>потребности детей</a:t>
              </a:r>
              <a:endParaRPr lang="en-US" sz="1400" kern="0" spc="10" dirty="0">
                <a:solidFill>
                  <a:srgbClr val="F6F7F8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endParaRPr>
            </a:p>
          </p:txBody>
        </p:sp>
        <p:sp>
          <p:nvSpPr>
            <p:cNvPr id="130" name="Rechteck 78">
              <a:extLst>
                <a:ext uri="{FF2B5EF4-FFF2-40B4-BE49-F238E27FC236}">
                  <a16:creationId xmlns="" xmlns:a16="http://schemas.microsoft.com/office/drawing/2014/main" id="{A177076A-2ABA-094C-9F71-F2D68DDA662F}"/>
                </a:ext>
              </a:extLst>
            </p:cNvPr>
            <p:cNvSpPr/>
            <p:nvPr/>
          </p:nvSpPr>
          <p:spPr bwMode="gray">
            <a:xfrm>
              <a:off x="9061911" y="4750757"/>
              <a:ext cx="2404973" cy="438585"/>
            </a:xfrm>
            <a:prstGeom prst="rect">
              <a:avLst/>
            </a:prstGeom>
            <a:noFill/>
            <a:ln>
              <a:solidFill>
                <a:srgbClr val="64B4A1"/>
              </a:solidFill>
            </a:ln>
          </p:spPr>
          <p:txBody>
            <a:bodyPr wrap="square" lIns="0" tIns="0" rIns="0" bIns="0" anchor="t">
              <a:noAutofit/>
            </a:bodyPr>
            <a:lstStyle/>
            <a:p>
              <a:pPr algn="ctr" defTabSz="914400" hangingPunct="0">
                <a:spcBef>
                  <a:spcPts val="1000"/>
                </a:spcBef>
                <a:spcAft>
                  <a:spcPts val="999"/>
                </a:spcAft>
                <a:defRPr/>
              </a:pPr>
              <a:r>
                <a:rPr lang="ru-RU" sz="1400" kern="0" spc="10" dirty="0">
                  <a:solidFill>
                    <a:srgbClr val="F6F7F8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Century Gothic"/>
                </a:rPr>
                <a:t>педагогические приемы и мероприятия</a:t>
              </a:r>
              <a:endParaRPr lang="en-US" sz="1400" kern="0" spc="10" dirty="0">
                <a:solidFill>
                  <a:srgbClr val="F6F7F8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endParaRPr>
            </a:p>
          </p:txBody>
        </p:sp>
        <p:sp>
          <p:nvSpPr>
            <p:cNvPr id="132" name="Rechteck 78">
              <a:extLst>
                <a:ext uri="{FF2B5EF4-FFF2-40B4-BE49-F238E27FC236}">
                  <a16:creationId xmlns="" xmlns:a16="http://schemas.microsoft.com/office/drawing/2014/main" id="{4DC04300-AC9E-B74C-B496-6C22C7FC2F60}"/>
                </a:ext>
              </a:extLst>
            </p:cNvPr>
            <p:cNvSpPr/>
            <p:nvPr/>
          </p:nvSpPr>
          <p:spPr bwMode="gray">
            <a:xfrm>
              <a:off x="4439677" y="5850897"/>
              <a:ext cx="2733513" cy="799285"/>
            </a:xfrm>
            <a:prstGeom prst="rect">
              <a:avLst/>
            </a:prstGeom>
            <a:noFill/>
            <a:ln>
              <a:solidFill>
                <a:srgbClr val="64B4A1"/>
              </a:solidFill>
            </a:ln>
          </p:spPr>
          <p:txBody>
            <a:bodyPr wrap="square" lIns="0" tIns="0" rIns="0" bIns="0" anchor="t">
              <a:noAutofit/>
            </a:bodyPr>
            <a:lstStyle/>
            <a:p>
              <a:pPr algn="ctr" defTabSz="914400" hangingPunct="0">
                <a:spcBef>
                  <a:spcPts val="1000"/>
                </a:spcBef>
                <a:spcAft>
                  <a:spcPts val="999"/>
                </a:spcAft>
                <a:defRPr/>
              </a:pPr>
              <a:r>
                <a:rPr lang="ru-RU" sz="1100" i="1" kern="0" spc="10" dirty="0">
                  <a:solidFill>
                    <a:srgbClr val="F6F7F8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Century Gothic"/>
                </a:rPr>
                <a:t>понимание о развитии творческих, креативных способностей детей дошкольного возраста, об условиях, формах и целях образования и воспитания</a:t>
              </a:r>
              <a:endParaRPr lang="en-US" sz="1100" i="1" kern="0" spc="10" dirty="0">
                <a:solidFill>
                  <a:srgbClr val="F6F7F8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endParaRP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F76963AC-D03C-E940-94FF-E61A8120B6E1}"/>
              </a:ext>
            </a:extLst>
          </p:cNvPr>
          <p:cNvSpPr txBox="1"/>
          <p:nvPr/>
        </p:nvSpPr>
        <p:spPr>
          <a:xfrm rot="4426038">
            <a:off x="3280464" y="2549126"/>
            <a:ext cx="2919864" cy="2487275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21582269"/>
              </a:avLst>
            </a:prstTxWarp>
            <a:spAutoFit/>
          </a:bodyPr>
          <a:lstStyle/>
          <a:p>
            <a:pPr algn="ctr" defTabSz="412750" hangingPunct="0">
              <a:lnSpc>
                <a:spcPct val="80000"/>
              </a:lnSpc>
            </a:pPr>
            <a:r>
              <a:rPr lang="ru-RU" sz="9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Helvetica Neue"/>
              </a:rPr>
              <a:t>характер </a:t>
            </a:r>
            <a:r>
              <a:rPr lang="ru-RU" sz="900" b="1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Helvetica Neue"/>
              </a:rPr>
              <a:t>взаимодействия</a:t>
            </a:r>
          </a:p>
          <a:p>
            <a:pPr algn="ctr" defTabSz="412750" hangingPunct="0">
              <a:lnSpc>
                <a:spcPct val="80000"/>
              </a:lnSpc>
            </a:pPr>
            <a:r>
              <a:rPr lang="ru-RU" sz="900" b="1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Helvetica Neue"/>
              </a:rPr>
              <a:t> участников </a:t>
            </a:r>
            <a:r>
              <a:rPr lang="ru-RU" sz="9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Helvetica Neue"/>
              </a:rPr>
              <a:t>образовательных </a:t>
            </a:r>
            <a:r>
              <a:rPr lang="ru-RU" sz="900" b="1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Helvetica Neue"/>
              </a:rPr>
              <a:t>отношений, </a:t>
            </a:r>
            <a:r>
              <a:rPr lang="ru-RU" sz="9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Helvetica Neue"/>
              </a:rPr>
              <a:t>поддерживающий их инициативу и творчество</a:t>
            </a:r>
          </a:p>
          <a:p>
            <a:pPr algn="ctr" defTabSz="412750" hangingPunct="0">
              <a:lnSpc>
                <a:spcPct val="80000"/>
              </a:lnSpc>
            </a:pPr>
            <a:endParaRPr lang="ru-RU" sz="900" b="1" kern="0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248874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0" dur="1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1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5" grpId="0" animBg="1"/>
      <p:bldP spid="104" grpId="0" animBg="1"/>
      <p:bldP spid="105" grpId="0" animBg="1"/>
      <p:bldP spid="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72F02C5-C004-4AFF-BBE9-847EDCE859D1}"/>
              </a:ext>
            </a:extLst>
          </p:cNvPr>
          <p:cNvSpPr/>
          <p:nvPr/>
        </p:nvSpPr>
        <p:spPr>
          <a:xfrm>
            <a:off x="1793758" y="-356921"/>
            <a:ext cx="1138004" cy="1138004"/>
          </a:xfrm>
          <a:prstGeom prst="roundRect">
            <a:avLst/>
          </a:prstGeom>
          <a:gradFill>
            <a:gsLst>
              <a:gs pos="0">
                <a:schemeClr val="bg1">
                  <a:alpha val="63000"/>
                </a:schemeClr>
              </a:gs>
              <a:gs pos="100000">
                <a:schemeClr val="bg1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icksand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17FE24DC-5B37-42B6-87BD-167C3CDDBA52}"/>
              </a:ext>
            </a:extLst>
          </p:cNvPr>
          <p:cNvSpPr/>
          <p:nvPr/>
        </p:nvSpPr>
        <p:spPr>
          <a:xfrm>
            <a:off x="183535" y="6403516"/>
            <a:ext cx="1043232" cy="3941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1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45D98295-831F-4FEA-B6D5-BD88FEF8DC5A}"/>
              </a:ext>
            </a:extLst>
          </p:cNvPr>
          <p:cNvSpPr/>
          <p:nvPr/>
        </p:nvSpPr>
        <p:spPr>
          <a:xfrm>
            <a:off x="3280373" y="6403516"/>
            <a:ext cx="1043232" cy="3941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D7A1417B-0189-49D7-9FBD-AEDFF6A94A35}"/>
              </a:ext>
            </a:extLst>
          </p:cNvPr>
          <p:cNvSpPr/>
          <p:nvPr/>
        </p:nvSpPr>
        <p:spPr>
          <a:xfrm>
            <a:off x="4493870" y="6395393"/>
            <a:ext cx="1043232" cy="3941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4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B099E11E-EA23-4FD0-B15B-EAFC71319B7F}"/>
              </a:ext>
            </a:extLst>
          </p:cNvPr>
          <p:cNvSpPr/>
          <p:nvPr/>
        </p:nvSpPr>
        <p:spPr>
          <a:xfrm>
            <a:off x="1793758" y="6448132"/>
            <a:ext cx="1043232" cy="394188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0D70579-3F69-47D9-9357-DDE30898379B}"/>
              </a:ext>
            </a:extLst>
          </p:cNvPr>
          <p:cNvGrpSpPr/>
          <p:nvPr/>
        </p:nvGrpSpPr>
        <p:grpSpPr>
          <a:xfrm>
            <a:off x="200167" y="6632276"/>
            <a:ext cx="11791666" cy="90044"/>
            <a:chOff x="0" y="6050978"/>
            <a:chExt cx="12192000" cy="90044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0749F723-79CC-418B-A071-BD701F574F59}"/>
                </a:ext>
              </a:extLst>
            </p:cNvPr>
            <p:cNvCxnSpPr/>
            <p:nvPr/>
          </p:nvCxnSpPr>
          <p:spPr>
            <a:xfrm>
              <a:off x="0" y="6096000"/>
              <a:ext cx="12192000" cy="0"/>
            </a:xfrm>
            <a:prstGeom prst="line">
              <a:avLst/>
            </a:prstGeom>
            <a:ln w="19050">
              <a:solidFill>
                <a:schemeClr val="bg1">
                  <a:lumMod val="6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56CBEFD9-9E9F-48E5-81C2-56F15C3701F5}"/>
                </a:ext>
              </a:extLst>
            </p:cNvPr>
            <p:cNvSpPr/>
            <p:nvPr/>
          </p:nvSpPr>
          <p:spPr>
            <a:xfrm>
              <a:off x="1789794" y="6050978"/>
              <a:ext cx="102614" cy="9004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2FCCACC4-DDF9-49B6-8717-A3E2777873F2}"/>
                </a:ext>
              </a:extLst>
            </p:cNvPr>
            <p:cNvSpPr/>
            <p:nvPr/>
          </p:nvSpPr>
          <p:spPr>
            <a:xfrm>
              <a:off x="5193732" y="6050978"/>
              <a:ext cx="102614" cy="9004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7D5E4672-30FC-4F9F-BAFC-EE0D91D193CF}"/>
                </a:ext>
              </a:extLst>
            </p:cNvPr>
            <p:cNvSpPr/>
            <p:nvPr/>
          </p:nvSpPr>
          <p:spPr>
            <a:xfrm>
              <a:off x="6895702" y="6050978"/>
              <a:ext cx="102614" cy="9004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6591656F-86B7-4483-BF44-1C55B7CE866D}"/>
                </a:ext>
              </a:extLst>
            </p:cNvPr>
            <p:cNvSpPr/>
            <p:nvPr/>
          </p:nvSpPr>
          <p:spPr>
            <a:xfrm>
              <a:off x="8597671" y="6050978"/>
              <a:ext cx="102614" cy="9004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4BD4688D-C3C4-42E9-BCEC-B2D1D88FFA0A}"/>
                </a:ext>
              </a:extLst>
            </p:cNvPr>
            <p:cNvSpPr/>
            <p:nvPr/>
          </p:nvSpPr>
          <p:spPr>
            <a:xfrm>
              <a:off x="10299640" y="6050978"/>
              <a:ext cx="102614" cy="9004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B92C1764-3CC1-4208-8B89-810C00BB53AF}"/>
                </a:ext>
              </a:extLst>
            </p:cNvPr>
            <p:cNvSpPr/>
            <p:nvPr/>
          </p:nvSpPr>
          <p:spPr>
            <a:xfrm>
              <a:off x="3491763" y="6050978"/>
              <a:ext cx="102614" cy="90044"/>
            </a:xfrm>
            <a:prstGeom prst="ellipse">
              <a:avLst/>
            </a:prstGeom>
            <a:gradFill>
              <a:gsLst>
                <a:gs pos="0">
                  <a:srgbClr val="5C74DC"/>
                </a:gs>
                <a:gs pos="100000">
                  <a:schemeClr val="accent1">
                    <a:alpha val="0"/>
                  </a:schemeClr>
                </a:gs>
              </a:gsLst>
              <a:lin ang="2700000" scaled="0"/>
            </a:gradFill>
            <a:ln w="19050"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</p:grp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7D61CA77-661A-493B-B551-1180F01E00AE}"/>
              </a:ext>
            </a:extLst>
          </p:cNvPr>
          <p:cNvSpPr/>
          <p:nvPr/>
        </p:nvSpPr>
        <p:spPr>
          <a:xfrm>
            <a:off x="1877748" y="2876175"/>
            <a:ext cx="485012" cy="485012"/>
          </a:xfrm>
          <a:prstGeom prst="roundRect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icksand"/>
              <a:ea typeface="+mn-ea"/>
              <a:cs typeface="+mn-cs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6B644092-37F5-47B0-9EEE-45CA62204259}"/>
              </a:ext>
            </a:extLst>
          </p:cNvPr>
          <p:cNvSpPr/>
          <p:nvPr/>
        </p:nvSpPr>
        <p:spPr>
          <a:xfrm>
            <a:off x="9349894" y="2550079"/>
            <a:ext cx="1383826" cy="1383825"/>
          </a:xfrm>
          <a:prstGeom prst="roundRect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icksand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9C7810B5-9227-45F0-A075-89833E44E288}"/>
              </a:ext>
            </a:extLst>
          </p:cNvPr>
          <p:cNvSpPr/>
          <p:nvPr/>
        </p:nvSpPr>
        <p:spPr>
          <a:xfrm>
            <a:off x="2234566" y="212081"/>
            <a:ext cx="6605073" cy="452937"/>
          </a:xfrm>
          <a:prstGeom prst="roundRect">
            <a:avLst>
              <a:gd name="adj" fmla="val 29077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alpha val="90000"/>
                </a:schemeClr>
              </a:gs>
            </a:gsLst>
            <a:lin ang="2700000" scaled="0"/>
          </a:gradFill>
          <a:ln>
            <a:noFill/>
          </a:ln>
          <a:effectLst>
            <a:outerShdw blurRad="1016000" dist="457200" dir="2700000" sx="83000" sy="83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defRPr/>
            </a:pP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Измерение и оценка качества инновации</a:t>
            </a:r>
            <a:endParaRPr lang="en-US" sz="20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FAEBF"/>
              </a:solidFill>
              <a:effectLst/>
              <a:uLnTx/>
              <a:uFillTx/>
              <a:latin typeface="Quicksand Medium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A550A9E-6254-E34E-B23B-BD488A0565F0}"/>
              </a:ext>
            </a:extLst>
          </p:cNvPr>
          <p:cNvSpPr txBox="1"/>
          <p:nvPr/>
        </p:nvSpPr>
        <p:spPr>
          <a:xfrm>
            <a:off x="13301" y="4153595"/>
            <a:ext cx="1383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lnSpc>
                <a:spcPts val="3500"/>
              </a:lnSpc>
              <a:defRPr sz="240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pPr marL="171450" indent="-171450" algn="ctr">
              <a:lnSpc>
                <a:spcPts val="1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Уровень компетентности педагогов по вопросам создания РППС оснащённой методическими комплексами интеллектуально - творческого развития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FAA89340-EF03-DF43-8113-8A8A088CC80C}"/>
              </a:ext>
            </a:extLst>
          </p:cNvPr>
          <p:cNvSpPr txBox="1"/>
          <p:nvPr/>
        </p:nvSpPr>
        <p:spPr>
          <a:xfrm>
            <a:off x="1453653" y="4149565"/>
            <a:ext cx="15618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lnSpc>
                <a:spcPts val="3500"/>
              </a:lnSpc>
              <a:defRPr sz="240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pPr marL="171450" indent="-171450" algn="ctr">
              <a:lnSpc>
                <a:spcPts val="1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Организация деятельности направленная на  развитие креативности дошкольников через овладение игровой интеллектуально - творческой технологией и дополнительным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стимульным материалом</a:t>
            </a:r>
            <a:endParaRPr lang="en-US" sz="11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08F240A2-D0F0-304A-859E-2AC29C471F08}"/>
              </a:ext>
            </a:extLst>
          </p:cNvPr>
          <p:cNvSpPr txBox="1"/>
          <p:nvPr/>
        </p:nvSpPr>
        <p:spPr>
          <a:xfrm>
            <a:off x="3097009" y="4184373"/>
            <a:ext cx="115902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lnSpc>
                <a:spcPts val="3500"/>
              </a:lnSpc>
              <a:defRPr sz="240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pPr marL="171450" indent="-171450" algn="ctr">
              <a:lnSpc>
                <a:spcPts val="1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Уровень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сформированности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условий, способствующих обеспечению развития творческой одаренности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F158234-BE83-E446-B4F2-3B9023DCA0B9}"/>
              </a:ext>
            </a:extLst>
          </p:cNvPr>
          <p:cNvSpPr txBox="1"/>
          <p:nvPr/>
        </p:nvSpPr>
        <p:spPr>
          <a:xfrm>
            <a:off x="4454069" y="4187301"/>
            <a:ext cx="10830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lnSpc>
                <a:spcPts val="3500"/>
              </a:lnSpc>
              <a:defRPr sz="240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pPr marL="171450" indent="-171450" algn="ctr">
              <a:lnSpc>
                <a:spcPts val="1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Уровень креативности и личностного развития педагогов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2165512090"/>
              </p:ext>
            </p:extLst>
          </p:nvPr>
        </p:nvGraphicFramePr>
        <p:xfrm>
          <a:off x="80388" y="697107"/>
          <a:ext cx="7387587" cy="3705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Диаграмма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799567"/>
              </p:ext>
            </p:extLst>
          </p:nvPr>
        </p:nvGraphicFramePr>
        <p:xfrm>
          <a:off x="5806933" y="4008491"/>
          <a:ext cx="6286500" cy="2785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 descr="C:\ФОНЫ\depositphotos_24862683-stock-photo-human-head-with-paper-butterfl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3164" l="684" r="89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610" y="665018"/>
            <a:ext cx="1623662" cy="162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19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L 1.875E-6 -0.0717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8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2.29167E-6 -0.23704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8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14000" decel="8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96296E-6 L 2.77556E-17 -0.23403 " pathEditMode="relative" rAng="0" ptsTypes="AA">
                                      <p:cBhvr>
                                        <p:cTn id="19" dur="1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9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8" dur="1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40" dur="1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9" grpId="0" animBg="1"/>
      <p:bldP spid="49" grpId="1" animBg="1"/>
      <p:bldP spid="49" grpId="2" animBg="1"/>
      <p:bldP spid="48" grpId="0" animBg="1"/>
      <p:bldP spid="48" grpId="1" animBg="1"/>
      <p:bldP spid="48" grpId="2" animBg="1"/>
      <p:bldP spid="52" grpId="0"/>
      <p:bldP spid="53" grpId="0"/>
      <p:bldP spid="54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45">
            <a:extLst>
              <a:ext uri="{FF2B5EF4-FFF2-40B4-BE49-F238E27FC236}">
                <a16:creationId xmlns:a16="http://schemas.microsoft.com/office/drawing/2014/main" xmlns="" id="{9C7810B5-9227-45F0-A075-89833E44E288}"/>
              </a:ext>
            </a:extLst>
          </p:cNvPr>
          <p:cNvSpPr/>
          <p:nvPr/>
        </p:nvSpPr>
        <p:spPr>
          <a:xfrm>
            <a:off x="1664260" y="17318"/>
            <a:ext cx="7470009" cy="452937"/>
          </a:xfrm>
          <a:prstGeom prst="roundRect">
            <a:avLst>
              <a:gd name="adj" fmla="val 29077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alpha val="90000"/>
                </a:schemeClr>
              </a:gs>
            </a:gsLst>
            <a:lin ang="2700000" scaled="0"/>
          </a:gradFill>
          <a:ln>
            <a:noFill/>
          </a:ln>
          <a:effectLst>
            <a:outerShdw blurRad="1016000" dist="457200" dir="2700000" sx="83000" sy="83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defRPr/>
            </a:pP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Измерение и оценка качества инновации</a:t>
            </a:r>
            <a:endParaRPr lang="en-US" sz="20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FAEBF"/>
              </a:solidFill>
              <a:effectLst/>
              <a:uLnTx/>
              <a:uFillTx/>
              <a:latin typeface="Quicksand Medium"/>
              <a:ea typeface="+mn-ea"/>
              <a:cs typeface="+mn-cs"/>
            </a:endParaRPr>
          </a:p>
        </p:txBody>
      </p:sp>
      <p:graphicFrame>
        <p:nvGraphicFramePr>
          <p:cNvPr id="29" name="Объект 2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023014"/>
              </p:ext>
            </p:extLst>
          </p:nvPr>
        </p:nvGraphicFramePr>
        <p:xfrm>
          <a:off x="198431" y="381002"/>
          <a:ext cx="7624768" cy="384912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74244"/>
                <a:gridCol w="424425"/>
                <a:gridCol w="633659"/>
                <a:gridCol w="848851"/>
                <a:gridCol w="848851"/>
                <a:gridCol w="632916"/>
                <a:gridCol w="633659"/>
                <a:gridCol w="633659"/>
                <a:gridCol w="532393"/>
                <a:gridCol w="469103"/>
                <a:gridCol w="469103"/>
                <a:gridCol w="323905"/>
              </a:tblGrid>
              <a:tr h="683138">
                <a:tc rowSpan="2"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исследовании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принимало участие 28 детей)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78130" marR="215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Когнитивно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-креативный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5938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Мотивационно-личностный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97485" marR="215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Эмоциональный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3655" marR="21590" indent="895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Деятельностный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2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креативность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Творческое мышление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33655" marR="215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Творческое воображение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Познавательные потребности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Независимость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Экспрессивность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Эмо. чувствительность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Импресивность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Творческая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активность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Настойчивость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Смелость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</a:tr>
              <a:tr h="216450">
                <a:tc gridSpan="12"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(1 класс)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450"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10421"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16450"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16450">
                <a:tc gridSpan="12"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(2 класс)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450"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84203"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16450"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217449"/>
              </p:ext>
            </p:extLst>
          </p:nvPr>
        </p:nvGraphicFramePr>
        <p:xfrm>
          <a:off x="4432299" y="4343398"/>
          <a:ext cx="7620000" cy="241105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73510"/>
                <a:gridCol w="424160"/>
                <a:gridCol w="633264"/>
                <a:gridCol w="848319"/>
                <a:gridCol w="848319"/>
                <a:gridCol w="632519"/>
                <a:gridCol w="633264"/>
                <a:gridCol w="633264"/>
                <a:gridCol w="532060"/>
                <a:gridCol w="468809"/>
                <a:gridCol w="468809"/>
                <a:gridCol w="323703"/>
              </a:tblGrid>
              <a:tr h="543233">
                <a:tc rowSpan="2"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исследовании </a:t>
                      </a:r>
                    </a:p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принимало участие 23 ребёнка)</a:t>
                      </a:r>
                      <a:endParaRPr lang="ru-RU" sz="1100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78130" marR="215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Когнитивно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-креативный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5938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Мотивационно-личностный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97485" marR="215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Эмоциональный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3655" marR="21590" indent="895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Деятельностный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2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креативность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Творческое мышление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33655" marR="215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Творческое воображение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Познавательные потребности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Независимость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Экспрессивность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чувствительность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Импресивность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Творческая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активность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Настойчивость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Смелость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</a:tr>
              <a:tr h="172122"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16453"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16453"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7912100" y="3860465"/>
            <a:ext cx="40894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воспитанников поступивших в первый класс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</a:t>
            </a:r>
          </a:p>
        </p:txBody>
      </p:sp>
      <p:pic>
        <p:nvPicPr>
          <p:cNvPr id="1027" name="Picture 3" descr="C:\ФОНЫ\depositphotos_262031636-stock-photo-pencil-drawing-bulb-on-pap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15" b="14127"/>
          <a:stretch/>
        </p:blipFill>
        <p:spPr bwMode="auto">
          <a:xfrm>
            <a:off x="9134269" y="470255"/>
            <a:ext cx="2514600" cy="18526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56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" name="Straight Arrow Connector 243">
            <a:extLst>
              <a:ext uri="{FF2B5EF4-FFF2-40B4-BE49-F238E27FC236}">
                <a16:creationId xmlns="" xmlns:a16="http://schemas.microsoft.com/office/drawing/2014/main" id="{0A41BDB1-604E-6443-802B-740BAD3F2704}"/>
              </a:ext>
            </a:extLst>
          </p:cNvPr>
          <p:cNvCxnSpPr/>
          <p:nvPr/>
        </p:nvCxnSpPr>
        <p:spPr bwMode="auto">
          <a:xfrm>
            <a:off x="5046199" y="1456618"/>
            <a:ext cx="573111" cy="774984"/>
          </a:xfrm>
          <a:prstGeom prst="straightConnector1">
            <a:avLst/>
          </a:prstGeom>
          <a:noFill/>
          <a:ln w="28575" cap="flat" cmpd="sng" algn="ctr"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ash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6" name="Group 105">
            <a:extLst>
              <a:ext uri="{FF2B5EF4-FFF2-40B4-BE49-F238E27FC236}">
                <a16:creationId xmlns="" xmlns:a16="http://schemas.microsoft.com/office/drawing/2014/main" id="{1A4417E0-D623-174D-9924-C67D3E12D0F0}"/>
              </a:ext>
            </a:extLst>
          </p:cNvPr>
          <p:cNvGrpSpPr/>
          <p:nvPr/>
        </p:nvGrpSpPr>
        <p:grpSpPr>
          <a:xfrm rot="16200000">
            <a:off x="11026941" y="-152392"/>
            <a:ext cx="536257" cy="1793861"/>
            <a:chOff x="4766067" y="1803756"/>
            <a:chExt cx="536257" cy="1793861"/>
          </a:xfrm>
          <a:solidFill>
            <a:srgbClr val="DCEAF0">
              <a:alpha val="45000"/>
            </a:srgbClr>
          </a:solidFill>
        </p:grpSpPr>
        <p:sp>
          <p:nvSpPr>
            <p:cNvPr id="107" name="Oval 106">
              <a:extLst>
                <a:ext uri="{FF2B5EF4-FFF2-40B4-BE49-F238E27FC236}">
                  <a16:creationId xmlns="" xmlns:a16="http://schemas.microsoft.com/office/drawing/2014/main" id="{5E5DF014-309B-3243-A109-8878BF8FF430}"/>
                </a:ext>
              </a:extLst>
            </p:cNvPr>
            <p:cNvSpPr/>
            <p:nvPr/>
          </p:nvSpPr>
          <p:spPr>
            <a:xfrm>
              <a:off x="5011336" y="220486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="" xmlns:a16="http://schemas.microsoft.com/office/drawing/2014/main" id="{8635253C-879B-E647-8A73-341712124C36}"/>
                </a:ext>
              </a:extLst>
            </p:cNvPr>
            <p:cNvSpPr/>
            <p:nvPr/>
          </p:nvSpPr>
          <p:spPr>
            <a:xfrm>
              <a:off x="5011336" y="242937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="" xmlns:a16="http://schemas.microsoft.com/office/drawing/2014/main" id="{FD4AB78C-343C-B44D-B9D6-8BD0AB7630CA}"/>
                </a:ext>
              </a:extLst>
            </p:cNvPr>
            <p:cNvSpPr/>
            <p:nvPr/>
          </p:nvSpPr>
          <p:spPr>
            <a:xfrm>
              <a:off x="5011336" y="265387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="" xmlns:a16="http://schemas.microsoft.com/office/drawing/2014/main" id="{92F879BF-8FD0-9F45-866A-ED8CCD998956}"/>
                </a:ext>
              </a:extLst>
            </p:cNvPr>
            <p:cNvSpPr/>
            <p:nvPr/>
          </p:nvSpPr>
          <p:spPr>
            <a:xfrm>
              <a:off x="5011336" y="287838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="" xmlns:a16="http://schemas.microsoft.com/office/drawing/2014/main" id="{F421717A-5FB1-664F-99BE-EE7E632CA3F9}"/>
                </a:ext>
              </a:extLst>
            </p:cNvPr>
            <p:cNvSpPr/>
            <p:nvPr/>
          </p:nvSpPr>
          <p:spPr>
            <a:xfrm>
              <a:off x="5011336" y="310288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="" xmlns:a16="http://schemas.microsoft.com/office/drawing/2014/main" id="{1DAA2CBD-255C-6E45-A361-C97A3CECCCBC}"/>
                </a:ext>
              </a:extLst>
            </p:cNvPr>
            <p:cNvSpPr/>
            <p:nvPr/>
          </p:nvSpPr>
          <p:spPr>
            <a:xfrm>
              <a:off x="5011336" y="332739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="" xmlns:a16="http://schemas.microsoft.com/office/drawing/2014/main" id="{8C08BABD-1ADC-7E4C-9E34-8C9432F9EE69}"/>
                </a:ext>
              </a:extLst>
            </p:cNvPr>
            <p:cNvSpPr/>
            <p:nvPr/>
          </p:nvSpPr>
          <p:spPr>
            <a:xfrm>
              <a:off x="5011336" y="355189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="" xmlns:a16="http://schemas.microsoft.com/office/drawing/2014/main" id="{D399815B-B707-B440-9458-7164ABC7C87B}"/>
                </a:ext>
              </a:extLst>
            </p:cNvPr>
            <p:cNvSpPr/>
            <p:nvPr/>
          </p:nvSpPr>
          <p:spPr>
            <a:xfrm>
              <a:off x="5256605" y="18323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="" xmlns:a16="http://schemas.microsoft.com/office/drawing/2014/main" id="{29129565-DB3E-5744-B563-33B5EC749788}"/>
                </a:ext>
              </a:extLst>
            </p:cNvPr>
            <p:cNvSpPr/>
            <p:nvPr/>
          </p:nvSpPr>
          <p:spPr>
            <a:xfrm>
              <a:off x="5256605" y="20568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="" xmlns:a16="http://schemas.microsoft.com/office/drawing/2014/main" id="{C2AB1E78-F0CA-734B-8BCB-953A621D7800}"/>
                </a:ext>
              </a:extLst>
            </p:cNvPr>
            <p:cNvSpPr/>
            <p:nvPr/>
          </p:nvSpPr>
          <p:spPr>
            <a:xfrm>
              <a:off x="5256605" y="2281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="" xmlns:a16="http://schemas.microsoft.com/office/drawing/2014/main" id="{F468341B-C2BF-9A40-9328-E3D494BDA43A}"/>
                </a:ext>
              </a:extLst>
            </p:cNvPr>
            <p:cNvSpPr/>
            <p:nvPr/>
          </p:nvSpPr>
          <p:spPr>
            <a:xfrm>
              <a:off x="5256605" y="250584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="" xmlns:a16="http://schemas.microsoft.com/office/drawing/2014/main" id="{E238E889-CD22-064D-BA4E-C1E086AD27B0}"/>
                </a:ext>
              </a:extLst>
            </p:cNvPr>
            <p:cNvSpPr/>
            <p:nvPr/>
          </p:nvSpPr>
          <p:spPr>
            <a:xfrm>
              <a:off x="5256605" y="273035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="" xmlns:a16="http://schemas.microsoft.com/office/drawing/2014/main" id="{8700D1CD-FD32-BC4F-BB7C-3818FAA935E2}"/>
                </a:ext>
              </a:extLst>
            </p:cNvPr>
            <p:cNvSpPr/>
            <p:nvPr/>
          </p:nvSpPr>
          <p:spPr>
            <a:xfrm>
              <a:off x="5256605" y="295485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="" xmlns:a16="http://schemas.microsoft.com/office/drawing/2014/main" id="{7D520A72-CF8D-0143-90D7-B318C873A652}"/>
                </a:ext>
              </a:extLst>
            </p:cNvPr>
            <p:cNvSpPr/>
            <p:nvPr/>
          </p:nvSpPr>
          <p:spPr>
            <a:xfrm>
              <a:off x="5256605" y="317936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9" name="Oval 158">
              <a:extLst>
                <a:ext uri="{FF2B5EF4-FFF2-40B4-BE49-F238E27FC236}">
                  <a16:creationId xmlns="" xmlns:a16="http://schemas.microsoft.com/office/drawing/2014/main" id="{7BA3CB84-47C4-B549-BDAD-265B67273C89}"/>
                </a:ext>
              </a:extLst>
            </p:cNvPr>
            <p:cNvSpPr/>
            <p:nvPr/>
          </p:nvSpPr>
          <p:spPr>
            <a:xfrm>
              <a:off x="4766067" y="180375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0" name="Oval 159">
              <a:extLst>
                <a:ext uri="{FF2B5EF4-FFF2-40B4-BE49-F238E27FC236}">
                  <a16:creationId xmlns="" xmlns:a16="http://schemas.microsoft.com/office/drawing/2014/main" id="{3148B141-AEF6-8549-99BE-7DBDD84F85F1}"/>
                </a:ext>
              </a:extLst>
            </p:cNvPr>
            <p:cNvSpPr/>
            <p:nvPr/>
          </p:nvSpPr>
          <p:spPr>
            <a:xfrm>
              <a:off x="4766067" y="202826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1" name="Oval 160">
              <a:extLst>
                <a:ext uri="{FF2B5EF4-FFF2-40B4-BE49-F238E27FC236}">
                  <a16:creationId xmlns="" xmlns:a16="http://schemas.microsoft.com/office/drawing/2014/main" id="{1BC72CDC-34F8-FE4C-8471-7FF9338F73AA}"/>
                </a:ext>
              </a:extLst>
            </p:cNvPr>
            <p:cNvSpPr/>
            <p:nvPr/>
          </p:nvSpPr>
          <p:spPr>
            <a:xfrm>
              <a:off x="4766067" y="225276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2" name="Oval 161">
              <a:extLst>
                <a:ext uri="{FF2B5EF4-FFF2-40B4-BE49-F238E27FC236}">
                  <a16:creationId xmlns="" xmlns:a16="http://schemas.microsoft.com/office/drawing/2014/main" id="{26C8B993-046C-BC40-ACFF-D279FAD342DC}"/>
                </a:ext>
              </a:extLst>
            </p:cNvPr>
            <p:cNvSpPr/>
            <p:nvPr/>
          </p:nvSpPr>
          <p:spPr>
            <a:xfrm>
              <a:off x="4766067" y="247727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3" name="Oval 162">
              <a:extLst>
                <a:ext uri="{FF2B5EF4-FFF2-40B4-BE49-F238E27FC236}">
                  <a16:creationId xmlns="" xmlns:a16="http://schemas.microsoft.com/office/drawing/2014/main" id="{A6B52107-CABE-DF42-A8C9-AA5890254279}"/>
                </a:ext>
              </a:extLst>
            </p:cNvPr>
            <p:cNvSpPr/>
            <p:nvPr/>
          </p:nvSpPr>
          <p:spPr>
            <a:xfrm>
              <a:off x="4766067" y="27017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="" xmlns:a16="http://schemas.microsoft.com/office/drawing/2014/main" id="{2CB90770-1BA1-244D-BF00-AAD4B48C8540}"/>
                </a:ext>
              </a:extLst>
            </p:cNvPr>
            <p:cNvSpPr/>
            <p:nvPr/>
          </p:nvSpPr>
          <p:spPr>
            <a:xfrm>
              <a:off x="4766067" y="29262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5" name="Oval 164">
              <a:extLst>
                <a:ext uri="{FF2B5EF4-FFF2-40B4-BE49-F238E27FC236}">
                  <a16:creationId xmlns="" xmlns:a16="http://schemas.microsoft.com/office/drawing/2014/main" id="{7BDBF146-20A7-A841-9903-418948D31C65}"/>
                </a:ext>
              </a:extLst>
            </p:cNvPr>
            <p:cNvSpPr/>
            <p:nvPr/>
          </p:nvSpPr>
          <p:spPr>
            <a:xfrm>
              <a:off x="4766067" y="315079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90" name="Group 289">
            <a:extLst>
              <a:ext uri="{FF2B5EF4-FFF2-40B4-BE49-F238E27FC236}">
                <a16:creationId xmlns="" xmlns:a16="http://schemas.microsoft.com/office/drawing/2014/main" id="{EAE8FB88-BF88-1B4C-9ED7-D7D6BDDE8FC0}"/>
              </a:ext>
            </a:extLst>
          </p:cNvPr>
          <p:cNvGrpSpPr/>
          <p:nvPr/>
        </p:nvGrpSpPr>
        <p:grpSpPr>
          <a:xfrm>
            <a:off x="463277" y="3489187"/>
            <a:ext cx="290988" cy="2955831"/>
            <a:chOff x="477789" y="3480867"/>
            <a:chExt cx="290988" cy="2955830"/>
          </a:xfrm>
          <a:solidFill>
            <a:srgbClr val="DCEAF0">
              <a:alpha val="45000"/>
            </a:srgbClr>
          </a:solidFill>
        </p:grpSpPr>
        <p:sp>
          <p:nvSpPr>
            <p:cNvPr id="291" name="Oval 290">
              <a:extLst>
                <a:ext uri="{FF2B5EF4-FFF2-40B4-BE49-F238E27FC236}">
                  <a16:creationId xmlns="" xmlns:a16="http://schemas.microsoft.com/office/drawing/2014/main" id="{E7AD8A64-EB65-1C4C-932E-AB207D42E455}"/>
                </a:ext>
              </a:extLst>
            </p:cNvPr>
            <p:cNvSpPr/>
            <p:nvPr/>
          </p:nvSpPr>
          <p:spPr>
            <a:xfrm rot="10800000">
              <a:off x="723058" y="601844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2" name="Oval 291">
              <a:extLst>
                <a:ext uri="{FF2B5EF4-FFF2-40B4-BE49-F238E27FC236}">
                  <a16:creationId xmlns="" xmlns:a16="http://schemas.microsoft.com/office/drawing/2014/main" id="{03E7443B-2C33-B642-A2E0-E4BD413FE2A1}"/>
                </a:ext>
              </a:extLst>
            </p:cNvPr>
            <p:cNvSpPr/>
            <p:nvPr/>
          </p:nvSpPr>
          <p:spPr>
            <a:xfrm rot="10800000">
              <a:off x="723058" y="579393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3" name="Oval 292">
              <a:extLst>
                <a:ext uri="{FF2B5EF4-FFF2-40B4-BE49-F238E27FC236}">
                  <a16:creationId xmlns="" xmlns:a16="http://schemas.microsoft.com/office/drawing/2014/main" id="{D0386594-ABBC-0441-9A1C-AE2ED25E3403}"/>
                </a:ext>
              </a:extLst>
            </p:cNvPr>
            <p:cNvSpPr/>
            <p:nvPr/>
          </p:nvSpPr>
          <p:spPr>
            <a:xfrm rot="10800000">
              <a:off x="723058" y="556943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4" name="Oval 293">
              <a:extLst>
                <a:ext uri="{FF2B5EF4-FFF2-40B4-BE49-F238E27FC236}">
                  <a16:creationId xmlns="" xmlns:a16="http://schemas.microsoft.com/office/drawing/2014/main" id="{CD26B88D-ADE8-4448-8634-555D90BE8B49}"/>
                </a:ext>
              </a:extLst>
            </p:cNvPr>
            <p:cNvSpPr/>
            <p:nvPr/>
          </p:nvSpPr>
          <p:spPr>
            <a:xfrm rot="10800000">
              <a:off x="723058" y="534492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5" name="Oval 294">
              <a:extLst>
                <a:ext uri="{FF2B5EF4-FFF2-40B4-BE49-F238E27FC236}">
                  <a16:creationId xmlns="" xmlns:a16="http://schemas.microsoft.com/office/drawing/2014/main" id="{83CDB029-1D8E-A440-8697-5158A32D1092}"/>
                </a:ext>
              </a:extLst>
            </p:cNvPr>
            <p:cNvSpPr/>
            <p:nvPr/>
          </p:nvSpPr>
          <p:spPr>
            <a:xfrm rot="10800000">
              <a:off x="723058" y="512042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6" name="Oval 295">
              <a:extLst>
                <a:ext uri="{FF2B5EF4-FFF2-40B4-BE49-F238E27FC236}">
                  <a16:creationId xmlns="" xmlns:a16="http://schemas.microsoft.com/office/drawing/2014/main" id="{FA80221F-A952-794C-9E27-D6FDE9692C02}"/>
                </a:ext>
              </a:extLst>
            </p:cNvPr>
            <p:cNvSpPr/>
            <p:nvPr/>
          </p:nvSpPr>
          <p:spPr>
            <a:xfrm rot="10800000">
              <a:off x="723058" y="489591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7" name="Oval 296">
              <a:extLst>
                <a:ext uri="{FF2B5EF4-FFF2-40B4-BE49-F238E27FC236}">
                  <a16:creationId xmlns="" xmlns:a16="http://schemas.microsoft.com/office/drawing/2014/main" id="{2A7E553A-2BD2-B343-AA8F-56B48908F27B}"/>
                </a:ext>
              </a:extLst>
            </p:cNvPr>
            <p:cNvSpPr/>
            <p:nvPr/>
          </p:nvSpPr>
          <p:spPr>
            <a:xfrm rot="10800000">
              <a:off x="723058" y="467141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8" name="Oval 297">
              <a:extLst>
                <a:ext uri="{FF2B5EF4-FFF2-40B4-BE49-F238E27FC236}">
                  <a16:creationId xmlns="" xmlns:a16="http://schemas.microsoft.com/office/drawing/2014/main" id="{81F7C714-53F5-424B-A040-75E9DB07A2D1}"/>
                </a:ext>
              </a:extLst>
            </p:cNvPr>
            <p:cNvSpPr/>
            <p:nvPr/>
          </p:nvSpPr>
          <p:spPr>
            <a:xfrm rot="10800000">
              <a:off x="477789" y="639097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9" name="Oval 298">
              <a:extLst>
                <a:ext uri="{FF2B5EF4-FFF2-40B4-BE49-F238E27FC236}">
                  <a16:creationId xmlns="" xmlns:a16="http://schemas.microsoft.com/office/drawing/2014/main" id="{8D063709-188B-4D4E-B5A2-32BC554544CF}"/>
                </a:ext>
              </a:extLst>
            </p:cNvPr>
            <p:cNvSpPr/>
            <p:nvPr/>
          </p:nvSpPr>
          <p:spPr>
            <a:xfrm rot="10800000">
              <a:off x="477789" y="616712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0" name="Oval 299">
              <a:extLst>
                <a:ext uri="{FF2B5EF4-FFF2-40B4-BE49-F238E27FC236}">
                  <a16:creationId xmlns="" xmlns:a16="http://schemas.microsoft.com/office/drawing/2014/main" id="{3BADB029-CEAA-FA46-AC3F-02273CBD7CE8}"/>
                </a:ext>
              </a:extLst>
            </p:cNvPr>
            <p:cNvSpPr/>
            <p:nvPr/>
          </p:nvSpPr>
          <p:spPr>
            <a:xfrm rot="10800000">
              <a:off x="477789" y="594327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1" name="Oval 300">
              <a:extLst>
                <a:ext uri="{FF2B5EF4-FFF2-40B4-BE49-F238E27FC236}">
                  <a16:creationId xmlns="" xmlns:a16="http://schemas.microsoft.com/office/drawing/2014/main" id="{6554978F-8E07-874E-886F-01D3EBEF3FB4}"/>
                </a:ext>
              </a:extLst>
            </p:cNvPr>
            <p:cNvSpPr/>
            <p:nvPr/>
          </p:nvSpPr>
          <p:spPr>
            <a:xfrm rot="10800000">
              <a:off x="477789" y="571941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2" name="Oval 301">
              <a:extLst>
                <a:ext uri="{FF2B5EF4-FFF2-40B4-BE49-F238E27FC236}">
                  <a16:creationId xmlns="" xmlns:a16="http://schemas.microsoft.com/office/drawing/2014/main" id="{CAF45B18-32AB-934F-83BD-34862C35AB2E}"/>
                </a:ext>
              </a:extLst>
            </p:cNvPr>
            <p:cNvSpPr/>
            <p:nvPr/>
          </p:nvSpPr>
          <p:spPr>
            <a:xfrm rot="10800000">
              <a:off x="477789" y="549556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3" name="Oval 302">
              <a:extLst>
                <a:ext uri="{FF2B5EF4-FFF2-40B4-BE49-F238E27FC236}">
                  <a16:creationId xmlns="" xmlns:a16="http://schemas.microsoft.com/office/drawing/2014/main" id="{38F84A51-CFE0-FA42-8026-FA383C6403AD}"/>
                </a:ext>
              </a:extLst>
            </p:cNvPr>
            <p:cNvSpPr/>
            <p:nvPr/>
          </p:nvSpPr>
          <p:spPr>
            <a:xfrm rot="10800000">
              <a:off x="477789" y="527170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4" name="Oval 303">
              <a:extLst>
                <a:ext uri="{FF2B5EF4-FFF2-40B4-BE49-F238E27FC236}">
                  <a16:creationId xmlns="" xmlns:a16="http://schemas.microsoft.com/office/drawing/2014/main" id="{B70787AA-09A7-7A41-ACC5-560B9781CB80}"/>
                </a:ext>
              </a:extLst>
            </p:cNvPr>
            <p:cNvSpPr/>
            <p:nvPr/>
          </p:nvSpPr>
          <p:spPr>
            <a:xfrm rot="10800000">
              <a:off x="477789" y="50478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5" name="Oval 304">
              <a:extLst>
                <a:ext uri="{FF2B5EF4-FFF2-40B4-BE49-F238E27FC236}">
                  <a16:creationId xmlns="" xmlns:a16="http://schemas.microsoft.com/office/drawing/2014/main" id="{381D4C21-1675-BC4A-9604-D16592374AF6}"/>
                </a:ext>
              </a:extLst>
            </p:cNvPr>
            <p:cNvSpPr/>
            <p:nvPr/>
          </p:nvSpPr>
          <p:spPr>
            <a:xfrm rot="10800000">
              <a:off x="477789" y="482399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6" name="Oval 305">
              <a:extLst>
                <a:ext uri="{FF2B5EF4-FFF2-40B4-BE49-F238E27FC236}">
                  <a16:creationId xmlns="" xmlns:a16="http://schemas.microsoft.com/office/drawing/2014/main" id="{914D480E-83CC-4348-9BFC-0F73D86D23BA}"/>
                </a:ext>
              </a:extLst>
            </p:cNvPr>
            <p:cNvSpPr/>
            <p:nvPr/>
          </p:nvSpPr>
          <p:spPr>
            <a:xfrm rot="10800000">
              <a:off x="477789" y="46001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7" name="Oval 306">
              <a:extLst>
                <a:ext uri="{FF2B5EF4-FFF2-40B4-BE49-F238E27FC236}">
                  <a16:creationId xmlns="" xmlns:a16="http://schemas.microsoft.com/office/drawing/2014/main" id="{88D941EC-1B6A-7142-B352-6B52B8E3FD9D}"/>
                </a:ext>
              </a:extLst>
            </p:cNvPr>
            <p:cNvSpPr/>
            <p:nvPr/>
          </p:nvSpPr>
          <p:spPr>
            <a:xfrm rot="10800000">
              <a:off x="477789" y="437628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8" name="Oval 307">
              <a:extLst>
                <a:ext uri="{FF2B5EF4-FFF2-40B4-BE49-F238E27FC236}">
                  <a16:creationId xmlns="" xmlns:a16="http://schemas.microsoft.com/office/drawing/2014/main" id="{E4684FA4-8D59-4649-8DD5-9756D517433D}"/>
                </a:ext>
              </a:extLst>
            </p:cNvPr>
            <p:cNvSpPr/>
            <p:nvPr/>
          </p:nvSpPr>
          <p:spPr>
            <a:xfrm rot="10800000">
              <a:off x="477789" y="415243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9" name="Oval 308">
              <a:extLst>
                <a:ext uri="{FF2B5EF4-FFF2-40B4-BE49-F238E27FC236}">
                  <a16:creationId xmlns="" xmlns:a16="http://schemas.microsoft.com/office/drawing/2014/main" id="{DABA6195-201D-3547-9DDC-FD4A2F95E3A8}"/>
                </a:ext>
              </a:extLst>
            </p:cNvPr>
            <p:cNvSpPr/>
            <p:nvPr/>
          </p:nvSpPr>
          <p:spPr>
            <a:xfrm rot="10800000">
              <a:off x="477789" y="392857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0" name="Oval 309">
              <a:extLst>
                <a:ext uri="{FF2B5EF4-FFF2-40B4-BE49-F238E27FC236}">
                  <a16:creationId xmlns="" xmlns:a16="http://schemas.microsoft.com/office/drawing/2014/main" id="{E9784F9F-D306-904B-B6D2-733FDA84B093}"/>
                </a:ext>
              </a:extLst>
            </p:cNvPr>
            <p:cNvSpPr/>
            <p:nvPr/>
          </p:nvSpPr>
          <p:spPr>
            <a:xfrm rot="10800000">
              <a:off x="477789" y="370472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1" name="Oval 310">
              <a:extLst>
                <a:ext uri="{FF2B5EF4-FFF2-40B4-BE49-F238E27FC236}">
                  <a16:creationId xmlns="" xmlns:a16="http://schemas.microsoft.com/office/drawing/2014/main" id="{F1EEDDB1-B743-0D46-B892-74EA76FFEA8E}"/>
                </a:ext>
              </a:extLst>
            </p:cNvPr>
            <p:cNvSpPr/>
            <p:nvPr/>
          </p:nvSpPr>
          <p:spPr>
            <a:xfrm rot="10800000">
              <a:off x="477789" y="348086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4DE30C5-EAD5-674A-A314-78E3E44D09AC}"/>
              </a:ext>
            </a:extLst>
          </p:cNvPr>
          <p:cNvGrpSpPr/>
          <p:nvPr/>
        </p:nvGrpSpPr>
        <p:grpSpPr>
          <a:xfrm>
            <a:off x="3642360" y="2777980"/>
            <a:ext cx="1591582" cy="1495164"/>
            <a:chOff x="3802709" y="2481297"/>
            <a:chExt cx="1440000" cy="1440000"/>
          </a:xfrm>
        </p:grpSpPr>
        <p:sp>
          <p:nvSpPr>
            <p:cNvPr id="148" name="Shape">
              <a:extLst>
                <a:ext uri="{FF2B5EF4-FFF2-40B4-BE49-F238E27FC236}">
                  <a16:creationId xmlns="" xmlns:a16="http://schemas.microsoft.com/office/drawing/2014/main" id="{36296682-A53A-A742-A276-6015FEEF4C8E}"/>
                </a:ext>
              </a:extLst>
            </p:cNvPr>
            <p:cNvSpPr/>
            <p:nvPr/>
          </p:nvSpPr>
          <p:spPr>
            <a:xfrm rot="10800000" flipH="1">
              <a:off x="3802709" y="2481297"/>
              <a:ext cx="1440000" cy="1440000"/>
            </a:xfrm>
            <a:prstGeom prst="ellipse">
              <a:avLst/>
            </a:prstGeom>
            <a:solidFill>
              <a:srgbClr val="9BB6CA"/>
            </a:solidFill>
            <a:ln w="12700" cap="flat">
              <a:noFill/>
              <a:miter lim="400000"/>
            </a:ln>
            <a:effectLst>
              <a:outerShdw blurRad="165100" sx="103000" sy="103000" algn="ctr" rotWithShape="0">
                <a:prstClr val="black">
                  <a:alpha val="17000"/>
                </a:prst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 sz="3200"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dirty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47" name="Shape">
              <a:extLst>
                <a:ext uri="{FF2B5EF4-FFF2-40B4-BE49-F238E27FC236}">
                  <a16:creationId xmlns="" xmlns:a16="http://schemas.microsoft.com/office/drawing/2014/main" id="{AFAEE584-D5E3-3E4F-BA5F-904FD0DEE2D9}"/>
                </a:ext>
              </a:extLst>
            </p:cNvPr>
            <p:cNvSpPr/>
            <p:nvPr/>
          </p:nvSpPr>
          <p:spPr>
            <a:xfrm flipH="1">
              <a:off x="3972570" y="2651158"/>
              <a:ext cx="1100277" cy="1100277"/>
            </a:xfrm>
            <a:prstGeom prst="ellipse">
              <a:avLst/>
            </a:prstGeom>
            <a:solidFill>
              <a:srgbClr val="DCEAF0"/>
            </a:solidFill>
            <a:ln w="12700" cap="flat">
              <a:noFill/>
              <a:miter lim="400000"/>
            </a:ln>
            <a:effectLst>
              <a:outerShdw blurRad="279400" sx="122000" sy="122000" algn="ctr" rotWithShape="0">
                <a:srgbClr val="00174B">
                  <a:alpha val="12000"/>
                </a:srgbClr>
              </a:outerShdw>
            </a:effectLst>
          </p:spPr>
          <p:txBody>
            <a:bodyPr wrap="square" lIns="0" tIns="50800" rIns="0" bIns="50800" numCol="1" anchor="ctr">
              <a:noAutofit/>
            </a:bodyPr>
            <a:lstStyle/>
            <a:p>
              <a:pPr algn="ctr" defTabSz="91440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defRPr sz="3200"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ru-RU" sz="1000" b="1" dirty="0" smtClean="0">
                  <a:solidFill>
                    <a:srgbClr val="00174B"/>
                  </a:solidFill>
                  <a:latin typeface="Century Gothic" panose="020B0502020202020204" pitchFamily="34" charset="0"/>
                  <a:ea typeface="Helvetica Light"/>
                  <a:cs typeface="Helvetica Light"/>
                  <a:sym typeface="Helvetica Light"/>
                </a:rPr>
                <a:t>Психолого-педагогическое сопровождение</a:t>
              </a:r>
              <a:endParaRPr lang="en-US" sz="1000" b="1" dirty="0">
                <a:solidFill>
                  <a:srgbClr val="00174B"/>
                </a:solidFill>
                <a:latin typeface="Century Gothic" panose="020B0502020202020204" pitchFamily="34" charset="0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149" name="Закругленный прямоугольник">
            <a:extLst>
              <a:ext uri="{FF2B5EF4-FFF2-40B4-BE49-F238E27FC236}">
                <a16:creationId xmlns="" xmlns:a16="http://schemas.microsoft.com/office/drawing/2014/main" id="{1636E259-DA00-8540-A760-2C3A69105B05}"/>
              </a:ext>
            </a:extLst>
          </p:cNvPr>
          <p:cNvSpPr/>
          <p:nvPr/>
        </p:nvSpPr>
        <p:spPr>
          <a:xfrm>
            <a:off x="342900" y="2888986"/>
            <a:ext cx="2120900" cy="1317485"/>
          </a:xfrm>
          <a:prstGeom prst="roundRect">
            <a:avLst>
              <a:gd name="adj" fmla="val 8668"/>
            </a:avLst>
          </a:prstGeom>
          <a:solidFill>
            <a:srgbClr val="41577D"/>
          </a:solidFill>
          <a:ln w="12700">
            <a:noFill/>
            <a:miter lim="400000"/>
          </a:ln>
          <a:effectLst>
            <a:reflection blurRad="6350" stA="20000" endPos="43000" dir="5400000" sy="-100000" algn="bl" rotWithShape="0"/>
          </a:effectLst>
        </p:spPr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  <a:sym typeface="Helvetica Neue Medium"/>
              </a:rPr>
              <a:t>Модель развития креативных способностей дошкольников</a:t>
            </a: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  <a:sym typeface="Helvetica Neue Medium"/>
            </a:endParaRPr>
          </a:p>
        </p:txBody>
      </p:sp>
      <p:grpSp>
        <p:nvGrpSpPr>
          <p:cNvPr id="180" name="Group 179">
            <a:extLst>
              <a:ext uri="{FF2B5EF4-FFF2-40B4-BE49-F238E27FC236}">
                <a16:creationId xmlns="" xmlns:a16="http://schemas.microsoft.com/office/drawing/2014/main" id="{82C637A7-320A-B549-845A-0B29199AE84E}"/>
              </a:ext>
            </a:extLst>
          </p:cNvPr>
          <p:cNvGrpSpPr/>
          <p:nvPr/>
        </p:nvGrpSpPr>
        <p:grpSpPr>
          <a:xfrm>
            <a:off x="5663619" y="4174189"/>
            <a:ext cx="1362875" cy="1263143"/>
            <a:chOff x="4249884" y="2481297"/>
            <a:chExt cx="1440000" cy="1440000"/>
          </a:xfrm>
        </p:grpSpPr>
        <p:sp>
          <p:nvSpPr>
            <p:cNvPr id="183" name="Shape">
              <a:extLst>
                <a:ext uri="{FF2B5EF4-FFF2-40B4-BE49-F238E27FC236}">
                  <a16:creationId xmlns="" xmlns:a16="http://schemas.microsoft.com/office/drawing/2014/main" id="{9576A250-410A-E94E-90FA-CA1519C64456}"/>
                </a:ext>
              </a:extLst>
            </p:cNvPr>
            <p:cNvSpPr/>
            <p:nvPr/>
          </p:nvSpPr>
          <p:spPr>
            <a:xfrm rot="10800000" flipH="1">
              <a:off x="4249884" y="2481297"/>
              <a:ext cx="1440000" cy="1440000"/>
            </a:xfrm>
            <a:prstGeom prst="ellipse">
              <a:avLst/>
            </a:prstGeom>
            <a:solidFill>
              <a:srgbClr val="9BB6CA"/>
            </a:solidFill>
            <a:ln w="12700" cap="flat">
              <a:noFill/>
              <a:miter lim="400000"/>
            </a:ln>
            <a:effectLst>
              <a:reflection blurRad="6350" stA="10000" endPos="33000" dir="5400000" sy="-10000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 sz="3200"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dirty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84" name="Shape">
              <a:extLst>
                <a:ext uri="{FF2B5EF4-FFF2-40B4-BE49-F238E27FC236}">
                  <a16:creationId xmlns="" xmlns:a16="http://schemas.microsoft.com/office/drawing/2014/main" id="{97BE797E-23B0-194F-B005-1B738A6C3490}"/>
                </a:ext>
              </a:extLst>
            </p:cNvPr>
            <p:cNvSpPr/>
            <p:nvPr/>
          </p:nvSpPr>
          <p:spPr>
            <a:xfrm flipH="1">
              <a:off x="4387639" y="2619053"/>
              <a:ext cx="1164487" cy="1164487"/>
            </a:xfrm>
            <a:prstGeom prst="ellipse">
              <a:avLst/>
            </a:prstGeom>
            <a:solidFill>
              <a:srgbClr val="00174B"/>
            </a:solidFill>
            <a:ln w="12700" cap="flat">
              <a:noFill/>
              <a:miter lim="400000"/>
            </a:ln>
            <a:effectLst>
              <a:outerShdw blurRad="165100" sx="106000" sy="106000" algn="ctr" rotWithShape="0">
                <a:srgbClr val="00174B">
                  <a:alpha val="1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 sz="3200"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ru-RU" sz="800" b="1" dirty="0" err="1" smtClean="0">
                  <a:solidFill>
                    <a:schemeClr val="bg1"/>
                  </a:solidFill>
                  <a:latin typeface="Century Gothic" panose="020B0502020202020204" pitchFamily="34" charset="0"/>
                  <a:ea typeface="Helvetica Light"/>
                  <a:cs typeface="Helvetica Light"/>
                  <a:sym typeface="Helvetica Light"/>
                </a:rPr>
                <a:t>Экспресивность</a:t>
              </a:r>
              <a:r>
                <a:rPr lang="ru-RU" sz="800" b="1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Helvetica Light"/>
                  <a:cs typeface="Helvetica Light"/>
                  <a:sym typeface="Helvetica Light"/>
                </a:rPr>
                <a:t>, эмоциональная чувствительность</a:t>
              </a:r>
              <a:endParaRPr sz="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95" name="Group 194">
            <a:extLst>
              <a:ext uri="{FF2B5EF4-FFF2-40B4-BE49-F238E27FC236}">
                <a16:creationId xmlns="" xmlns:a16="http://schemas.microsoft.com/office/drawing/2014/main" id="{F1279D87-340F-DF44-94A4-FC8C7CCC2D14}"/>
              </a:ext>
            </a:extLst>
          </p:cNvPr>
          <p:cNvGrpSpPr/>
          <p:nvPr/>
        </p:nvGrpSpPr>
        <p:grpSpPr>
          <a:xfrm>
            <a:off x="5487933" y="1813561"/>
            <a:ext cx="1512366" cy="1508668"/>
            <a:chOff x="4249884" y="2481297"/>
            <a:chExt cx="1440000" cy="1440000"/>
          </a:xfrm>
        </p:grpSpPr>
        <p:sp>
          <p:nvSpPr>
            <p:cNvPr id="196" name="Shape">
              <a:extLst>
                <a:ext uri="{FF2B5EF4-FFF2-40B4-BE49-F238E27FC236}">
                  <a16:creationId xmlns="" xmlns:a16="http://schemas.microsoft.com/office/drawing/2014/main" id="{277199B8-12D9-E842-8397-4ABB4EC82706}"/>
                </a:ext>
              </a:extLst>
            </p:cNvPr>
            <p:cNvSpPr/>
            <p:nvPr/>
          </p:nvSpPr>
          <p:spPr>
            <a:xfrm rot="10800000" flipH="1">
              <a:off x="4249884" y="2481297"/>
              <a:ext cx="1440000" cy="1440000"/>
            </a:xfrm>
            <a:prstGeom prst="ellipse">
              <a:avLst/>
            </a:prstGeom>
            <a:solidFill>
              <a:srgbClr val="9BB6CA"/>
            </a:solidFill>
            <a:ln w="12700" cap="flat">
              <a:noFill/>
              <a:miter lim="400000"/>
            </a:ln>
            <a:effectLst>
              <a:reflection blurRad="6350" stA="10000" endPos="33000" dir="5400000" sy="-10000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 sz="3200"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dirty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97" name="Shape">
              <a:extLst>
                <a:ext uri="{FF2B5EF4-FFF2-40B4-BE49-F238E27FC236}">
                  <a16:creationId xmlns="" xmlns:a16="http://schemas.microsoft.com/office/drawing/2014/main" id="{A6745F2C-9962-A949-BBF8-F7659D99671D}"/>
                </a:ext>
              </a:extLst>
            </p:cNvPr>
            <p:cNvSpPr/>
            <p:nvPr/>
          </p:nvSpPr>
          <p:spPr>
            <a:xfrm flipH="1">
              <a:off x="4387640" y="2619053"/>
              <a:ext cx="1164487" cy="1164487"/>
            </a:xfrm>
            <a:prstGeom prst="ellipse">
              <a:avLst/>
            </a:prstGeom>
            <a:solidFill>
              <a:srgbClr val="00174B"/>
            </a:solidFill>
            <a:ln w="12700" cap="flat">
              <a:noFill/>
              <a:miter lim="400000"/>
            </a:ln>
            <a:effectLst>
              <a:outerShdw blurRad="165100" sx="106000" sy="106000" algn="ctr" rotWithShape="0">
                <a:srgbClr val="00174B">
                  <a:alpha val="1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defRPr sz="3200"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ru-RU" sz="900" b="1" dirty="0" smtClean="0">
                  <a:solidFill>
                    <a:srgbClr val="E2E9EB"/>
                  </a:solidFill>
                  <a:latin typeface="Century Gothic" panose="020B0502020202020204" pitchFamily="34" charset="0"/>
                  <a:ea typeface="Helvetica Light"/>
                  <a:cs typeface="Helvetica Light"/>
                  <a:sym typeface="Helvetica Light"/>
                </a:rPr>
                <a:t>Творческая активность, настойчивость,  смелость</a:t>
              </a:r>
              <a:endParaRPr sz="900" b="1" dirty="0">
                <a:solidFill>
                  <a:srgbClr val="E2E9EB"/>
                </a:solidFill>
                <a:latin typeface="Century Gothic" panose="020B0502020202020204" pitchFamily="34" charset="0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="" xmlns:a16="http://schemas.microsoft.com/office/drawing/2014/main" id="{95029B0B-270A-BC48-86D4-BAE5B3FE62BC}"/>
              </a:ext>
            </a:extLst>
          </p:cNvPr>
          <p:cNvGrpSpPr/>
          <p:nvPr/>
        </p:nvGrpSpPr>
        <p:grpSpPr>
          <a:xfrm>
            <a:off x="7538728" y="663041"/>
            <a:ext cx="1710609" cy="1659992"/>
            <a:chOff x="4249884" y="2309047"/>
            <a:chExt cx="1440000" cy="1440000"/>
          </a:xfrm>
        </p:grpSpPr>
        <p:sp>
          <p:nvSpPr>
            <p:cNvPr id="199" name="Shape">
              <a:extLst>
                <a:ext uri="{FF2B5EF4-FFF2-40B4-BE49-F238E27FC236}">
                  <a16:creationId xmlns="" xmlns:a16="http://schemas.microsoft.com/office/drawing/2014/main" id="{5B4239E4-34E0-2B44-92AC-DC752028E770}"/>
                </a:ext>
              </a:extLst>
            </p:cNvPr>
            <p:cNvSpPr/>
            <p:nvPr/>
          </p:nvSpPr>
          <p:spPr>
            <a:xfrm rot="10800000" flipH="1">
              <a:off x="4249884" y="2309047"/>
              <a:ext cx="1440000" cy="1440000"/>
            </a:xfrm>
            <a:prstGeom prst="ellipse">
              <a:avLst/>
            </a:prstGeom>
            <a:solidFill>
              <a:srgbClr val="9BB6CA"/>
            </a:solidFill>
            <a:ln w="12700" cap="flat">
              <a:noFill/>
              <a:miter lim="400000"/>
            </a:ln>
            <a:effectLst>
              <a:reflection blurRad="6350" stA="10000" endPos="33000" dir="5400000" sy="-10000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 sz="3200"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dirty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00" name="Shape">
              <a:extLst>
                <a:ext uri="{FF2B5EF4-FFF2-40B4-BE49-F238E27FC236}">
                  <a16:creationId xmlns="" xmlns:a16="http://schemas.microsoft.com/office/drawing/2014/main" id="{CC89CCD6-7984-E347-B637-5C9F42336230}"/>
                </a:ext>
              </a:extLst>
            </p:cNvPr>
            <p:cNvSpPr/>
            <p:nvPr/>
          </p:nvSpPr>
          <p:spPr>
            <a:xfrm flipH="1">
              <a:off x="4387206" y="2446803"/>
              <a:ext cx="1164919" cy="1164487"/>
            </a:xfrm>
            <a:prstGeom prst="ellipse">
              <a:avLst/>
            </a:prstGeom>
            <a:solidFill>
              <a:srgbClr val="00174B"/>
            </a:solidFill>
            <a:ln w="12700" cap="flat">
              <a:noFill/>
              <a:miter lim="400000"/>
            </a:ln>
            <a:effectLst>
              <a:outerShdw blurRad="165100" sx="106000" sy="106000" algn="ctr" rotWithShape="0">
                <a:srgbClr val="00174B">
                  <a:alpha val="1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defRPr sz="3200"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ru-RU" sz="800" b="1" dirty="0" smtClean="0">
                  <a:solidFill>
                    <a:srgbClr val="E2E9EB"/>
                  </a:solidFill>
                  <a:latin typeface="Century Gothic" panose="020B0502020202020204" pitchFamily="34" charset="0"/>
                  <a:ea typeface="Helvetica Light"/>
                  <a:cs typeface="Helvetica Light"/>
                  <a:sym typeface="Helvetica Light"/>
                </a:rPr>
                <a:t>Креатив-</a:t>
              </a:r>
              <a:r>
                <a:rPr lang="ru-RU" sz="800" b="1" dirty="0" err="1" smtClean="0">
                  <a:solidFill>
                    <a:srgbClr val="E2E9EB"/>
                  </a:solidFill>
                  <a:latin typeface="Century Gothic" panose="020B0502020202020204" pitchFamily="34" charset="0"/>
                  <a:ea typeface="Helvetica Light"/>
                  <a:cs typeface="Helvetica Light"/>
                  <a:sym typeface="Helvetica Light"/>
                </a:rPr>
                <a:t>ность</a:t>
              </a:r>
              <a:r>
                <a:rPr lang="ru-RU" sz="800" b="1" dirty="0" smtClean="0">
                  <a:solidFill>
                    <a:srgbClr val="E2E9EB"/>
                  </a:solidFill>
                  <a:latin typeface="Century Gothic" panose="020B0502020202020204" pitchFamily="34" charset="0"/>
                  <a:ea typeface="Helvetica Light"/>
                  <a:cs typeface="Helvetica Light"/>
                  <a:sym typeface="Helvetica Light"/>
                </a:rPr>
                <a:t>, творческое мышление и </a:t>
              </a:r>
              <a:r>
                <a:rPr lang="ru-RU" sz="800" b="1" dirty="0" err="1" smtClean="0">
                  <a:solidFill>
                    <a:srgbClr val="E2E9EB"/>
                  </a:solidFill>
                  <a:latin typeface="Century Gothic" panose="020B0502020202020204" pitchFamily="34" charset="0"/>
                  <a:ea typeface="Helvetica Light"/>
                  <a:cs typeface="Helvetica Light"/>
                  <a:sym typeface="Helvetica Light"/>
                </a:rPr>
                <a:t>воображе-ние</a:t>
              </a:r>
              <a:endParaRPr sz="800" b="1" dirty="0">
                <a:solidFill>
                  <a:srgbClr val="E2E9EB"/>
                </a:solidFill>
                <a:latin typeface="Century Gothic" panose="020B0502020202020204" pitchFamily="34" charset="0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="" xmlns:a16="http://schemas.microsoft.com/office/drawing/2014/main" id="{0A1C8A00-B2F0-6C47-8048-0C5D29EABF01}"/>
              </a:ext>
            </a:extLst>
          </p:cNvPr>
          <p:cNvGrpSpPr/>
          <p:nvPr/>
        </p:nvGrpSpPr>
        <p:grpSpPr>
          <a:xfrm>
            <a:off x="7543106" y="3206313"/>
            <a:ext cx="1542584" cy="989495"/>
            <a:chOff x="4249884" y="2481297"/>
            <a:chExt cx="1440000" cy="1440000"/>
          </a:xfrm>
        </p:grpSpPr>
        <p:sp>
          <p:nvSpPr>
            <p:cNvPr id="206" name="Shape">
              <a:extLst>
                <a:ext uri="{FF2B5EF4-FFF2-40B4-BE49-F238E27FC236}">
                  <a16:creationId xmlns="" xmlns:a16="http://schemas.microsoft.com/office/drawing/2014/main" id="{DF2CA12D-9697-F144-B2B0-A4E7A5D04322}"/>
                </a:ext>
              </a:extLst>
            </p:cNvPr>
            <p:cNvSpPr/>
            <p:nvPr/>
          </p:nvSpPr>
          <p:spPr>
            <a:xfrm rot="10800000" flipH="1">
              <a:off x="4249884" y="2481297"/>
              <a:ext cx="1440000" cy="1440000"/>
            </a:xfrm>
            <a:prstGeom prst="ellipse">
              <a:avLst/>
            </a:prstGeom>
            <a:solidFill>
              <a:srgbClr val="9BB6CA"/>
            </a:solidFill>
            <a:ln w="12700" cap="flat">
              <a:noFill/>
              <a:miter lim="400000"/>
            </a:ln>
            <a:effectLst>
              <a:reflection blurRad="6350" stA="10000" endPos="33000" dir="5400000" sy="-10000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 sz="3200"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dirty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07" name="Shape">
              <a:extLst>
                <a:ext uri="{FF2B5EF4-FFF2-40B4-BE49-F238E27FC236}">
                  <a16:creationId xmlns="" xmlns:a16="http://schemas.microsoft.com/office/drawing/2014/main" id="{6B531930-0BE4-574D-A73A-B54FEA940894}"/>
                </a:ext>
              </a:extLst>
            </p:cNvPr>
            <p:cNvSpPr/>
            <p:nvPr/>
          </p:nvSpPr>
          <p:spPr>
            <a:xfrm flipH="1">
              <a:off x="4387639" y="2619053"/>
              <a:ext cx="1302237" cy="1164486"/>
            </a:xfrm>
            <a:prstGeom prst="ellipse">
              <a:avLst/>
            </a:prstGeom>
            <a:solidFill>
              <a:srgbClr val="00174B"/>
            </a:solidFill>
            <a:ln w="12700" cap="flat">
              <a:noFill/>
              <a:miter lim="400000"/>
            </a:ln>
            <a:effectLst>
              <a:outerShdw blurRad="165100" sx="106000" sy="106000" algn="ctr" rotWithShape="0">
                <a:srgbClr val="00174B">
                  <a:alpha val="1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defRPr sz="3200"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ru-RU" sz="900" b="1" dirty="0" smtClean="0">
                  <a:solidFill>
                    <a:srgbClr val="E2E9EB"/>
                  </a:solidFill>
                  <a:latin typeface="Century Gothic" panose="020B0502020202020204" pitchFamily="34" charset="0"/>
                  <a:ea typeface="Helvetica Light"/>
                  <a:cs typeface="Helvetica Light"/>
                  <a:sym typeface="Helvetica Light"/>
                </a:rPr>
                <a:t>Креативный процесс</a:t>
              </a:r>
              <a:endParaRPr sz="900" b="1" dirty="0">
                <a:solidFill>
                  <a:srgbClr val="E2E9EB"/>
                </a:solidFill>
                <a:latin typeface="Century Gothic" panose="020B0502020202020204" pitchFamily="34" charset="0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="" xmlns:a16="http://schemas.microsoft.com/office/drawing/2014/main" id="{EC143E48-EF0B-6A4E-A768-4E67D1372036}"/>
              </a:ext>
            </a:extLst>
          </p:cNvPr>
          <p:cNvGrpSpPr/>
          <p:nvPr/>
        </p:nvGrpSpPr>
        <p:grpSpPr>
          <a:xfrm>
            <a:off x="7538728" y="5101893"/>
            <a:ext cx="1546962" cy="1557988"/>
            <a:chOff x="4249884" y="2653547"/>
            <a:chExt cx="1440000" cy="1440000"/>
          </a:xfrm>
        </p:grpSpPr>
        <p:sp>
          <p:nvSpPr>
            <p:cNvPr id="224" name="Shape">
              <a:extLst>
                <a:ext uri="{FF2B5EF4-FFF2-40B4-BE49-F238E27FC236}">
                  <a16:creationId xmlns="" xmlns:a16="http://schemas.microsoft.com/office/drawing/2014/main" id="{51DBFF41-7117-ED49-B150-E137E719222B}"/>
                </a:ext>
              </a:extLst>
            </p:cNvPr>
            <p:cNvSpPr/>
            <p:nvPr/>
          </p:nvSpPr>
          <p:spPr>
            <a:xfrm rot="10800000" flipH="1">
              <a:off x="4249884" y="2653547"/>
              <a:ext cx="1440000" cy="1440000"/>
            </a:xfrm>
            <a:prstGeom prst="ellipse">
              <a:avLst/>
            </a:prstGeom>
            <a:solidFill>
              <a:srgbClr val="9BB6CA"/>
            </a:solidFill>
            <a:ln w="12700" cap="flat">
              <a:noFill/>
              <a:miter lim="400000"/>
            </a:ln>
            <a:effectLst>
              <a:reflection blurRad="6350" stA="10000" endPos="33000" dir="5400000" sy="-10000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 sz="3200"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dirty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25" name="Shape">
              <a:extLst>
                <a:ext uri="{FF2B5EF4-FFF2-40B4-BE49-F238E27FC236}">
                  <a16:creationId xmlns="" xmlns:a16="http://schemas.microsoft.com/office/drawing/2014/main" id="{FDCBB715-EDE4-B449-BE26-EAF42666C908}"/>
                </a:ext>
              </a:extLst>
            </p:cNvPr>
            <p:cNvSpPr/>
            <p:nvPr/>
          </p:nvSpPr>
          <p:spPr>
            <a:xfrm flipH="1">
              <a:off x="4387640" y="2791303"/>
              <a:ext cx="1164487" cy="1164487"/>
            </a:xfrm>
            <a:prstGeom prst="ellipse">
              <a:avLst/>
            </a:prstGeom>
            <a:solidFill>
              <a:srgbClr val="00174B"/>
            </a:solidFill>
            <a:ln w="12700" cap="flat">
              <a:noFill/>
              <a:miter lim="400000"/>
            </a:ln>
            <a:effectLst>
              <a:outerShdw blurRad="165100" sx="106000" sy="106000" algn="ctr" rotWithShape="0">
                <a:srgbClr val="00174B">
                  <a:alpha val="1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defRPr sz="3200"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ru-RU" sz="900" b="1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Helvetica Light"/>
                  <a:cs typeface="Helvetica Light"/>
                  <a:sym typeface="Helvetica Light"/>
                </a:rPr>
                <a:t>Познавательные потребности, независимость</a:t>
              </a:r>
              <a:endParaRPr sz="900" b="1" dirty="0">
                <a:solidFill>
                  <a:schemeClr val="bg1"/>
                </a:solidFill>
                <a:latin typeface="Century Gothic" panose="020B0502020202020204" pitchFamily="34" charset="0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="" xmlns:a16="http://schemas.microsoft.com/office/drawing/2014/main" id="{6C489A28-5655-984B-BB3A-0F04A038F5A2}"/>
              </a:ext>
            </a:extLst>
          </p:cNvPr>
          <p:cNvGrpSpPr/>
          <p:nvPr/>
        </p:nvGrpSpPr>
        <p:grpSpPr>
          <a:xfrm>
            <a:off x="10089750" y="2427392"/>
            <a:ext cx="1819115" cy="1894383"/>
            <a:chOff x="4731011" y="2481297"/>
            <a:chExt cx="1440000" cy="1440000"/>
          </a:xfrm>
        </p:grpSpPr>
        <p:sp>
          <p:nvSpPr>
            <p:cNvPr id="227" name="Shape">
              <a:extLst>
                <a:ext uri="{FF2B5EF4-FFF2-40B4-BE49-F238E27FC236}">
                  <a16:creationId xmlns="" xmlns:a16="http://schemas.microsoft.com/office/drawing/2014/main" id="{2602AE7C-DC79-F748-ADAE-3912B70F94A4}"/>
                </a:ext>
              </a:extLst>
            </p:cNvPr>
            <p:cNvSpPr/>
            <p:nvPr/>
          </p:nvSpPr>
          <p:spPr>
            <a:xfrm rot="10800000" flipH="1">
              <a:off x="4731011" y="2481297"/>
              <a:ext cx="1440000" cy="1440000"/>
            </a:xfrm>
            <a:prstGeom prst="ellipse">
              <a:avLst/>
            </a:prstGeom>
            <a:solidFill>
              <a:srgbClr val="9BB6CA"/>
            </a:solidFill>
            <a:ln w="12700" cap="flat">
              <a:noFill/>
              <a:miter lim="400000"/>
            </a:ln>
            <a:effectLst>
              <a:outerShdw blurRad="165100" sx="103000" sy="103000" algn="ctr" rotWithShape="0">
                <a:prstClr val="black">
                  <a:alpha val="17000"/>
                </a:prst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 sz="3200"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dirty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28" name="Shape">
              <a:extLst>
                <a:ext uri="{FF2B5EF4-FFF2-40B4-BE49-F238E27FC236}">
                  <a16:creationId xmlns="" xmlns:a16="http://schemas.microsoft.com/office/drawing/2014/main" id="{D3E27117-8F97-1340-96F6-7679C3C73E93}"/>
                </a:ext>
              </a:extLst>
            </p:cNvPr>
            <p:cNvSpPr/>
            <p:nvPr/>
          </p:nvSpPr>
          <p:spPr>
            <a:xfrm flipH="1">
              <a:off x="4900872" y="2651158"/>
              <a:ext cx="1100277" cy="1100277"/>
            </a:xfrm>
            <a:prstGeom prst="ellipse">
              <a:avLst/>
            </a:prstGeom>
            <a:solidFill>
              <a:srgbClr val="DCEAF0"/>
            </a:solidFill>
            <a:ln w="12700" cap="flat">
              <a:noFill/>
              <a:miter lim="400000"/>
            </a:ln>
            <a:effectLst>
              <a:outerShdw blurRad="279400" sx="122000" sy="122000" algn="ctr" rotWithShape="0">
                <a:srgbClr val="00174B">
                  <a:alpha val="12000"/>
                </a:srgbClr>
              </a:outerShdw>
            </a:effectLst>
          </p:spPr>
          <p:txBody>
            <a:bodyPr wrap="square" lIns="0" tIns="50800" rIns="0" bIns="50800" numCol="1" anchor="ctr">
              <a:noAutofit/>
            </a:bodyPr>
            <a:lstStyle/>
            <a:p>
              <a:pPr algn="ctr" defTabSz="91440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defRPr sz="3200"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ru-RU" sz="1600" b="1" dirty="0" smtClean="0">
                  <a:solidFill>
                    <a:srgbClr val="00174B"/>
                  </a:solidFill>
                  <a:latin typeface="Century Gothic" panose="020B0502020202020204" pitchFamily="34" charset="0"/>
                  <a:ea typeface="Helvetica Light"/>
                  <a:cs typeface="Helvetica Light"/>
                  <a:sym typeface="Helvetica Light"/>
                </a:rPr>
                <a:t>Креативный продукт</a:t>
              </a:r>
              <a:endParaRPr lang="en-US" sz="1600" b="1" dirty="0">
                <a:solidFill>
                  <a:srgbClr val="00174B"/>
                </a:solidFill>
                <a:latin typeface="Century Gothic" panose="020B0502020202020204" pitchFamily="34" charset="0"/>
                <a:ea typeface="Helvetica Light"/>
                <a:cs typeface="Helvetica Light"/>
                <a:sym typeface="Helvetica Light"/>
              </a:endParaRPr>
            </a:p>
          </p:txBody>
        </p:sp>
      </p:grpSp>
      <p:cxnSp>
        <p:nvCxnSpPr>
          <p:cNvPr id="239" name="Straight Arrow Connector 238">
            <a:extLst>
              <a:ext uri="{FF2B5EF4-FFF2-40B4-BE49-F238E27FC236}">
                <a16:creationId xmlns="" xmlns:a16="http://schemas.microsoft.com/office/drawing/2014/main" id="{794BD745-75EB-5643-9AE4-7C0188F14723}"/>
              </a:ext>
            </a:extLst>
          </p:cNvPr>
          <p:cNvCxnSpPr>
            <a:stCxn id="148" idx="7"/>
            <a:endCxn id="183" idx="2"/>
          </p:cNvCxnSpPr>
          <p:nvPr/>
        </p:nvCxnSpPr>
        <p:spPr bwMode="auto">
          <a:xfrm>
            <a:off x="5000860" y="4054182"/>
            <a:ext cx="662759" cy="751578"/>
          </a:xfrm>
          <a:prstGeom prst="straightConnector1">
            <a:avLst/>
          </a:prstGeom>
          <a:noFill/>
          <a:ln w="28575" cap="flat" cmpd="sng" algn="ctr">
            <a:gradFill>
              <a:gsLst>
                <a:gs pos="0">
                  <a:schemeClr val="accent1">
                    <a:lumMod val="75000"/>
                  </a:schemeClr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prstDash val="sysDash"/>
            <a:round/>
            <a:headEnd type="none" w="med" len="med"/>
            <a:tailEnd type="none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241" name="Straight Arrow Connector 240">
            <a:extLst>
              <a:ext uri="{FF2B5EF4-FFF2-40B4-BE49-F238E27FC236}">
                <a16:creationId xmlns="" xmlns:a16="http://schemas.microsoft.com/office/drawing/2014/main" id="{2056C535-2403-FF41-BCBB-5AC61EDB7090}"/>
              </a:ext>
            </a:extLst>
          </p:cNvPr>
          <p:cNvCxnSpPr>
            <a:endCxn id="206" idx="3"/>
          </p:cNvCxnSpPr>
          <p:nvPr/>
        </p:nvCxnSpPr>
        <p:spPr bwMode="auto">
          <a:xfrm>
            <a:off x="6896114" y="2850660"/>
            <a:ext cx="872898" cy="500561"/>
          </a:xfrm>
          <a:prstGeom prst="straightConnector1">
            <a:avLst/>
          </a:prstGeom>
          <a:noFill/>
          <a:ln w="28575" cap="flat" cmpd="sng" algn="ctr">
            <a:gradFill>
              <a:gsLst>
                <a:gs pos="0">
                  <a:schemeClr val="accent1">
                    <a:lumMod val="75000"/>
                  </a:schemeClr>
                </a:gs>
                <a:gs pos="75000">
                  <a:schemeClr val="accent1">
                    <a:lumMod val="5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ash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Straight Arrow Connector 241">
            <a:extLst>
              <a:ext uri="{FF2B5EF4-FFF2-40B4-BE49-F238E27FC236}">
                <a16:creationId xmlns="" xmlns:a16="http://schemas.microsoft.com/office/drawing/2014/main" id="{C3488A67-3906-9A44-B0D7-99A48971004B}"/>
              </a:ext>
            </a:extLst>
          </p:cNvPr>
          <p:cNvCxnSpPr>
            <a:endCxn id="206" idx="1"/>
          </p:cNvCxnSpPr>
          <p:nvPr/>
        </p:nvCxnSpPr>
        <p:spPr bwMode="auto">
          <a:xfrm flipV="1">
            <a:off x="7000299" y="4050900"/>
            <a:ext cx="768713" cy="520332"/>
          </a:xfrm>
          <a:prstGeom prst="straightConnector1">
            <a:avLst/>
          </a:prstGeom>
          <a:noFill/>
          <a:ln w="28575" cap="flat" cmpd="sng" algn="ctr">
            <a:gradFill>
              <a:gsLst>
                <a:gs pos="0">
                  <a:schemeClr val="accent1">
                    <a:lumMod val="50000"/>
                  </a:schemeClr>
                </a:gs>
                <a:gs pos="75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ash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Arrow Connector 242">
            <a:extLst>
              <a:ext uri="{FF2B5EF4-FFF2-40B4-BE49-F238E27FC236}">
                <a16:creationId xmlns="" xmlns:a16="http://schemas.microsoft.com/office/drawing/2014/main" id="{CEB6D5A7-FADD-074D-8E34-EF3E8B6E9AD2}"/>
              </a:ext>
            </a:extLst>
          </p:cNvPr>
          <p:cNvCxnSpPr>
            <a:stCxn id="199" idx="0"/>
            <a:endCxn id="206" idx="4"/>
          </p:cNvCxnSpPr>
          <p:nvPr/>
        </p:nvCxnSpPr>
        <p:spPr bwMode="auto">
          <a:xfrm flipH="1">
            <a:off x="8314398" y="2323033"/>
            <a:ext cx="79635" cy="883280"/>
          </a:xfrm>
          <a:prstGeom prst="straightConnector1">
            <a:avLst/>
          </a:prstGeom>
          <a:noFill/>
          <a:ln w="28575" cap="flat" cmpd="sng" algn="ctr">
            <a:gradFill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ash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Straight Arrow Connector 243">
            <a:extLst>
              <a:ext uri="{FF2B5EF4-FFF2-40B4-BE49-F238E27FC236}">
                <a16:creationId xmlns="" xmlns:a16="http://schemas.microsoft.com/office/drawing/2014/main" id="{0A41BDB1-604E-6443-802B-740BAD3F2704}"/>
              </a:ext>
            </a:extLst>
          </p:cNvPr>
          <p:cNvCxnSpPr>
            <a:stCxn id="206" idx="0"/>
            <a:endCxn id="224" idx="4"/>
          </p:cNvCxnSpPr>
          <p:nvPr/>
        </p:nvCxnSpPr>
        <p:spPr bwMode="auto">
          <a:xfrm flipH="1">
            <a:off x="8312209" y="4195808"/>
            <a:ext cx="2189" cy="906085"/>
          </a:xfrm>
          <a:prstGeom prst="straightConnector1">
            <a:avLst/>
          </a:prstGeom>
          <a:noFill/>
          <a:ln w="15875" cap="flat" cmpd="sng" algn="ctr"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ash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" name="Straight Arrow Connector 244">
            <a:extLst>
              <a:ext uri="{FF2B5EF4-FFF2-40B4-BE49-F238E27FC236}">
                <a16:creationId xmlns="" xmlns:a16="http://schemas.microsoft.com/office/drawing/2014/main" id="{13939081-2CB0-AC48-B227-8F9334334BBB}"/>
              </a:ext>
            </a:extLst>
          </p:cNvPr>
          <p:cNvCxnSpPr>
            <a:endCxn id="227" idx="3"/>
          </p:cNvCxnSpPr>
          <p:nvPr/>
        </p:nvCxnSpPr>
        <p:spPr bwMode="auto">
          <a:xfrm>
            <a:off x="9202276" y="1813560"/>
            <a:ext cx="1153877" cy="891258"/>
          </a:xfrm>
          <a:prstGeom prst="straightConnector1">
            <a:avLst/>
          </a:prstGeom>
          <a:noFill/>
          <a:ln w="28575" cap="flat" cmpd="sng" algn="ctr">
            <a:gradFill>
              <a:gsLst>
                <a:gs pos="0">
                  <a:schemeClr val="accent1">
                    <a:lumMod val="50000"/>
                  </a:schemeClr>
                </a:gs>
                <a:gs pos="75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ash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6" name="Straight Arrow Connector 245">
            <a:extLst>
              <a:ext uri="{FF2B5EF4-FFF2-40B4-BE49-F238E27FC236}">
                <a16:creationId xmlns="" xmlns:a16="http://schemas.microsoft.com/office/drawing/2014/main" id="{1FAEB59D-BCD4-D946-A766-E12E2BD842F1}"/>
              </a:ext>
            </a:extLst>
          </p:cNvPr>
          <p:cNvCxnSpPr>
            <a:stCxn id="207" idx="2"/>
          </p:cNvCxnSpPr>
          <p:nvPr/>
        </p:nvCxnSpPr>
        <p:spPr bwMode="auto">
          <a:xfrm flipV="1">
            <a:off x="9085682" y="3559108"/>
            <a:ext cx="1027298" cy="141952"/>
          </a:xfrm>
          <a:prstGeom prst="straightConnector1">
            <a:avLst/>
          </a:prstGeom>
          <a:noFill/>
          <a:ln w="28575" cap="flat" cmpd="sng" algn="ctr">
            <a:gradFill>
              <a:gsLst>
                <a:gs pos="0">
                  <a:schemeClr val="accent1">
                    <a:lumMod val="50000"/>
                  </a:schemeClr>
                </a:gs>
                <a:gs pos="75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ash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7" name="Straight Arrow Connector 246">
            <a:extLst>
              <a:ext uri="{FF2B5EF4-FFF2-40B4-BE49-F238E27FC236}">
                <a16:creationId xmlns="" xmlns:a16="http://schemas.microsoft.com/office/drawing/2014/main" id="{E8FA690B-EF4F-A242-9A37-73058A99C8A0}"/>
              </a:ext>
            </a:extLst>
          </p:cNvPr>
          <p:cNvCxnSpPr>
            <a:stCxn id="224" idx="5"/>
            <a:endCxn id="227" idx="1"/>
          </p:cNvCxnSpPr>
          <p:nvPr/>
        </p:nvCxnSpPr>
        <p:spPr bwMode="auto">
          <a:xfrm flipV="1">
            <a:off x="8859143" y="4044349"/>
            <a:ext cx="1497010" cy="1285706"/>
          </a:xfrm>
          <a:prstGeom prst="straightConnector1">
            <a:avLst/>
          </a:prstGeom>
          <a:noFill/>
          <a:ln w="28575" cap="flat" cmpd="sng" algn="ctr">
            <a:gradFill>
              <a:gsLst>
                <a:gs pos="0">
                  <a:schemeClr val="accent1">
                    <a:lumMod val="50000"/>
                  </a:schemeClr>
                </a:gs>
                <a:gs pos="75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ash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" name="Straight Arrow Connector 239">
            <a:extLst>
              <a:ext uri="{FF2B5EF4-FFF2-40B4-BE49-F238E27FC236}">
                <a16:creationId xmlns="" xmlns:a16="http://schemas.microsoft.com/office/drawing/2014/main" id="{FFF85B55-26A7-9B40-8087-C80145CC62F9}"/>
              </a:ext>
            </a:extLst>
          </p:cNvPr>
          <p:cNvCxnSpPr>
            <a:stCxn id="149" idx="3"/>
            <a:endCxn id="148" idx="2"/>
          </p:cNvCxnSpPr>
          <p:nvPr/>
        </p:nvCxnSpPr>
        <p:spPr bwMode="auto">
          <a:xfrm flipV="1">
            <a:off x="2463800" y="3525562"/>
            <a:ext cx="1178560" cy="22167"/>
          </a:xfrm>
          <a:prstGeom prst="straightConnector1">
            <a:avLst/>
          </a:prstGeom>
          <a:noFill/>
          <a:ln w="28575" cap="flat" cmpd="sng" algn="ctr"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ash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F57A3F7-83C4-4A49-8123-09F0DA24A250}"/>
              </a:ext>
            </a:extLst>
          </p:cNvPr>
          <p:cNvGrpSpPr/>
          <p:nvPr/>
        </p:nvGrpSpPr>
        <p:grpSpPr>
          <a:xfrm>
            <a:off x="3162619" y="3425267"/>
            <a:ext cx="250863" cy="267680"/>
            <a:chOff x="3199021" y="3598357"/>
            <a:chExt cx="250863" cy="267680"/>
          </a:xfrm>
        </p:grpSpPr>
        <p:sp>
          <p:nvSpPr>
            <p:cNvPr id="248" name="Isosceles Triangle 68">
              <a:extLst>
                <a:ext uri="{FF2B5EF4-FFF2-40B4-BE49-F238E27FC236}">
                  <a16:creationId xmlns="" xmlns:a16="http://schemas.microsoft.com/office/drawing/2014/main" id="{1473068D-636B-B743-9D37-8C56D6700A04}"/>
                </a:ext>
              </a:extLst>
            </p:cNvPr>
            <p:cNvSpPr/>
            <p:nvPr/>
          </p:nvSpPr>
          <p:spPr>
            <a:xfrm rot="5400000">
              <a:off x="3214143" y="3630296"/>
              <a:ext cx="267680" cy="203802"/>
            </a:xfrm>
            <a:prstGeom prst="flowChartExtract">
              <a:avLst/>
            </a:prstGeom>
            <a:solidFill>
              <a:srgbClr val="DCEAF0">
                <a:alpha val="50000"/>
              </a:srgbClr>
            </a:soli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9" name="Isosceles Triangle 68">
              <a:extLst>
                <a:ext uri="{FF2B5EF4-FFF2-40B4-BE49-F238E27FC236}">
                  <a16:creationId xmlns="" xmlns:a16="http://schemas.microsoft.com/office/drawing/2014/main" id="{89ADE4AA-58BA-9F4C-AA8D-250138A8D611}"/>
                </a:ext>
              </a:extLst>
            </p:cNvPr>
            <p:cNvSpPr/>
            <p:nvPr/>
          </p:nvSpPr>
          <p:spPr>
            <a:xfrm rot="5400000">
              <a:off x="3171118" y="3643169"/>
              <a:ext cx="233866" cy="178059"/>
            </a:xfrm>
            <a:prstGeom prst="triangle">
              <a:avLst/>
            </a:prstGeom>
            <a:solidFill>
              <a:srgbClr val="DCEAF0">
                <a:alpha val="50000"/>
              </a:srgbClr>
            </a:soli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313C5103-CB81-9C43-99EE-5BCE4085BC72}"/>
              </a:ext>
            </a:extLst>
          </p:cNvPr>
          <p:cNvCxnSpPr>
            <a:stCxn id="148" idx="5"/>
            <a:endCxn id="196" idx="2"/>
          </p:cNvCxnSpPr>
          <p:nvPr/>
        </p:nvCxnSpPr>
        <p:spPr bwMode="auto">
          <a:xfrm flipV="1">
            <a:off x="5000860" y="2567895"/>
            <a:ext cx="487073" cy="429047"/>
          </a:xfrm>
          <a:prstGeom prst="straightConnector1">
            <a:avLst/>
          </a:prstGeom>
          <a:noFill/>
          <a:ln w="34925" cap="flat" cmpd="sng" algn="ctr">
            <a:gradFill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ash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CD88168-BD18-8946-9218-273C85C0F590}"/>
              </a:ext>
            </a:extLst>
          </p:cNvPr>
          <p:cNvGrpSpPr/>
          <p:nvPr/>
        </p:nvGrpSpPr>
        <p:grpSpPr>
          <a:xfrm>
            <a:off x="5416158" y="4310470"/>
            <a:ext cx="245061" cy="276500"/>
            <a:chOff x="5416158" y="4310470"/>
            <a:chExt cx="245061" cy="276500"/>
          </a:xfrm>
        </p:grpSpPr>
        <p:sp>
          <p:nvSpPr>
            <p:cNvPr id="254" name="Isosceles Triangle 68">
              <a:extLst>
                <a:ext uri="{FF2B5EF4-FFF2-40B4-BE49-F238E27FC236}">
                  <a16:creationId xmlns="" xmlns:a16="http://schemas.microsoft.com/office/drawing/2014/main" id="{4DF6B925-BB72-664C-89DD-349FC7FA3257}"/>
                </a:ext>
              </a:extLst>
            </p:cNvPr>
            <p:cNvSpPr/>
            <p:nvPr/>
          </p:nvSpPr>
          <p:spPr>
            <a:xfrm rot="6925317">
              <a:off x="5425478" y="4351229"/>
              <a:ext cx="267680" cy="203802"/>
            </a:xfrm>
            <a:prstGeom prst="flowChartExtract">
              <a:avLst/>
            </a:prstGeom>
            <a:solidFill>
              <a:srgbClr val="DCEAF0">
                <a:alpha val="5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5" name="Isosceles Triangle 68">
              <a:extLst>
                <a:ext uri="{FF2B5EF4-FFF2-40B4-BE49-F238E27FC236}">
                  <a16:creationId xmlns="" xmlns:a16="http://schemas.microsoft.com/office/drawing/2014/main" id="{17533417-E436-874B-883E-80A5BE065423}"/>
                </a:ext>
              </a:extLst>
            </p:cNvPr>
            <p:cNvSpPr/>
            <p:nvPr/>
          </p:nvSpPr>
          <p:spPr>
            <a:xfrm rot="6925317">
              <a:off x="5388255" y="4338373"/>
              <a:ext cx="233866" cy="178059"/>
            </a:xfrm>
            <a:prstGeom prst="triangle">
              <a:avLst/>
            </a:prstGeom>
            <a:solidFill>
              <a:srgbClr val="DCEAF0">
                <a:alpha val="5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636EBC2-445E-9F4F-8E79-76B69E8A01BB}"/>
              </a:ext>
            </a:extLst>
          </p:cNvPr>
          <p:cNvGrpSpPr/>
          <p:nvPr/>
        </p:nvGrpSpPr>
        <p:grpSpPr>
          <a:xfrm>
            <a:off x="7220850" y="4176290"/>
            <a:ext cx="244898" cy="276840"/>
            <a:chOff x="7245762" y="4278637"/>
            <a:chExt cx="244898" cy="276840"/>
          </a:xfrm>
          <a:solidFill>
            <a:schemeClr val="accent1">
              <a:lumMod val="75000"/>
            </a:schemeClr>
          </a:solidFill>
        </p:grpSpPr>
        <p:sp>
          <p:nvSpPr>
            <p:cNvPr id="257" name="Isosceles Triangle 68">
              <a:extLst>
                <a:ext uri="{FF2B5EF4-FFF2-40B4-BE49-F238E27FC236}">
                  <a16:creationId xmlns="" xmlns:a16="http://schemas.microsoft.com/office/drawing/2014/main" id="{1B95F91D-67DD-624E-AEA7-0B5CCD693493}"/>
                </a:ext>
              </a:extLst>
            </p:cNvPr>
            <p:cNvSpPr/>
            <p:nvPr/>
          </p:nvSpPr>
          <p:spPr>
            <a:xfrm rot="3853180">
              <a:off x="7254919" y="4310576"/>
              <a:ext cx="267680" cy="203802"/>
            </a:xfrm>
            <a:prstGeom prst="flowChartExtract">
              <a:avLst/>
            </a:pr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8" name="Isosceles Triangle 68">
              <a:extLst>
                <a:ext uri="{FF2B5EF4-FFF2-40B4-BE49-F238E27FC236}">
                  <a16:creationId xmlns="" xmlns:a16="http://schemas.microsoft.com/office/drawing/2014/main" id="{B42098E7-337F-FF4B-A3AD-8A3DC685B478}"/>
                </a:ext>
              </a:extLst>
            </p:cNvPr>
            <p:cNvSpPr/>
            <p:nvPr/>
          </p:nvSpPr>
          <p:spPr>
            <a:xfrm rot="3853180">
              <a:off x="7217859" y="4349514"/>
              <a:ext cx="233866" cy="178059"/>
            </a:xfrm>
            <a:prstGeom prst="triangle">
              <a:avLst/>
            </a:pr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CD989F9B-D67D-0D4A-8E30-3E61EAD35728}"/>
              </a:ext>
            </a:extLst>
          </p:cNvPr>
          <p:cNvGrpSpPr/>
          <p:nvPr/>
        </p:nvGrpSpPr>
        <p:grpSpPr>
          <a:xfrm>
            <a:off x="9547115" y="1957885"/>
            <a:ext cx="363640" cy="491307"/>
            <a:chOff x="9772635" y="2875550"/>
            <a:chExt cx="242222" cy="281774"/>
          </a:xfrm>
          <a:solidFill>
            <a:schemeClr val="accent1">
              <a:lumMod val="75000"/>
            </a:schemeClr>
          </a:solidFill>
        </p:grpSpPr>
        <p:sp>
          <p:nvSpPr>
            <p:cNvPr id="266" name="Isosceles Triangle 68">
              <a:extLst>
                <a:ext uri="{FF2B5EF4-FFF2-40B4-BE49-F238E27FC236}">
                  <a16:creationId xmlns="" xmlns:a16="http://schemas.microsoft.com/office/drawing/2014/main" id="{E4C73C05-E433-A840-9FDA-4BB274BD44AE}"/>
                </a:ext>
              </a:extLst>
            </p:cNvPr>
            <p:cNvSpPr/>
            <p:nvPr/>
          </p:nvSpPr>
          <p:spPr>
            <a:xfrm rot="7269078">
              <a:off x="9779116" y="2921583"/>
              <a:ext cx="267680" cy="203802"/>
            </a:xfrm>
            <a:prstGeom prst="flowChartExtract">
              <a:avLst/>
            </a:pr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7" name="Isosceles Triangle 68">
              <a:extLst>
                <a:ext uri="{FF2B5EF4-FFF2-40B4-BE49-F238E27FC236}">
                  <a16:creationId xmlns="" xmlns:a16="http://schemas.microsoft.com/office/drawing/2014/main" id="{5935EA41-E559-3D4E-A02C-1FBC607F15F6}"/>
                </a:ext>
              </a:extLst>
            </p:cNvPr>
            <p:cNvSpPr/>
            <p:nvPr/>
          </p:nvSpPr>
          <p:spPr>
            <a:xfrm rot="7269078">
              <a:off x="9744732" y="2903453"/>
              <a:ext cx="233866" cy="178059"/>
            </a:xfrm>
            <a:prstGeom prst="triangle">
              <a:avLst/>
            </a:pr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E9F478AD-621F-3147-881C-944CBE3C9EFC}"/>
              </a:ext>
            </a:extLst>
          </p:cNvPr>
          <p:cNvGrpSpPr/>
          <p:nvPr/>
        </p:nvGrpSpPr>
        <p:grpSpPr>
          <a:xfrm>
            <a:off x="8317388" y="2941982"/>
            <a:ext cx="192929" cy="180808"/>
            <a:chOff x="8317388" y="2941982"/>
            <a:chExt cx="192929" cy="180808"/>
          </a:xfrm>
        </p:grpSpPr>
        <p:sp>
          <p:nvSpPr>
            <p:cNvPr id="269" name="Isosceles Triangle 68">
              <a:extLst>
                <a:ext uri="{FF2B5EF4-FFF2-40B4-BE49-F238E27FC236}">
                  <a16:creationId xmlns="" xmlns:a16="http://schemas.microsoft.com/office/drawing/2014/main" id="{0C98F91A-3FFD-9E45-A115-ABB68F76CBE3}"/>
                </a:ext>
              </a:extLst>
            </p:cNvPr>
            <p:cNvSpPr/>
            <p:nvPr/>
          </p:nvSpPr>
          <p:spPr>
            <a:xfrm rot="10800000">
              <a:off x="8317388" y="2975901"/>
              <a:ext cx="192929" cy="146889"/>
            </a:xfrm>
            <a:prstGeom prst="flowChartExtract">
              <a:avLst/>
            </a:prstGeom>
            <a:solidFill>
              <a:srgbClr val="DCEAF0">
                <a:alpha val="5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0" name="Isosceles Triangle 68">
              <a:extLst>
                <a:ext uri="{FF2B5EF4-FFF2-40B4-BE49-F238E27FC236}">
                  <a16:creationId xmlns="" xmlns:a16="http://schemas.microsoft.com/office/drawing/2014/main" id="{A8D48B8B-F4E5-A14C-8E42-35F1DA842DA5}"/>
                </a:ext>
              </a:extLst>
            </p:cNvPr>
            <p:cNvSpPr/>
            <p:nvPr/>
          </p:nvSpPr>
          <p:spPr>
            <a:xfrm rot="10800000">
              <a:off x="8329573" y="2941982"/>
              <a:ext cx="168558" cy="128335"/>
            </a:xfrm>
            <a:prstGeom prst="triangle">
              <a:avLst/>
            </a:prstGeom>
            <a:solidFill>
              <a:srgbClr val="DCEAF0">
                <a:alpha val="5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471958C4-D452-6C4C-9F99-A54042465A0F}"/>
              </a:ext>
            </a:extLst>
          </p:cNvPr>
          <p:cNvGrpSpPr/>
          <p:nvPr/>
        </p:nvGrpSpPr>
        <p:grpSpPr>
          <a:xfrm>
            <a:off x="8118805" y="4760232"/>
            <a:ext cx="397165" cy="347977"/>
            <a:chOff x="8313091" y="4677425"/>
            <a:chExt cx="192929" cy="180808"/>
          </a:xfrm>
          <a:solidFill>
            <a:schemeClr val="accent1">
              <a:lumMod val="75000"/>
            </a:schemeClr>
          </a:solidFill>
        </p:grpSpPr>
        <p:sp>
          <p:nvSpPr>
            <p:cNvPr id="272" name="Isosceles Triangle 68">
              <a:extLst>
                <a:ext uri="{FF2B5EF4-FFF2-40B4-BE49-F238E27FC236}">
                  <a16:creationId xmlns="" xmlns:a16="http://schemas.microsoft.com/office/drawing/2014/main" id="{66D26043-EF97-E94A-AE69-F9D9162D7B7C}"/>
                </a:ext>
              </a:extLst>
            </p:cNvPr>
            <p:cNvSpPr/>
            <p:nvPr/>
          </p:nvSpPr>
          <p:spPr>
            <a:xfrm rot="10800000">
              <a:off x="8313091" y="4711344"/>
              <a:ext cx="192929" cy="146889"/>
            </a:xfrm>
            <a:prstGeom prst="flowChartExtract">
              <a:avLst/>
            </a:pr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3" name="Isosceles Triangle 68">
              <a:extLst>
                <a:ext uri="{FF2B5EF4-FFF2-40B4-BE49-F238E27FC236}">
                  <a16:creationId xmlns="" xmlns:a16="http://schemas.microsoft.com/office/drawing/2014/main" id="{1439D7F8-0959-764F-9514-A505791A940C}"/>
                </a:ext>
              </a:extLst>
            </p:cNvPr>
            <p:cNvSpPr/>
            <p:nvPr/>
          </p:nvSpPr>
          <p:spPr>
            <a:xfrm rot="10800000">
              <a:off x="8325276" y="4677425"/>
              <a:ext cx="168558" cy="128335"/>
            </a:xfrm>
            <a:prstGeom prst="triangle">
              <a:avLst/>
            </a:pr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EF1CB0E3-B9F3-8D42-9F70-1EE9929B87ED}"/>
              </a:ext>
            </a:extLst>
          </p:cNvPr>
          <p:cNvGrpSpPr/>
          <p:nvPr/>
        </p:nvGrpSpPr>
        <p:grpSpPr>
          <a:xfrm>
            <a:off x="8206287" y="2259189"/>
            <a:ext cx="301377" cy="361616"/>
            <a:chOff x="8316263" y="2597171"/>
            <a:chExt cx="192929" cy="180808"/>
          </a:xfrm>
          <a:solidFill>
            <a:schemeClr val="accent1">
              <a:lumMod val="75000"/>
            </a:schemeClr>
          </a:solidFill>
        </p:grpSpPr>
        <p:sp>
          <p:nvSpPr>
            <p:cNvPr id="278" name="Isosceles Triangle 68">
              <a:extLst>
                <a:ext uri="{FF2B5EF4-FFF2-40B4-BE49-F238E27FC236}">
                  <a16:creationId xmlns="" xmlns:a16="http://schemas.microsoft.com/office/drawing/2014/main" id="{F4A0AC2F-8FDF-334A-AB16-41700630134F}"/>
                </a:ext>
              </a:extLst>
            </p:cNvPr>
            <p:cNvSpPr/>
            <p:nvPr/>
          </p:nvSpPr>
          <p:spPr>
            <a:xfrm>
              <a:off x="8316263" y="2597171"/>
              <a:ext cx="192929" cy="146889"/>
            </a:xfrm>
            <a:prstGeom prst="flowChartExtract">
              <a:avLst/>
            </a:pr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9" name="Isosceles Triangle 68">
              <a:extLst>
                <a:ext uri="{FF2B5EF4-FFF2-40B4-BE49-F238E27FC236}">
                  <a16:creationId xmlns="" xmlns:a16="http://schemas.microsoft.com/office/drawing/2014/main" id="{A7C23BBB-CE90-6B40-BE55-12E7667C153D}"/>
                </a:ext>
              </a:extLst>
            </p:cNvPr>
            <p:cNvSpPr/>
            <p:nvPr/>
          </p:nvSpPr>
          <p:spPr>
            <a:xfrm>
              <a:off x="8328449" y="2649644"/>
              <a:ext cx="168558" cy="128335"/>
            </a:xfrm>
            <a:prstGeom prst="triangle">
              <a:avLst/>
            </a:pr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56AA551-1C70-D64E-AD8A-F75526B96004}"/>
              </a:ext>
            </a:extLst>
          </p:cNvPr>
          <p:cNvGrpSpPr/>
          <p:nvPr/>
        </p:nvGrpSpPr>
        <p:grpSpPr>
          <a:xfrm>
            <a:off x="7152529" y="2910399"/>
            <a:ext cx="244376" cy="277892"/>
            <a:chOff x="7210756" y="2889665"/>
            <a:chExt cx="244376" cy="277892"/>
          </a:xfrm>
          <a:solidFill>
            <a:schemeClr val="accent1">
              <a:lumMod val="75000"/>
            </a:schemeClr>
          </a:solidFill>
        </p:grpSpPr>
        <p:sp>
          <p:nvSpPr>
            <p:cNvPr id="281" name="Isosceles Triangle 68">
              <a:extLst>
                <a:ext uri="{FF2B5EF4-FFF2-40B4-BE49-F238E27FC236}">
                  <a16:creationId xmlns="" xmlns:a16="http://schemas.microsoft.com/office/drawing/2014/main" id="{38BBB4C3-C152-844A-BE80-B8E3377EEE0A}"/>
                </a:ext>
              </a:extLst>
            </p:cNvPr>
            <p:cNvSpPr/>
            <p:nvPr/>
          </p:nvSpPr>
          <p:spPr>
            <a:xfrm rot="7014296">
              <a:off x="7219391" y="2931816"/>
              <a:ext cx="267680" cy="203802"/>
            </a:xfrm>
            <a:prstGeom prst="flowChartExtract">
              <a:avLst/>
            </a:pr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2" name="Isosceles Triangle 68">
              <a:extLst>
                <a:ext uri="{FF2B5EF4-FFF2-40B4-BE49-F238E27FC236}">
                  <a16:creationId xmlns="" xmlns:a16="http://schemas.microsoft.com/office/drawing/2014/main" id="{E856F926-4F81-E144-B885-83BADBCFB603}"/>
                </a:ext>
              </a:extLst>
            </p:cNvPr>
            <p:cNvSpPr/>
            <p:nvPr/>
          </p:nvSpPr>
          <p:spPr>
            <a:xfrm rot="7014296">
              <a:off x="7182853" y="2917568"/>
              <a:ext cx="233866" cy="178059"/>
            </a:xfrm>
            <a:prstGeom prst="triangle">
              <a:avLst/>
            </a:pr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A933568F-7022-9845-985B-326EFC6490EA}"/>
              </a:ext>
            </a:extLst>
          </p:cNvPr>
          <p:cNvGrpSpPr/>
          <p:nvPr/>
        </p:nvGrpSpPr>
        <p:grpSpPr>
          <a:xfrm>
            <a:off x="9334042" y="3393024"/>
            <a:ext cx="513826" cy="428003"/>
            <a:chOff x="9238678" y="3598991"/>
            <a:chExt cx="250863" cy="267680"/>
          </a:xfrm>
          <a:solidFill>
            <a:schemeClr val="accent1">
              <a:lumMod val="75000"/>
            </a:schemeClr>
          </a:solidFill>
        </p:grpSpPr>
        <p:sp>
          <p:nvSpPr>
            <p:cNvPr id="284" name="Isosceles Triangle 68">
              <a:extLst>
                <a:ext uri="{FF2B5EF4-FFF2-40B4-BE49-F238E27FC236}">
                  <a16:creationId xmlns="" xmlns:a16="http://schemas.microsoft.com/office/drawing/2014/main" id="{2E22AC3F-AF30-6240-930F-520E5668C5B2}"/>
                </a:ext>
              </a:extLst>
            </p:cNvPr>
            <p:cNvSpPr/>
            <p:nvPr/>
          </p:nvSpPr>
          <p:spPr>
            <a:xfrm rot="5400000">
              <a:off x="9253800" y="3630930"/>
              <a:ext cx="267680" cy="203802"/>
            </a:xfrm>
            <a:prstGeom prst="flowChartExtract">
              <a:avLst/>
            </a:pr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5" name="Isosceles Triangle 68">
              <a:extLst>
                <a:ext uri="{FF2B5EF4-FFF2-40B4-BE49-F238E27FC236}">
                  <a16:creationId xmlns="" xmlns:a16="http://schemas.microsoft.com/office/drawing/2014/main" id="{9E4C082B-A2AA-A442-9275-0D07DD153A37}"/>
                </a:ext>
              </a:extLst>
            </p:cNvPr>
            <p:cNvSpPr/>
            <p:nvPr/>
          </p:nvSpPr>
          <p:spPr>
            <a:xfrm rot="5400000">
              <a:off x="9210775" y="3643803"/>
              <a:ext cx="233866" cy="178059"/>
            </a:xfrm>
            <a:prstGeom prst="triangle">
              <a:avLst/>
            </a:pr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019E4253-53D7-4D49-AEA0-E4574D49E467}"/>
              </a:ext>
            </a:extLst>
          </p:cNvPr>
          <p:cNvGrpSpPr/>
          <p:nvPr/>
        </p:nvGrpSpPr>
        <p:grpSpPr>
          <a:xfrm>
            <a:off x="9639150" y="4294569"/>
            <a:ext cx="395845" cy="408022"/>
            <a:chOff x="9792855" y="4294569"/>
            <a:chExt cx="242087" cy="282000"/>
          </a:xfrm>
          <a:solidFill>
            <a:schemeClr val="accent1">
              <a:lumMod val="75000"/>
            </a:schemeClr>
          </a:solidFill>
        </p:grpSpPr>
        <p:sp>
          <p:nvSpPr>
            <p:cNvPr id="287" name="Isosceles Triangle 68">
              <a:extLst>
                <a:ext uri="{FF2B5EF4-FFF2-40B4-BE49-F238E27FC236}">
                  <a16:creationId xmlns="" xmlns:a16="http://schemas.microsoft.com/office/drawing/2014/main" id="{4BE8AB42-E1A1-B74C-AD55-787E09A2A43A}"/>
                </a:ext>
              </a:extLst>
            </p:cNvPr>
            <p:cNvSpPr/>
            <p:nvPr/>
          </p:nvSpPr>
          <p:spPr>
            <a:xfrm rot="3516075">
              <a:off x="9799201" y="4326508"/>
              <a:ext cx="267680" cy="203802"/>
            </a:xfrm>
            <a:prstGeom prst="flowChartExtract">
              <a:avLst/>
            </a:pr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8" name="Isosceles Triangle 68">
              <a:extLst>
                <a:ext uri="{FF2B5EF4-FFF2-40B4-BE49-F238E27FC236}">
                  <a16:creationId xmlns="" xmlns:a16="http://schemas.microsoft.com/office/drawing/2014/main" id="{CA3E49F1-EDD5-A04C-90F2-5F2C31E0701F}"/>
                </a:ext>
              </a:extLst>
            </p:cNvPr>
            <p:cNvSpPr/>
            <p:nvPr/>
          </p:nvSpPr>
          <p:spPr>
            <a:xfrm rot="3516075">
              <a:off x="9764952" y="4370606"/>
              <a:ext cx="233866" cy="178059"/>
            </a:xfrm>
            <a:prstGeom prst="triangle">
              <a:avLst/>
            </a:pr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35" name="Group 179">
            <a:extLst>
              <a:ext uri="{FF2B5EF4-FFF2-40B4-BE49-F238E27FC236}">
                <a16:creationId xmlns="" xmlns:a16="http://schemas.microsoft.com/office/drawing/2014/main" id="{82C637A7-320A-B549-845A-0B29199AE84E}"/>
              </a:ext>
            </a:extLst>
          </p:cNvPr>
          <p:cNvGrpSpPr/>
          <p:nvPr/>
        </p:nvGrpSpPr>
        <p:grpSpPr>
          <a:xfrm>
            <a:off x="3551968" y="4949956"/>
            <a:ext cx="1600936" cy="1402027"/>
            <a:chOff x="4249884" y="2481297"/>
            <a:chExt cx="1440000" cy="1440000"/>
          </a:xfrm>
        </p:grpSpPr>
        <p:sp>
          <p:nvSpPr>
            <p:cNvPr id="136" name="Shape">
              <a:extLst>
                <a:ext uri="{FF2B5EF4-FFF2-40B4-BE49-F238E27FC236}">
                  <a16:creationId xmlns="" xmlns:a16="http://schemas.microsoft.com/office/drawing/2014/main" id="{9576A250-410A-E94E-90FA-CA1519C64456}"/>
                </a:ext>
              </a:extLst>
            </p:cNvPr>
            <p:cNvSpPr/>
            <p:nvPr/>
          </p:nvSpPr>
          <p:spPr>
            <a:xfrm rot="10800000" flipH="1">
              <a:off x="4249884" y="2481297"/>
              <a:ext cx="1440000" cy="1440000"/>
            </a:xfrm>
            <a:prstGeom prst="ellipse">
              <a:avLst/>
            </a:prstGeom>
            <a:solidFill>
              <a:srgbClr val="9BB6CA"/>
            </a:solidFill>
            <a:ln w="12700" cap="flat">
              <a:noFill/>
              <a:miter lim="400000"/>
            </a:ln>
            <a:effectLst>
              <a:reflection blurRad="6350" stA="10000" endPos="33000" dir="5400000" sy="-10000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 sz="3200"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dirty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37" name="Shape">
              <a:extLst>
                <a:ext uri="{FF2B5EF4-FFF2-40B4-BE49-F238E27FC236}">
                  <a16:creationId xmlns="" xmlns:a16="http://schemas.microsoft.com/office/drawing/2014/main" id="{97BE797E-23B0-194F-B005-1B738A6C3490}"/>
                </a:ext>
              </a:extLst>
            </p:cNvPr>
            <p:cNvSpPr/>
            <p:nvPr/>
          </p:nvSpPr>
          <p:spPr>
            <a:xfrm flipH="1">
              <a:off x="4387639" y="2619053"/>
              <a:ext cx="1164487" cy="1164487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 sz="3200"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ru-RU" sz="1200" b="1" dirty="0" smtClean="0">
                  <a:solidFill>
                    <a:srgbClr val="E2E9EB"/>
                  </a:solidFill>
                  <a:latin typeface="Century Gothic" panose="020B0502020202020204" pitchFamily="34" charset="0"/>
                  <a:ea typeface="Helvetica Light"/>
                  <a:cs typeface="Helvetica Light"/>
                  <a:sym typeface="Helvetica Light"/>
                </a:rPr>
                <a:t>Природ-</a:t>
              </a:r>
              <a:r>
                <a:rPr lang="ru-RU" sz="1200" b="1" dirty="0" err="1" smtClean="0">
                  <a:solidFill>
                    <a:srgbClr val="E2E9EB"/>
                  </a:solidFill>
                  <a:latin typeface="Century Gothic" panose="020B0502020202020204" pitchFamily="34" charset="0"/>
                  <a:ea typeface="Helvetica Light"/>
                  <a:cs typeface="Helvetica Light"/>
                  <a:sym typeface="Helvetica Light"/>
                </a:rPr>
                <a:t>ные</a:t>
              </a:r>
              <a:r>
                <a:rPr lang="ru-RU" sz="1200" b="1" dirty="0" smtClean="0">
                  <a:solidFill>
                    <a:srgbClr val="E2E9EB"/>
                  </a:solidFill>
                  <a:latin typeface="Century Gothic" panose="020B0502020202020204" pitchFamily="34" charset="0"/>
                  <a:ea typeface="Helvetica Light"/>
                  <a:cs typeface="Helvetica Light"/>
                  <a:sym typeface="Helvetica Light"/>
                </a:rPr>
                <a:t> </a:t>
              </a:r>
              <a:r>
                <a:rPr lang="ru-RU" sz="1200" b="1" dirty="0" err="1" smtClean="0">
                  <a:solidFill>
                    <a:srgbClr val="E2E9EB"/>
                  </a:solidFill>
                  <a:latin typeface="Century Gothic" panose="020B0502020202020204" pitchFamily="34" charset="0"/>
                  <a:ea typeface="Helvetica Light"/>
                  <a:cs typeface="Helvetica Light"/>
                  <a:sym typeface="Helvetica Light"/>
                </a:rPr>
                <a:t>предпо-сылки</a:t>
              </a:r>
              <a:endParaRPr sz="1200" b="1" dirty="0">
                <a:solidFill>
                  <a:srgbClr val="E2E9EB"/>
                </a:solidFill>
                <a:latin typeface="Century Gothic" panose="020B0502020202020204" pitchFamily="34" charset="0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38" name="Group 194">
            <a:extLst>
              <a:ext uri="{FF2B5EF4-FFF2-40B4-BE49-F238E27FC236}">
                <a16:creationId xmlns="" xmlns:a16="http://schemas.microsoft.com/office/drawing/2014/main" id="{F1279D87-340F-DF44-94A4-FC8C7CCC2D14}"/>
              </a:ext>
            </a:extLst>
          </p:cNvPr>
          <p:cNvGrpSpPr/>
          <p:nvPr/>
        </p:nvGrpSpPr>
        <p:grpSpPr>
          <a:xfrm>
            <a:off x="3533833" y="449218"/>
            <a:ext cx="1512366" cy="1508668"/>
            <a:chOff x="4249884" y="2481297"/>
            <a:chExt cx="1440000" cy="1440000"/>
          </a:xfrm>
        </p:grpSpPr>
        <p:sp>
          <p:nvSpPr>
            <p:cNvPr id="139" name="Shape">
              <a:extLst>
                <a:ext uri="{FF2B5EF4-FFF2-40B4-BE49-F238E27FC236}">
                  <a16:creationId xmlns="" xmlns:a16="http://schemas.microsoft.com/office/drawing/2014/main" id="{277199B8-12D9-E842-8397-4ABB4EC82706}"/>
                </a:ext>
              </a:extLst>
            </p:cNvPr>
            <p:cNvSpPr/>
            <p:nvPr/>
          </p:nvSpPr>
          <p:spPr>
            <a:xfrm rot="10800000" flipH="1">
              <a:off x="4249884" y="2481297"/>
              <a:ext cx="1440000" cy="14400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50800" tIns="50800" rIns="50800" bIns="50800" numCol="1" anchor="ctr">
              <a:no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 sz="3200"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40" name="Shape">
              <a:extLst>
                <a:ext uri="{FF2B5EF4-FFF2-40B4-BE49-F238E27FC236}">
                  <a16:creationId xmlns="" xmlns:a16="http://schemas.microsoft.com/office/drawing/2014/main" id="{A6745F2C-9962-A949-BBF8-F7659D99671D}"/>
                </a:ext>
              </a:extLst>
            </p:cNvPr>
            <p:cNvSpPr/>
            <p:nvPr/>
          </p:nvSpPr>
          <p:spPr>
            <a:xfrm flipH="1">
              <a:off x="4387640" y="2619053"/>
              <a:ext cx="1164487" cy="1164487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defRPr sz="3200"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ru-RU" sz="1200" b="1" dirty="0" smtClean="0">
                  <a:solidFill>
                    <a:srgbClr val="E2E9EB"/>
                  </a:solidFill>
                  <a:latin typeface="Century Gothic" panose="020B0502020202020204" pitchFamily="34" charset="0"/>
                  <a:ea typeface="Helvetica Light"/>
                  <a:cs typeface="Helvetica Light"/>
                  <a:sym typeface="Helvetica Light"/>
                </a:rPr>
                <a:t>Креатив-</a:t>
              </a:r>
              <a:r>
                <a:rPr lang="ru-RU" sz="1200" b="1" dirty="0" err="1" smtClean="0">
                  <a:solidFill>
                    <a:srgbClr val="E2E9EB"/>
                  </a:solidFill>
                  <a:latin typeface="Century Gothic" panose="020B0502020202020204" pitchFamily="34" charset="0"/>
                  <a:ea typeface="Helvetica Light"/>
                  <a:cs typeface="Helvetica Light"/>
                  <a:sym typeface="Helvetica Light"/>
                </a:rPr>
                <a:t>ная</a:t>
              </a:r>
              <a:r>
                <a:rPr lang="ru-RU" sz="1200" b="1" dirty="0" smtClean="0">
                  <a:solidFill>
                    <a:srgbClr val="E2E9EB"/>
                  </a:solidFill>
                  <a:latin typeface="Century Gothic" panose="020B0502020202020204" pitchFamily="34" charset="0"/>
                  <a:ea typeface="Helvetica Light"/>
                  <a:cs typeface="Helvetica Light"/>
                  <a:sym typeface="Helvetica Light"/>
                </a:rPr>
                <a:t> среда</a:t>
              </a:r>
              <a:endParaRPr sz="1200" b="1" dirty="0">
                <a:solidFill>
                  <a:srgbClr val="E2E9EB"/>
                </a:solidFill>
                <a:latin typeface="Century Gothic" panose="020B0502020202020204" pitchFamily="34" charset="0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44" name="Group 10">
            <a:extLst>
              <a:ext uri="{FF2B5EF4-FFF2-40B4-BE49-F238E27FC236}">
                <a16:creationId xmlns="" xmlns:a16="http://schemas.microsoft.com/office/drawing/2014/main" id="{9CD88168-BD18-8946-9218-273C85C0F590}"/>
              </a:ext>
            </a:extLst>
          </p:cNvPr>
          <p:cNvGrpSpPr/>
          <p:nvPr/>
        </p:nvGrpSpPr>
        <p:grpSpPr>
          <a:xfrm rot="1673287">
            <a:off x="5150740" y="1661862"/>
            <a:ext cx="355190" cy="303397"/>
            <a:chOff x="5416158" y="4310470"/>
            <a:chExt cx="245061" cy="276500"/>
          </a:xfrm>
          <a:solidFill>
            <a:schemeClr val="accent1">
              <a:lumMod val="75000"/>
            </a:schemeClr>
          </a:solidFill>
        </p:grpSpPr>
        <p:sp>
          <p:nvSpPr>
            <p:cNvPr id="145" name="Isosceles Triangle 68">
              <a:extLst>
                <a:ext uri="{FF2B5EF4-FFF2-40B4-BE49-F238E27FC236}">
                  <a16:creationId xmlns="" xmlns:a16="http://schemas.microsoft.com/office/drawing/2014/main" id="{4DF6B925-BB72-664C-89DD-349FC7FA3257}"/>
                </a:ext>
              </a:extLst>
            </p:cNvPr>
            <p:cNvSpPr/>
            <p:nvPr/>
          </p:nvSpPr>
          <p:spPr>
            <a:xfrm rot="6925317">
              <a:off x="5425478" y="4351229"/>
              <a:ext cx="267680" cy="203802"/>
            </a:xfrm>
            <a:prstGeom prst="flowChartExtract">
              <a:avLst/>
            </a:pr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6" name="Isosceles Triangle 68">
              <a:extLst>
                <a:ext uri="{FF2B5EF4-FFF2-40B4-BE49-F238E27FC236}">
                  <a16:creationId xmlns="" xmlns:a16="http://schemas.microsoft.com/office/drawing/2014/main" id="{17533417-E436-874B-883E-80A5BE065423}"/>
                </a:ext>
              </a:extLst>
            </p:cNvPr>
            <p:cNvSpPr/>
            <p:nvPr/>
          </p:nvSpPr>
          <p:spPr>
            <a:xfrm rot="6925317">
              <a:off x="5388255" y="4338373"/>
              <a:ext cx="233866" cy="178059"/>
            </a:xfrm>
            <a:prstGeom prst="triangle">
              <a:avLst/>
            </a:pr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150" name="Straight Arrow Connector 243">
            <a:extLst>
              <a:ext uri="{FF2B5EF4-FFF2-40B4-BE49-F238E27FC236}">
                <a16:creationId xmlns="" xmlns:a16="http://schemas.microsoft.com/office/drawing/2014/main" id="{0A41BDB1-604E-6443-802B-740BAD3F2704}"/>
              </a:ext>
            </a:extLst>
          </p:cNvPr>
          <p:cNvCxnSpPr>
            <a:stCxn id="183" idx="1"/>
          </p:cNvCxnSpPr>
          <p:nvPr/>
        </p:nvCxnSpPr>
        <p:spPr bwMode="auto">
          <a:xfrm flipH="1">
            <a:off x="5127918" y="5252349"/>
            <a:ext cx="735289" cy="274393"/>
          </a:xfrm>
          <a:prstGeom prst="straightConnector1">
            <a:avLst/>
          </a:prstGeom>
          <a:noFill/>
          <a:ln w="28575" cap="flat" cmpd="sng" algn="ctr">
            <a:gradFill>
              <a:gsLst>
                <a:gs pos="0">
                  <a:schemeClr val="accent1">
                    <a:lumMod val="75000"/>
                  </a:schemeClr>
                </a:gs>
                <a:gs pos="75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ash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" name="Straight Arrow Connector 243">
            <a:extLst>
              <a:ext uri="{FF2B5EF4-FFF2-40B4-BE49-F238E27FC236}">
                <a16:creationId xmlns="" xmlns:a16="http://schemas.microsoft.com/office/drawing/2014/main" id="{0A41BDB1-604E-6443-802B-740BAD3F2704}"/>
              </a:ext>
            </a:extLst>
          </p:cNvPr>
          <p:cNvCxnSpPr>
            <a:stCxn id="136" idx="6"/>
          </p:cNvCxnSpPr>
          <p:nvPr/>
        </p:nvCxnSpPr>
        <p:spPr bwMode="auto">
          <a:xfrm>
            <a:off x="5152904" y="5650969"/>
            <a:ext cx="2293536" cy="323483"/>
          </a:xfrm>
          <a:prstGeom prst="straightConnector1">
            <a:avLst/>
          </a:prstGeom>
          <a:noFill/>
          <a:ln w="28575" cap="flat" cmpd="sng" algn="ctr">
            <a:gradFill>
              <a:gsLst>
                <a:gs pos="0">
                  <a:schemeClr val="bg1"/>
                </a:gs>
                <a:gs pos="7500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ash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" name="Straight Arrow Connector 243">
            <a:extLst>
              <a:ext uri="{FF2B5EF4-FFF2-40B4-BE49-F238E27FC236}">
                <a16:creationId xmlns="" xmlns:a16="http://schemas.microsoft.com/office/drawing/2014/main" id="{0A41BDB1-604E-6443-802B-740BAD3F2704}"/>
              </a:ext>
            </a:extLst>
          </p:cNvPr>
          <p:cNvCxnSpPr/>
          <p:nvPr/>
        </p:nvCxnSpPr>
        <p:spPr bwMode="auto">
          <a:xfrm>
            <a:off x="4999750" y="861241"/>
            <a:ext cx="2638319" cy="352057"/>
          </a:xfrm>
          <a:prstGeom prst="straightConnector1">
            <a:avLst/>
          </a:prstGeom>
          <a:noFill/>
          <a:ln w="28575" cap="flat" cmpd="sng" algn="ctr"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ash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6" name="Group 19">
            <a:extLst>
              <a:ext uri="{FF2B5EF4-FFF2-40B4-BE49-F238E27FC236}">
                <a16:creationId xmlns="" xmlns:a16="http://schemas.microsoft.com/office/drawing/2014/main" id="{019E4253-53D7-4D49-AEA0-E4574D49E467}"/>
              </a:ext>
            </a:extLst>
          </p:cNvPr>
          <p:cNvGrpSpPr/>
          <p:nvPr/>
        </p:nvGrpSpPr>
        <p:grpSpPr>
          <a:xfrm>
            <a:off x="5421532" y="5252349"/>
            <a:ext cx="242087" cy="282000"/>
            <a:chOff x="9792855" y="4294569"/>
            <a:chExt cx="242087" cy="282000"/>
          </a:xfrm>
          <a:solidFill>
            <a:schemeClr val="accent1">
              <a:lumMod val="75000"/>
            </a:schemeClr>
          </a:solidFill>
        </p:grpSpPr>
        <p:sp>
          <p:nvSpPr>
            <p:cNvPr id="167" name="Isosceles Triangle 68">
              <a:extLst>
                <a:ext uri="{FF2B5EF4-FFF2-40B4-BE49-F238E27FC236}">
                  <a16:creationId xmlns="" xmlns:a16="http://schemas.microsoft.com/office/drawing/2014/main" id="{4BE8AB42-E1A1-B74C-AD55-787E09A2A43A}"/>
                </a:ext>
              </a:extLst>
            </p:cNvPr>
            <p:cNvSpPr/>
            <p:nvPr/>
          </p:nvSpPr>
          <p:spPr>
            <a:xfrm rot="3516075">
              <a:off x="9799201" y="4326508"/>
              <a:ext cx="267680" cy="203802"/>
            </a:xfrm>
            <a:prstGeom prst="flowChartExtract">
              <a:avLst/>
            </a:pr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8" name="Isosceles Triangle 68">
              <a:extLst>
                <a:ext uri="{FF2B5EF4-FFF2-40B4-BE49-F238E27FC236}">
                  <a16:creationId xmlns="" xmlns:a16="http://schemas.microsoft.com/office/drawing/2014/main" id="{CA3E49F1-EDD5-A04C-90F2-5F2C31E0701F}"/>
                </a:ext>
              </a:extLst>
            </p:cNvPr>
            <p:cNvSpPr/>
            <p:nvPr/>
          </p:nvSpPr>
          <p:spPr>
            <a:xfrm rot="3516075">
              <a:off x="9764952" y="4370606"/>
              <a:ext cx="233866" cy="178059"/>
            </a:xfrm>
            <a:prstGeom prst="triangle">
              <a:avLst/>
            </a:pr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30" name="Group 16">
            <a:extLst>
              <a:ext uri="{FF2B5EF4-FFF2-40B4-BE49-F238E27FC236}">
                <a16:creationId xmlns="" xmlns:a16="http://schemas.microsoft.com/office/drawing/2014/main" id="{471958C4-D452-6C4C-9F99-A54042465A0F}"/>
              </a:ext>
            </a:extLst>
          </p:cNvPr>
          <p:cNvGrpSpPr/>
          <p:nvPr/>
        </p:nvGrpSpPr>
        <p:grpSpPr>
          <a:xfrm>
            <a:off x="8209626" y="2868252"/>
            <a:ext cx="397165" cy="347977"/>
            <a:chOff x="8313091" y="4677425"/>
            <a:chExt cx="192929" cy="180808"/>
          </a:xfrm>
          <a:solidFill>
            <a:schemeClr val="accent1">
              <a:lumMod val="75000"/>
            </a:schemeClr>
          </a:solidFill>
        </p:grpSpPr>
        <p:sp>
          <p:nvSpPr>
            <p:cNvPr id="131" name="Isosceles Triangle 68">
              <a:extLst>
                <a:ext uri="{FF2B5EF4-FFF2-40B4-BE49-F238E27FC236}">
                  <a16:creationId xmlns="" xmlns:a16="http://schemas.microsoft.com/office/drawing/2014/main" id="{66D26043-EF97-E94A-AE69-F9D9162D7B7C}"/>
                </a:ext>
              </a:extLst>
            </p:cNvPr>
            <p:cNvSpPr/>
            <p:nvPr/>
          </p:nvSpPr>
          <p:spPr>
            <a:xfrm rot="10800000">
              <a:off x="8313091" y="4711344"/>
              <a:ext cx="192929" cy="146889"/>
            </a:xfrm>
            <a:prstGeom prst="flowChartExtract">
              <a:avLst/>
            </a:pr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2" name="Isosceles Triangle 68">
              <a:extLst>
                <a:ext uri="{FF2B5EF4-FFF2-40B4-BE49-F238E27FC236}">
                  <a16:creationId xmlns="" xmlns:a16="http://schemas.microsoft.com/office/drawing/2014/main" id="{1439D7F8-0959-764F-9514-A505791A940C}"/>
                </a:ext>
              </a:extLst>
            </p:cNvPr>
            <p:cNvSpPr/>
            <p:nvPr/>
          </p:nvSpPr>
          <p:spPr>
            <a:xfrm rot="10800000">
              <a:off x="8325276" y="4677425"/>
              <a:ext cx="168558" cy="128335"/>
            </a:xfrm>
            <a:prstGeom prst="triangle">
              <a:avLst/>
            </a:pr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33" name="Group 14">
            <a:extLst>
              <a:ext uri="{FF2B5EF4-FFF2-40B4-BE49-F238E27FC236}">
                <a16:creationId xmlns="" xmlns:a16="http://schemas.microsoft.com/office/drawing/2014/main" id="{EF1CB0E3-B9F3-8D42-9F70-1EE9929B87ED}"/>
              </a:ext>
            </a:extLst>
          </p:cNvPr>
          <p:cNvGrpSpPr/>
          <p:nvPr/>
        </p:nvGrpSpPr>
        <p:grpSpPr>
          <a:xfrm>
            <a:off x="8178884" y="4140967"/>
            <a:ext cx="301377" cy="361616"/>
            <a:chOff x="8316263" y="2597171"/>
            <a:chExt cx="192929" cy="180808"/>
          </a:xfrm>
          <a:solidFill>
            <a:schemeClr val="accent1">
              <a:lumMod val="75000"/>
            </a:schemeClr>
          </a:solidFill>
        </p:grpSpPr>
        <p:sp>
          <p:nvSpPr>
            <p:cNvPr id="134" name="Isosceles Triangle 68">
              <a:extLst>
                <a:ext uri="{FF2B5EF4-FFF2-40B4-BE49-F238E27FC236}">
                  <a16:creationId xmlns="" xmlns:a16="http://schemas.microsoft.com/office/drawing/2014/main" id="{F4A0AC2F-8FDF-334A-AB16-41700630134F}"/>
                </a:ext>
              </a:extLst>
            </p:cNvPr>
            <p:cNvSpPr/>
            <p:nvPr/>
          </p:nvSpPr>
          <p:spPr>
            <a:xfrm>
              <a:off x="8316263" y="2597171"/>
              <a:ext cx="192929" cy="146889"/>
            </a:xfrm>
            <a:prstGeom prst="flowChartExtract">
              <a:avLst/>
            </a:pr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1" name="Isosceles Triangle 68">
              <a:extLst>
                <a:ext uri="{FF2B5EF4-FFF2-40B4-BE49-F238E27FC236}">
                  <a16:creationId xmlns="" xmlns:a16="http://schemas.microsoft.com/office/drawing/2014/main" id="{A7C23BBB-CE90-6B40-BE55-12E7667C153D}"/>
                </a:ext>
              </a:extLst>
            </p:cNvPr>
            <p:cNvSpPr/>
            <p:nvPr/>
          </p:nvSpPr>
          <p:spPr>
            <a:xfrm>
              <a:off x="8328449" y="2649644"/>
              <a:ext cx="168558" cy="128335"/>
            </a:xfrm>
            <a:prstGeom prst="triangle">
              <a:avLst/>
            </a:pr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71" name="Group 17">
            <a:extLst>
              <a:ext uri="{FF2B5EF4-FFF2-40B4-BE49-F238E27FC236}">
                <a16:creationId xmlns="" xmlns:a16="http://schemas.microsoft.com/office/drawing/2014/main" id="{A933568F-7022-9845-985B-326EFC6490EA}"/>
              </a:ext>
            </a:extLst>
          </p:cNvPr>
          <p:cNvGrpSpPr/>
          <p:nvPr/>
        </p:nvGrpSpPr>
        <p:grpSpPr>
          <a:xfrm rot="20003747">
            <a:off x="5139689" y="2696069"/>
            <a:ext cx="321186" cy="196779"/>
            <a:chOff x="9238678" y="3598991"/>
            <a:chExt cx="250863" cy="267680"/>
          </a:xfrm>
          <a:solidFill>
            <a:schemeClr val="accent1">
              <a:lumMod val="75000"/>
            </a:schemeClr>
          </a:solidFill>
        </p:grpSpPr>
        <p:sp>
          <p:nvSpPr>
            <p:cNvPr id="172" name="Isosceles Triangle 68">
              <a:extLst>
                <a:ext uri="{FF2B5EF4-FFF2-40B4-BE49-F238E27FC236}">
                  <a16:creationId xmlns="" xmlns:a16="http://schemas.microsoft.com/office/drawing/2014/main" id="{2E22AC3F-AF30-6240-930F-520E5668C5B2}"/>
                </a:ext>
              </a:extLst>
            </p:cNvPr>
            <p:cNvSpPr/>
            <p:nvPr/>
          </p:nvSpPr>
          <p:spPr>
            <a:xfrm rot="5400000">
              <a:off x="9253800" y="3630930"/>
              <a:ext cx="267680" cy="203802"/>
            </a:xfrm>
            <a:prstGeom prst="flowChartExtract">
              <a:avLst/>
            </a:pr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3" name="Isosceles Triangle 68">
              <a:extLst>
                <a:ext uri="{FF2B5EF4-FFF2-40B4-BE49-F238E27FC236}">
                  <a16:creationId xmlns="" xmlns:a16="http://schemas.microsoft.com/office/drawing/2014/main" id="{9E4C082B-A2AA-A442-9275-0D07DD153A37}"/>
                </a:ext>
              </a:extLst>
            </p:cNvPr>
            <p:cNvSpPr/>
            <p:nvPr/>
          </p:nvSpPr>
          <p:spPr>
            <a:xfrm rot="5400000">
              <a:off x="9210775" y="3643803"/>
              <a:ext cx="233866" cy="178059"/>
            </a:xfrm>
            <a:prstGeom prst="triangle">
              <a:avLst/>
            </a:pr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74" name="Group 17">
            <a:extLst>
              <a:ext uri="{FF2B5EF4-FFF2-40B4-BE49-F238E27FC236}">
                <a16:creationId xmlns="" xmlns:a16="http://schemas.microsoft.com/office/drawing/2014/main" id="{A933568F-7022-9845-985B-326EFC6490EA}"/>
              </a:ext>
            </a:extLst>
          </p:cNvPr>
          <p:cNvGrpSpPr/>
          <p:nvPr/>
        </p:nvGrpSpPr>
        <p:grpSpPr>
          <a:xfrm rot="2753268">
            <a:off x="5216299" y="4321515"/>
            <a:ext cx="321186" cy="196779"/>
            <a:chOff x="9238678" y="3598991"/>
            <a:chExt cx="250863" cy="267680"/>
          </a:xfrm>
          <a:solidFill>
            <a:schemeClr val="accent1">
              <a:lumMod val="75000"/>
            </a:schemeClr>
          </a:solidFill>
        </p:grpSpPr>
        <p:sp>
          <p:nvSpPr>
            <p:cNvPr id="175" name="Isosceles Triangle 68">
              <a:extLst>
                <a:ext uri="{FF2B5EF4-FFF2-40B4-BE49-F238E27FC236}">
                  <a16:creationId xmlns="" xmlns:a16="http://schemas.microsoft.com/office/drawing/2014/main" id="{2E22AC3F-AF30-6240-930F-520E5668C5B2}"/>
                </a:ext>
              </a:extLst>
            </p:cNvPr>
            <p:cNvSpPr/>
            <p:nvPr/>
          </p:nvSpPr>
          <p:spPr>
            <a:xfrm rot="5400000">
              <a:off x="9253800" y="3630930"/>
              <a:ext cx="267680" cy="203802"/>
            </a:xfrm>
            <a:prstGeom prst="flowChartExtract">
              <a:avLst/>
            </a:pr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6" name="Isosceles Triangle 68">
              <a:extLst>
                <a:ext uri="{FF2B5EF4-FFF2-40B4-BE49-F238E27FC236}">
                  <a16:creationId xmlns="" xmlns:a16="http://schemas.microsoft.com/office/drawing/2014/main" id="{9E4C082B-A2AA-A442-9275-0D07DD153A37}"/>
                </a:ext>
              </a:extLst>
            </p:cNvPr>
            <p:cNvSpPr/>
            <p:nvPr/>
          </p:nvSpPr>
          <p:spPr>
            <a:xfrm rot="5400000">
              <a:off x="9210775" y="3643803"/>
              <a:ext cx="233866" cy="178059"/>
            </a:xfrm>
            <a:prstGeom prst="triangle">
              <a:avLst/>
            </a:pr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77" name="Group 17">
            <a:extLst>
              <a:ext uri="{FF2B5EF4-FFF2-40B4-BE49-F238E27FC236}">
                <a16:creationId xmlns="" xmlns:a16="http://schemas.microsoft.com/office/drawing/2014/main" id="{A933568F-7022-9845-985B-326EFC6490EA}"/>
              </a:ext>
            </a:extLst>
          </p:cNvPr>
          <p:cNvGrpSpPr/>
          <p:nvPr/>
        </p:nvGrpSpPr>
        <p:grpSpPr>
          <a:xfrm rot="1058963">
            <a:off x="5816269" y="5675067"/>
            <a:ext cx="321186" cy="196779"/>
            <a:chOff x="9238678" y="3598991"/>
            <a:chExt cx="250863" cy="267680"/>
          </a:xfrm>
          <a:solidFill>
            <a:schemeClr val="accent1">
              <a:lumMod val="75000"/>
            </a:schemeClr>
          </a:solidFill>
        </p:grpSpPr>
        <p:sp>
          <p:nvSpPr>
            <p:cNvPr id="178" name="Isosceles Triangle 68">
              <a:extLst>
                <a:ext uri="{FF2B5EF4-FFF2-40B4-BE49-F238E27FC236}">
                  <a16:creationId xmlns="" xmlns:a16="http://schemas.microsoft.com/office/drawing/2014/main" id="{2E22AC3F-AF30-6240-930F-520E5668C5B2}"/>
                </a:ext>
              </a:extLst>
            </p:cNvPr>
            <p:cNvSpPr/>
            <p:nvPr/>
          </p:nvSpPr>
          <p:spPr>
            <a:xfrm rot="5400000">
              <a:off x="9253800" y="3630930"/>
              <a:ext cx="267680" cy="203802"/>
            </a:xfrm>
            <a:prstGeom prst="flowChartExtract">
              <a:avLst/>
            </a:pr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9" name="Isosceles Triangle 68">
              <a:extLst>
                <a:ext uri="{FF2B5EF4-FFF2-40B4-BE49-F238E27FC236}">
                  <a16:creationId xmlns="" xmlns:a16="http://schemas.microsoft.com/office/drawing/2014/main" id="{9E4C082B-A2AA-A442-9275-0D07DD153A37}"/>
                </a:ext>
              </a:extLst>
            </p:cNvPr>
            <p:cNvSpPr/>
            <p:nvPr/>
          </p:nvSpPr>
          <p:spPr>
            <a:xfrm rot="5400000">
              <a:off x="9210775" y="3643803"/>
              <a:ext cx="233866" cy="178059"/>
            </a:xfrm>
            <a:prstGeom prst="triangle">
              <a:avLst/>
            </a:pr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81" name="Group 17">
            <a:extLst>
              <a:ext uri="{FF2B5EF4-FFF2-40B4-BE49-F238E27FC236}">
                <a16:creationId xmlns="" xmlns:a16="http://schemas.microsoft.com/office/drawing/2014/main" id="{A933568F-7022-9845-985B-326EFC6490EA}"/>
              </a:ext>
            </a:extLst>
          </p:cNvPr>
          <p:cNvGrpSpPr/>
          <p:nvPr/>
        </p:nvGrpSpPr>
        <p:grpSpPr>
          <a:xfrm rot="672680">
            <a:off x="5354276" y="828931"/>
            <a:ext cx="321186" cy="196779"/>
            <a:chOff x="9238678" y="3598991"/>
            <a:chExt cx="250863" cy="267680"/>
          </a:xfrm>
          <a:solidFill>
            <a:schemeClr val="accent1">
              <a:lumMod val="75000"/>
            </a:schemeClr>
          </a:solidFill>
        </p:grpSpPr>
        <p:sp>
          <p:nvSpPr>
            <p:cNvPr id="182" name="Isosceles Triangle 68">
              <a:extLst>
                <a:ext uri="{FF2B5EF4-FFF2-40B4-BE49-F238E27FC236}">
                  <a16:creationId xmlns="" xmlns:a16="http://schemas.microsoft.com/office/drawing/2014/main" id="{2E22AC3F-AF30-6240-930F-520E5668C5B2}"/>
                </a:ext>
              </a:extLst>
            </p:cNvPr>
            <p:cNvSpPr/>
            <p:nvPr/>
          </p:nvSpPr>
          <p:spPr>
            <a:xfrm rot="5400000">
              <a:off x="9253800" y="3630930"/>
              <a:ext cx="267680" cy="203802"/>
            </a:xfrm>
            <a:prstGeom prst="flowChartExtract">
              <a:avLst/>
            </a:pr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5" name="Isosceles Triangle 68">
              <a:extLst>
                <a:ext uri="{FF2B5EF4-FFF2-40B4-BE49-F238E27FC236}">
                  <a16:creationId xmlns="" xmlns:a16="http://schemas.microsoft.com/office/drawing/2014/main" id="{9E4C082B-A2AA-A442-9275-0D07DD153A37}"/>
                </a:ext>
              </a:extLst>
            </p:cNvPr>
            <p:cNvSpPr/>
            <p:nvPr/>
          </p:nvSpPr>
          <p:spPr>
            <a:xfrm rot="5400000">
              <a:off x="9210775" y="3643803"/>
              <a:ext cx="233866" cy="178059"/>
            </a:xfrm>
            <a:prstGeom prst="triangle">
              <a:avLst/>
            </a:prstGeom>
            <a:grp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4098" name="Picture 2" descr="C:\ФОНЫ\depositphotos_24862683-stock-photo-human-head-with-paper-butterfl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7949" l="9961" r="978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000" y="70560"/>
            <a:ext cx="1743000" cy="17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51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15C7AF3D-9BAE-9E49-872E-C2180C03BFB9}"/>
              </a:ext>
            </a:extLst>
          </p:cNvPr>
          <p:cNvGrpSpPr/>
          <p:nvPr/>
        </p:nvGrpSpPr>
        <p:grpSpPr>
          <a:xfrm>
            <a:off x="1521459" y="0"/>
            <a:ext cx="9149082" cy="6858001"/>
            <a:chOff x="1524847" y="0"/>
            <a:chExt cx="9149082" cy="685800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A3610180-6086-FF4C-A11A-5A15CB42F564}"/>
                </a:ext>
              </a:extLst>
            </p:cNvPr>
            <p:cNvCxnSpPr/>
            <p:nvPr/>
          </p:nvCxnSpPr>
          <p:spPr>
            <a:xfrm>
              <a:off x="1524847" y="0"/>
              <a:ext cx="0" cy="6858001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B13CAD24-AA11-394F-B285-6A70AFA922F5}"/>
                </a:ext>
              </a:extLst>
            </p:cNvPr>
            <p:cNvCxnSpPr/>
            <p:nvPr/>
          </p:nvCxnSpPr>
          <p:spPr>
            <a:xfrm>
              <a:off x="3049694" y="0"/>
              <a:ext cx="0" cy="6858001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FB01E18B-E7A1-A143-992A-C54006ACF880}"/>
                </a:ext>
              </a:extLst>
            </p:cNvPr>
            <p:cNvCxnSpPr/>
            <p:nvPr/>
          </p:nvCxnSpPr>
          <p:spPr>
            <a:xfrm>
              <a:off x="4574541" y="0"/>
              <a:ext cx="0" cy="6858001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526D7BCE-7CC1-A04C-8C1A-B258EC8BF534}"/>
                </a:ext>
              </a:extLst>
            </p:cNvPr>
            <p:cNvCxnSpPr/>
            <p:nvPr/>
          </p:nvCxnSpPr>
          <p:spPr>
            <a:xfrm>
              <a:off x="6099388" y="0"/>
              <a:ext cx="0" cy="6858001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45CD568A-5EE2-044D-A349-88CAF54A363D}"/>
                </a:ext>
              </a:extLst>
            </p:cNvPr>
            <p:cNvCxnSpPr/>
            <p:nvPr/>
          </p:nvCxnSpPr>
          <p:spPr>
            <a:xfrm>
              <a:off x="7624235" y="0"/>
              <a:ext cx="0" cy="6858001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134842EC-C74F-9943-8BD1-B2B39431740F}"/>
                </a:ext>
              </a:extLst>
            </p:cNvPr>
            <p:cNvCxnSpPr/>
            <p:nvPr/>
          </p:nvCxnSpPr>
          <p:spPr>
            <a:xfrm>
              <a:off x="9149082" y="0"/>
              <a:ext cx="0" cy="6858001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049CDA04-CFA0-2B49-B3D1-0706347FC493}"/>
                </a:ext>
              </a:extLst>
            </p:cNvPr>
            <p:cNvCxnSpPr/>
            <p:nvPr/>
          </p:nvCxnSpPr>
          <p:spPr>
            <a:xfrm>
              <a:off x="10673929" y="0"/>
              <a:ext cx="0" cy="6858001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Freeform 11">
            <a:extLst>
              <a:ext uri="{FF2B5EF4-FFF2-40B4-BE49-F238E27FC236}">
                <a16:creationId xmlns="" xmlns:a16="http://schemas.microsoft.com/office/drawing/2014/main" id="{77AC9919-B85B-41A3-867C-731D6E7EFF96}"/>
              </a:ext>
            </a:extLst>
          </p:cNvPr>
          <p:cNvSpPr>
            <a:spLocks/>
          </p:cNvSpPr>
          <p:nvPr/>
        </p:nvSpPr>
        <p:spPr bwMode="auto">
          <a:xfrm>
            <a:off x="5431809" y="503217"/>
            <a:ext cx="6768475" cy="5726818"/>
          </a:xfrm>
          <a:prstGeom prst="rect">
            <a:avLst/>
          </a:prstGeom>
          <a:solidFill>
            <a:srgbClr val="E5E5E5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457200" tIns="1463040" rIns="457200" bIns="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endParaRPr lang="en-US" sz="1000" dirty="0">
              <a:solidFill>
                <a:srgbClr val="F9FBFE">
                  <a:alpha val="80000"/>
                </a:srgbClr>
              </a:solidFill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="" xmlns:a16="http://schemas.microsoft.com/office/drawing/2014/main" id="{E388AA33-F3E5-4135-BEA1-A283A5B4B247}"/>
              </a:ext>
            </a:extLst>
          </p:cNvPr>
          <p:cNvSpPr>
            <a:spLocks/>
          </p:cNvSpPr>
          <p:nvPr/>
        </p:nvSpPr>
        <p:spPr bwMode="auto">
          <a:xfrm>
            <a:off x="-195631" y="1115299"/>
            <a:ext cx="5431807" cy="57268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180000" tIns="93600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endParaRPr lang="en-US" sz="1000" dirty="0">
              <a:solidFill>
                <a:srgbClr val="F9FBFE">
                  <a:alpha val="80000"/>
                </a:srgb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8AB36D1-7F9A-4FB4-A425-F337D82A1089}"/>
              </a:ext>
            </a:extLst>
          </p:cNvPr>
          <p:cNvGrpSpPr/>
          <p:nvPr/>
        </p:nvGrpSpPr>
        <p:grpSpPr>
          <a:xfrm>
            <a:off x="5431809" y="3429000"/>
            <a:ext cx="391218" cy="862864"/>
            <a:chOff x="3057524" y="3260380"/>
            <a:chExt cx="261482" cy="704852"/>
          </a:xfrm>
        </p:grpSpPr>
        <p:sp>
          <p:nvSpPr>
            <p:cNvPr id="42" name="Isosceles Triangle 41">
              <a:extLst>
                <a:ext uri="{FF2B5EF4-FFF2-40B4-BE49-F238E27FC236}">
                  <a16:creationId xmlns="" xmlns:a16="http://schemas.microsoft.com/office/drawing/2014/main" id="{106CB3FB-E161-495B-96DA-05F81DCB59ED}"/>
                </a:ext>
              </a:extLst>
            </p:cNvPr>
            <p:cNvSpPr/>
            <p:nvPr/>
          </p:nvSpPr>
          <p:spPr>
            <a:xfrm rot="5400000">
              <a:off x="2835840" y="3482064"/>
              <a:ext cx="704850" cy="261482"/>
            </a:xfrm>
            <a:prstGeom prst="triangle">
              <a:avLst>
                <a:gd name="adj" fmla="val 49384"/>
              </a:avLst>
            </a:prstGeom>
            <a:solidFill>
              <a:schemeClr val="accent1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="" xmlns:a16="http://schemas.microsoft.com/office/drawing/2014/main" id="{FFD0E7C7-E176-48B3-9603-A2B71D0EB516}"/>
                </a:ext>
              </a:extLst>
            </p:cNvPr>
            <p:cNvSpPr/>
            <p:nvPr/>
          </p:nvSpPr>
          <p:spPr>
            <a:xfrm rot="5400000">
              <a:off x="2796046" y="3521858"/>
              <a:ext cx="704852" cy="181896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15103C8-8A09-2844-BA73-251E6509C550}"/>
              </a:ext>
            </a:extLst>
          </p:cNvPr>
          <p:cNvGrpSpPr/>
          <p:nvPr/>
        </p:nvGrpSpPr>
        <p:grpSpPr>
          <a:xfrm>
            <a:off x="215279" y="899460"/>
            <a:ext cx="11041864" cy="1065817"/>
            <a:chOff x="1923980" y="2905575"/>
            <a:chExt cx="8344042" cy="759171"/>
          </a:xfrm>
        </p:grpSpPr>
        <p:sp>
          <p:nvSpPr>
            <p:cNvPr id="62" name="Rounded Rectangle 61">
              <a:extLst>
                <a:ext uri="{FF2B5EF4-FFF2-40B4-BE49-F238E27FC236}">
                  <a16:creationId xmlns="" xmlns:a16="http://schemas.microsoft.com/office/drawing/2014/main" id="{CE4BE15B-BA83-9249-AF6E-B407DEAB78A4}"/>
                </a:ext>
              </a:extLst>
            </p:cNvPr>
            <p:cNvSpPr/>
            <p:nvPr/>
          </p:nvSpPr>
          <p:spPr>
            <a:xfrm>
              <a:off x="1923980" y="2905575"/>
              <a:ext cx="3785413" cy="759171"/>
            </a:xfrm>
            <a:prstGeom prst="roundRect">
              <a:avLst>
                <a:gd name="adj" fmla="val 5573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0" tIns="0" rtlCol="0" anchor="ctr"/>
            <a:lstStyle/>
            <a:p>
              <a:pPr algn="ctr">
                <a:lnSpc>
                  <a:spcPts val="1600"/>
                </a:lnSpc>
              </a:pPr>
              <a:r>
                <a:rPr lang="ru-RU" sz="2400" dirty="0">
                  <a:solidFill>
                    <a:schemeClr val="tx1"/>
                  </a:solidFill>
                  <a:latin typeface="Georgia" panose="02040502050405020303" pitchFamily="18" charset="0"/>
                </a:rPr>
                <a:t>базовый уровень </a:t>
              </a:r>
              <a:endParaRPr lang="ru-RU" sz="2400" dirty="0" smtClean="0">
                <a:solidFill>
                  <a:schemeClr val="tx1"/>
                </a:solidFill>
                <a:latin typeface="Georgia" panose="02040502050405020303" pitchFamily="18" charset="0"/>
              </a:endParaRPr>
            </a:p>
            <a:p>
              <a:pPr algn="ctr">
                <a:lnSpc>
                  <a:spcPts val="1600"/>
                </a:lnSpc>
              </a:pPr>
              <a:r>
                <a:rPr lang="ru-RU" sz="1400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(</a:t>
              </a:r>
              <a:r>
                <a:rPr lang="ru-RU" sz="1400" dirty="0">
                  <a:solidFill>
                    <a:schemeClr val="tx1"/>
                  </a:solidFill>
                  <a:latin typeface="Georgia" panose="02040502050405020303" pitchFamily="18" charset="0"/>
                </a:rPr>
                <a:t>традиционное наполнение центра</a:t>
              </a:r>
              <a:r>
                <a:rPr lang="ru-RU" sz="1400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)</a:t>
              </a:r>
              <a:endParaRPr lang="en-US" sz="1400" dirty="0">
                <a:solidFill>
                  <a:schemeClr val="tx1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="" xmlns:a16="http://schemas.microsoft.com/office/drawing/2014/main" id="{3A2AD91E-9E12-D949-A156-8901654BAB80}"/>
                </a:ext>
              </a:extLst>
            </p:cNvPr>
            <p:cNvSpPr/>
            <p:nvPr/>
          </p:nvSpPr>
          <p:spPr>
            <a:xfrm>
              <a:off x="6727372" y="2905575"/>
              <a:ext cx="3540650" cy="759171"/>
            </a:xfrm>
            <a:prstGeom prst="roundRect">
              <a:avLst>
                <a:gd name="adj" fmla="val 7158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0" tIns="0" rtlCol="0" anchor="ctr"/>
            <a:lstStyle/>
            <a:p>
              <a:pPr>
                <a:lnSpc>
                  <a:spcPts val="1600"/>
                </a:lnSpc>
              </a:pPr>
              <a:endParaRPr lang="en-US" sz="10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8374CD74-E77F-7B49-A54B-A727229D26B4}"/>
              </a:ext>
            </a:extLst>
          </p:cNvPr>
          <p:cNvGrpSpPr/>
          <p:nvPr/>
        </p:nvGrpSpPr>
        <p:grpSpPr>
          <a:xfrm>
            <a:off x="226852" y="2116676"/>
            <a:ext cx="11041862" cy="1038638"/>
            <a:chOff x="1923980" y="3857782"/>
            <a:chExt cx="8344042" cy="759171"/>
          </a:xfrm>
        </p:grpSpPr>
        <p:sp>
          <p:nvSpPr>
            <p:cNvPr id="63" name="Rounded Rectangle 62">
              <a:extLst>
                <a:ext uri="{FF2B5EF4-FFF2-40B4-BE49-F238E27FC236}">
                  <a16:creationId xmlns="" xmlns:a16="http://schemas.microsoft.com/office/drawing/2014/main" id="{3D2D88D4-2809-AB45-922D-0EC422FB9D51}"/>
                </a:ext>
              </a:extLst>
            </p:cNvPr>
            <p:cNvSpPr/>
            <p:nvPr/>
          </p:nvSpPr>
          <p:spPr>
            <a:xfrm>
              <a:off x="1923980" y="3857782"/>
              <a:ext cx="3785413" cy="759171"/>
            </a:xfrm>
            <a:prstGeom prst="roundRect">
              <a:avLst>
                <a:gd name="adj" fmla="val 7158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0" tIns="0" rtlCol="0" anchor="ctr"/>
            <a:lstStyle/>
            <a:p>
              <a:pPr algn="ctr">
                <a:lnSpc>
                  <a:spcPts val="1800"/>
                </a:lnSpc>
                <a:spcBef>
                  <a:spcPts val="1200"/>
                </a:spcBef>
              </a:pPr>
              <a:r>
                <a:rPr lang="ru-RU" sz="2400" dirty="0">
                  <a:solidFill>
                    <a:schemeClr val="tx1"/>
                  </a:solidFill>
                  <a:latin typeface="Georgia" panose="02040502050405020303" pitchFamily="18" charset="0"/>
                </a:rPr>
                <a:t>игровой уровень</a:t>
              </a:r>
              <a:r>
                <a:rPr lang="ru-RU" sz="14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ru-RU" sz="1400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                                               (</a:t>
              </a:r>
              <a:r>
                <a:rPr lang="ru-RU" sz="1400" dirty="0">
                  <a:solidFill>
                    <a:schemeClr val="tx1"/>
                  </a:solidFill>
                  <a:latin typeface="Georgia" panose="02040502050405020303" pitchFamily="18" charset="0"/>
                </a:rPr>
                <a:t>развивающие пособия В.В. </a:t>
              </a:r>
              <a:r>
                <a:rPr lang="ru-RU" sz="14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Воскобовича</a:t>
              </a:r>
              <a:r>
                <a:rPr lang="ru-RU" sz="10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)</a:t>
              </a:r>
              <a:endParaRPr lang="en-US" sz="10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6" name="Rounded Rectangle 65">
              <a:extLst>
                <a:ext uri="{FF2B5EF4-FFF2-40B4-BE49-F238E27FC236}">
                  <a16:creationId xmlns="" xmlns:a16="http://schemas.microsoft.com/office/drawing/2014/main" id="{E1E2C459-E6E2-C743-AFBE-8F44DDDA0DE6}"/>
                </a:ext>
              </a:extLst>
            </p:cNvPr>
            <p:cNvSpPr/>
            <p:nvPr/>
          </p:nvSpPr>
          <p:spPr>
            <a:xfrm>
              <a:off x="6727372" y="3857782"/>
              <a:ext cx="3540650" cy="759171"/>
            </a:xfrm>
            <a:prstGeom prst="roundRect">
              <a:avLst>
                <a:gd name="adj" fmla="val 7158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0" tIns="0" rtlCol="0" anchor="ctr"/>
            <a:lstStyle/>
            <a:p>
              <a:pPr>
                <a:lnSpc>
                  <a:spcPts val="1800"/>
                </a:lnSpc>
                <a:spcBef>
                  <a:spcPts val="1200"/>
                </a:spcBef>
              </a:pPr>
              <a:endParaRPr lang="en-US" sz="10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77444FC3-869B-EC4E-B11B-5DC1F2B05A6C}"/>
              </a:ext>
            </a:extLst>
          </p:cNvPr>
          <p:cNvGrpSpPr/>
          <p:nvPr/>
        </p:nvGrpSpPr>
        <p:grpSpPr>
          <a:xfrm>
            <a:off x="215280" y="3440877"/>
            <a:ext cx="11041863" cy="1075663"/>
            <a:chOff x="1923980" y="4804982"/>
            <a:chExt cx="8344042" cy="759171"/>
          </a:xfrm>
        </p:grpSpPr>
        <p:sp>
          <p:nvSpPr>
            <p:cNvPr id="64" name="Rounded Rectangle 63">
              <a:extLst>
                <a:ext uri="{FF2B5EF4-FFF2-40B4-BE49-F238E27FC236}">
                  <a16:creationId xmlns="" xmlns:a16="http://schemas.microsoft.com/office/drawing/2014/main" id="{00B7F284-C1E1-C34D-AD6D-C7F67D8ABF7C}"/>
                </a:ext>
              </a:extLst>
            </p:cNvPr>
            <p:cNvSpPr/>
            <p:nvPr/>
          </p:nvSpPr>
          <p:spPr>
            <a:xfrm>
              <a:off x="1923980" y="4804982"/>
              <a:ext cx="3785413" cy="759171"/>
            </a:xfrm>
            <a:prstGeom prst="roundRect">
              <a:avLst>
                <a:gd name="adj" fmla="val 8743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0" tIns="0" rtlCol="0" anchor="ctr"/>
            <a:lstStyle/>
            <a:p>
              <a:pPr algn="ctr">
                <a:lnSpc>
                  <a:spcPts val="1600"/>
                </a:lnSpc>
              </a:pPr>
              <a:r>
                <a:rPr lang="ru-RU" sz="2400" dirty="0">
                  <a:solidFill>
                    <a:schemeClr val="tx1"/>
                  </a:solidFill>
                  <a:latin typeface="Georgia" panose="02040502050405020303" pitchFamily="18" charset="0"/>
                </a:rPr>
                <a:t>дополнительный </a:t>
              </a:r>
              <a:r>
                <a:rPr lang="ru-RU" sz="2400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уровень</a:t>
              </a:r>
            </a:p>
            <a:p>
              <a:pPr algn="ctr">
                <a:lnSpc>
                  <a:spcPts val="1600"/>
                </a:lnSpc>
              </a:pPr>
              <a:r>
                <a:rPr lang="ru-RU" sz="1400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ru-RU" sz="1400" dirty="0">
                  <a:solidFill>
                    <a:schemeClr val="tx1"/>
                  </a:solidFill>
                  <a:latin typeface="Georgia" panose="02040502050405020303" pitchFamily="18" charset="0"/>
                </a:rPr>
                <a:t>(пособия для детей с ОВЗ)</a:t>
              </a:r>
              <a:endParaRPr lang="en-US" sz="1400" dirty="0">
                <a:solidFill>
                  <a:schemeClr val="tx1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="" xmlns:a16="http://schemas.microsoft.com/office/drawing/2014/main" id="{C41BEB93-1044-8446-9B80-7CD234931E65}"/>
                </a:ext>
              </a:extLst>
            </p:cNvPr>
            <p:cNvSpPr/>
            <p:nvPr/>
          </p:nvSpPr>
          <p:spPr>
            <a:xfrm>
              <a:off x="6727372" y="4804982"/>
              <a:ext cx="3540650" cy="759171"/>
            </a:xfrm>
            <a:prstGeom prst="roundRect">
              <a:avLst>
                <a:gd name="adj" fmla="val 8743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0" tIns="0" rtlCol="0" anchor="ctr"/>
            <a:lstStyle/>
            <a:p>
              <a:pPr>
                <a:lnSpc>
                  <a:spcPts val="1600"/>
                </a:lnSpc>
              </a:pPr>
              <a:endParaRPr lang="en-US" sz="10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69" name="Straight Connector 68">
            <a:extLst>
              <a:ext uri="{FF2B5EF4-FFF2-40B4-BE49-F238E27FC236}">
                <a16:creationId xmlns="" xmlns:a16="http://schemas.microsoft.com/office/drawing/2014/main" id="{84AA2DB6-7093-5541-8BE3-665C938D8775}"/>
              </a:ext>
            </a:extLst>
          </p:cNvPr>
          <p:cNvCxnSpPr>
            <a:cxnSpLocks/>
          </p:cNvCxnSpPr>
          <p:nvPr/>
        </p:nvCxnSpPr>
        <p:spPr>
          <a:xfrm flipV="1">
            <a:off x="738459" y="1202275"/>
            <a:ext cx="0" cy="914401"/>
          </a:xfrm>
          <a:prstGeom prst="line">
            <a:avLst/>
          </a:prstGeom>
          <a:ln w="50800">
            <a:solidFill>
              <a:schemeClr val="bg1">
                <a:lumMod val="85000"/>
                <a:alpha val="8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="" xmlns:a16="http://schemas.microsoft.com/office/drawing/2014/main" id="{A718A39A-3D78-9547-A6F0-056C21885CCE}"/>
              </a:ext>
            </a:extLst>
          </p:cNvPr>
          <p:cNvCxnSpPr>
            <a:cxnSpLocks/>
          </p:cNvCxnSpPr>
          <p:nvPr/>
        </p:nvCxnSpPr>
        <p:spPr>
          <a:xfrm flipV="1">
            <a:off x="11394946" y="5429299"/>
            <a:ext cx="0" cy="914401"/>
          </a:xfrm>
          <a:prstGeom prst="line">
            <a:avLst/>
          </a:prstGeom>
          <a:ln w="50800">
            <a:solidFill>
              <a:schemeClr val="accent2">
                <a:lumMod val="20000"/>
                <a:lumOff val="80000"/>
                <a:alpha val="8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="" xmlns:a16="http://schemas.microsoft.com/office/drawing/2014/main" id="{DC8DA97A-041E-BA4F-8036-6541BEBE3E6D}"/>
              </a:ext>
            </a:extLst>
          </p:cNvPr>
          <p:cNvCxnSpPr>
            <a:cxnSpLocks/>
          </p:cNvCxnSpPr>
          <p:nvPr/>
        </p:nvCxnSpPr>
        <p:spPr>
          <a:xfrm flipV="1">
            <a:off x="2255520" y="-156492"/>
            <a:ext cx="0" cy="914401"/>
          </a:xfrm>
          <a:prstGeom prst="line">
            <a:avLst/>
          </a:prstGeom>
          <a:ln w="50800">
            <a:solidFill>
              <a:schemeClr val="accent2">
                <a:lumMod val="20000"/>
                <a:lumOff val="80000"/>
                <a:alpha val="8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="" xmlns:a16="http://schemas.microsoft.com/office/drawing/2014/main" id="{871AD522-2AE3-F44F-A0C5-C2198881100F}"/>
              </a:ext>
            </a:extLst>
          </p:cNvPr>
          <p:cNvCxnSpPr>
            <a:cxnSpLocks/>
          </p:cNvCxnSpPr>
          <p:nvPr/>
        </p:nvCxnSpPr>
        <p:spPr>
          <a:xfrm flipV="1">
            <a:off x="9883501" y="503217"/>
            <a:ext cx="0" cy="914401"/>
          </a:xfrm>
          <a:prstGeom prst="line">
            <a:avLst/>
          </a:prstGeom>
          <a:ln w="50800">
            <a:solidFill>
              <a:schemeClr val="accent2">
                <a:lumMod val="20000"/>
                <a:lumOff val="80000"/>
                <a:alpha val="8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="" xmlns:a16="http://schemas.microsoft.com/office/drawing/2014/main" id="{32FC38F8-A904-2E44-98D2-FC971A293C5E}"/>
              </a:ext>
            </a:extLst>
          </p:cNvPr>
          <p:cNvCxnSpPr>
            <a:cxnSpLocks/>
          </p:cNvCxnSpPr>
          <p:nvPr/>
        </p:nvCxnSpPr>
        <p:spPr>
          <a:xfrm flipV="1">
            <a:off x="11405448" y="-404193"/>
            <a:ext cx="0" cy="914401"/>
          </a:xfrm>
          <a:prstGeom prst="line">
            <a:avLst/>
          </a:prstGeom>
          <a:ln w="50800">
            <a:solidFill>
              <a:schemeClr val="bg1">
                <a:lumMod val="85000"/>
                <a:alpha val="8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="" xmlns:a16="http://schemas.microsoft.com/office/drawing/2014/main" id="{1D28FA38-FD92-CF43-B4A5-DE0FCEA2B6C7}"/>
              </a:ext>
            </a:extLst>
          </p:cNvPr>
          <p:cNvCxnSpPr>
            <a:cxnSpLocks/>
          </p:cNvCxnSpPr>
          <p:nvPr/>
        </p:nvCxnSpPr>
        <p:spPr>
          <a:xfrm flipV="1">
            <a:off x="2262993" y="6400824"/>
            <a:ext cx="0" cy="914401"/>
          </a:xfrm>
          <a:prstGeom prst="line">
            <a:avLst/>
          </a:prstGeom>
          <a:ln w="50800">
            <a:solidFill>
              <a:schemeClr val="accent2">
                <a:lumMod val="20000"/>
                <a:lumOff val="80000"/>
                <a:alpha val="8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6">
            <a:extLst>
              <a:ext uri="{FF2B5EF4-FFF2-40B4-BE49-F238E27FC236}">
                <a16:creationId xmlns="" xmlns:a16="http://schemas.microsoft.com/office/drawing/2014/main" id="{77444FC3-869B-EC4E-B11B-5DC1F2B05A6C}"/>
              </a:ext>
            </a:extLst>
          </p:cNvPr>
          <p:cNvGrpSpPr/>
          <p:nvPr/>
        </p:nvGrpSpPr>
        <p:grpSpPr>
          <a:xfrm>
            <a:off x="262781" y="4824250"/>
            <a:ext cx="11041863" cy="1194416"/>
            <a:chOff x="1923980" y="4804982"/>
            <a:chExt cx="8344042" cy="842983"/>
          </a:xfrm>
        </p:grpSpPr>
        <p:sp>
          <p:nvSpPr>
            <p:cNvPr id="37" name="Rounded Rectangle 63">
              <a:extLst>
                <a:ext uri="{FF2B5EF4-FFF2-40B4-BE49-F238E27FC236}">
                  <a16:creationId xmlns="" xmlns:a16="http://schemas.microsoft.com/office/drawing/2014/main" id="{00B7F284-C1E1-C34D-AD6D-C7F67D8ABF7C}"/>
                </a:ext>
              </a:extLst>
            </p:cNvPr>
            <p:cNvSpPr/>
            <p:nvPr/>
          </p:nvSpPr>
          <p:spPr>
            <a:xfrm>
              <a:off x="1923980" y="4804982"/>
              <a:ext cx="3785413" cy="842983"/>
            </a:xfrm>
            <a:prstGeom prst="roundRect">
              <a:avLst>
                <a:gd name="adj" fmla="val 8743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0" tIns="0" rtlCol="0" anchor="ctr"/>
            <a:lstStyle/>
            <a:p>
              <a:pPr algn="ctr"/>
              <a:r>
                <a:rPr lang="ru-RU" sz="2400" dirty="0">
                  <a:solidFill>
                    <a:schemeClr val="tx1"/>
                  </a:solidFill>
                  <a:latin typeface="Georgia" panose="02040502050405020303" pitchFamily="18" charset="0"/>
                </a:rPr>
                <a:t>творческий уровень </a:t>
              </a:r>
              <a:endParaRPr lang="ru-RU" sz="2400" dirty="0" smtClean="0">
                <a:solidFill>
                  <a:schemeClr val="tx1"/>
                </a:solidFill>
                <a:latin typeface="Georgia" panose="02040502050405020303" pitchFamily="18" charset="0"/>
              </a:endParaRPr>
            </a:p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(</a:t>
              </a:r>
              <a:r>
                <a:rPr lang="ru-RU" sz="1400" dirty="0">
                  <a:solidFill>
                    <a:schemeClr val="tx1"/>
                  </a:solidFill>
                  <a:latin typeface="Georgia" panose="02040502050405020303" pitchFamily="18" charset="0"/>
                </a:rPr>
                <a:t>различные предметы-стимулы, в том числе технические, крепежные, бросовый материал, коробки, разнообразные изобразительные средства и т.п.).</a:t>
              </a:r>
              <a:endParaRPr lang="en-US" sz="1400" dirty="0">
                <a:solidFill>
                  <a:schemeClr val="tx1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38" name="Rounded Rectangle 66">
              <a:extLst>
                <a:ext uri="{FF2B5EF4-FFF2-40B4-BE49-F238E27FC236}">
                  <a16:creationId xmlns="" xmlns:a16="http://schemas.microsoft.com/office/drawing/2014/main" id="{C41BEB93-1044-8446-9B80-7CD234931E65}"/>
                </a:ext>
              </a:extLst>
            </p:cNvPr>
            <p:cNvSpPr/>
            <p:nvPr/>
          </p:nvSpPr>
          <p:spPr>
            <a:xfrm>
              <a:off x="6727372" y="4804982"/>
              <a:ext cx="3540650" cy="842983"/>
            </a:xfrm>
            <a:prstGeom prst="roundRect">
              <a:avLst>
                <a:gd name="adj" fmla="val 8743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0" tIns="0" rtlCol="0" anchor="ctr"/>
            <a:lstStyle/>
            <a:p>
              <a:pPr>
                <a:lnSpc>
                  <a:spcPts val="1600"/>
                </a:lnSpc>
              </a:pPr>
              <a:endParaRPr lang="en-US" sz="10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48972"/>
              </p:ext>
            </p:extLst>
          </p:nvPr>
        </p:nvGraphicFramePr>
        <p:xfrm>
          <a:off x="5627418" y="2049932"/>
          <a:ext cx="6269436" cy="4190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Документ" r:id="rId4" imgW="9838035" imgH="5093766" progId="Word.Document.12">
                  <p:embed/>
                </p:oleObj>
              </mc:Choice>
              <mc:Fallback>
                <p:oleObj name="Документ" r:id="rId4" imgW="9838035" imgH="50937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27418" y="2049932"/>
                        <a:ext cx="6269436" cy="4190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6357484" y="757909"/>
            <a:ext cx="5208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Georgia" panose="02040502050405020303" pitchFamily="18" charset="0"/>
              </a:rPr>
              <a:t>Технологическая карта </a:t>
            </a:r>
            <a:r>
              <a:rPr lang="ru-RU" dirty="0" smtClean="0">
                <a:latin typeface="Georgia" panose="02040502050405020303" pitchFamily="18" charset="0"/>
              </a:rPr>
              <a:t>центра </a:t>
            </a:r>
            <a:r>
              <a:rPr lang="ru-RU" dirty="0">
                <a:latin typeface="Georgia" panose="02040502050405020303" pitchFamily="18" charset="0"/>
              </a:rPr>
              <a:t>природы</a:t>
            </a:r>
          </a:p>
          <a:p>
            <a:pPr algn="ctr"/>
            <a:r>
              <a:rPr lang="ru-RU" dirty="0">
                <a:latin typeface="Georgia" panose="02040502050405020303" pitchFamily="18" charset="0"/>
              </a:rPr>
              <a:t>(образовательная программа </a:t>
            </a:r>
            <a:endParaRPr lang="ru-RU" dirty="0" smtClean="0">
              <a:latin typeface="Georgia" panose="02040502050405020303" pitchFamily="18" charset="0"/>
            </a:endParaRPr>
          </a:p>
          <a:p>
            <a:pPr algn="ctr"/>
            <a:r>
              <a:rPr lang="ru-RU" dirty="0" smtClean="0">
                <a:latin typeface="Georgia" panose="02040502050405020303" pitchFamily="18" charset="0"/>
              </a:rPr>
              <a:t>«</a:t>
            </a:r>
            <a:r>
              <a:rPr lang="ru-RU" dirty="0">
                <a:latin typeface="Georgia" panose="02040502050405020303" pitchFamily="18" charset="0"/>
              </a:rPr>
              <a:t>От рождения до школы»)</a:t>
            </a:r>
          </a:p>
          <a:p>
            <a:pPr algn="ctr"/>
            <a:r>
              <a:rPr lang="ru-RU" dirty="0">
                <a:latin typeface="Georgia" panose="02040502050405020303" pitchFamily="18" charset="0"/>
              </a:rPr>
              <a:t>(старшая группа)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4048" y="180051"/>
            <a:ext cx="4411785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C00FF"/>
                </a:solidFill>
                <a:latin typeface="Georgia" panose="02040502050405020303" pitchFamily="18" charset="0"/>
              </a:rPr>
              <a:t>принцип многослойности </a:t>
            </a:r>
            <a:endParaRPr lang="ru-RU" b="1" dirty="0" smtClean="0">
              <a:solidFill>
                <a:srgbClr val="CC00FF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b="1" dirty="0" smtClean="0">
                <a:solidFill>
                  <a:srgbClr val="CC00FF"/>
                </a:solidFill>
                <a:latin typeface="Georgia" panose="02040502050405020303" pitchFamily="18" charset="0"/>
              </a:rPr>
              <a:t>организации </a:t>
            </a:r>
            <a:r>
              <a:rPr lang="ru-RU" b="1" dirty="0">
                <a:solidFill>
                  <a:srgbClr val="CC00FF"/>
                </a:solidFill>
                <a:latin typeface="Georgia" panose="02040502050405020303" pitchFamily="18" charset="0"/>
              </a:rPr>
              <a:t>центров </a:t>
            </a:r>
            <a:r>
              <a:rPr lang="ru-RU" b="1" dirty="0" smtClean="0">
                <a:solidFill>
                  <a:srgbClr val="CC00FF"/>
                </a:solidFill>
                <a:latin typeface="Georgia" panose="02040502050405020303" pitchFamily="18" charset="0"/>
              </a:rPr>
              <a:t>активности</a:t>
            </a:r>
            <a:endParaRPr lang="ru-RU" b="1" dirty="0">
              <a:solidFill>
                <a:srgbClr val="CC00FF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12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-0.24907 L -0.00274 -0.12314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9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274 -0.12314 L -0.00274 0.01899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0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0" presetClass="path" presetSubtype="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274 0.01806 L -0.00274 0.15903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03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ФОТО\среда воскобович\20220110_1013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1435"/>
            <a:ext cx="2291060" cy="3054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ФОТО\среда воскобович\20220110_1319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06" y="3571435"/>
            <a:ext cx="4072994" cy="3054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176870"/>
            <a:ext cx="1073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900CC"/>
                </a:solidFill>
                <a:latin typeface="Georgia" panose="02040502050405020303" pitchFamily="18" charset="0"/>
              </a:rPr>
              <a:t>Оформление развивающей предметно-пространственной среды</a:t>
            </a:r>
            <a:endParaRPr lang="ru-RU" sz="2000" b="1" dirty="0">
              <a:solidFill>
                <a:srgbClr val="9900CC"/>
              </a:solidFill>
              <a:latin typeface="Georgia" panose="02040502050405020303" pitchFamily="18" charset="0"/>
            </a:endParaRPr>
          </a:p>
        </p:txBody>
      </p:sp>
      <p:pic>
        <p:nvPicPr>
          <p:cNvPr id="6149" name="Рисунок 8" descr="C:\Users\Наталья\Pictures\IMG-20211129-WA00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646" y="5098808"/>
            <a:ext cx="1714505" cy="169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Рисунок 23" descr="C:\Users\HP\Desktop\Книга\Пособие фото\a6f0dbc0-4131-45b9-8a64-5fec24edf5c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06" y="939046"/>
            <a:ext cx="2879194" cy="2156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13" descr="C:\Users\98AF~1\AppData\Local\Temp\Rar$DIa0.695\IMG_20211129_09082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7" r="8792"/>
          <a:stretch/>
        </p:blipFill>
        <p:spPr bwMode="auto">
          <a:xfrm>
            <a:off x="9513843" y="954852"/>
            <a:ext cx="2678156" cy="2156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C:\Users\98AF~1\AppData\Local\Temp\Rar$DIa0.528\IMG-20211129-WA004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465" y="927487"/>
            <a:ext cx="2904285" cy="2167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" descr="C:\Users\98AF~1\AppData\Local\Temp\Rar$DIa0.489\IMG-20211130-WA001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39047"/>
            <a:ext cx="2896662" cy="2171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29" descr="C:\Users\HP\Downloads\IMG_20211230_09054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211" y="3571435"/>
            <a:ext cx="2243240" cy="139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57" descr="C:\Users\HP\AppData\Local\Temp\Rar$DIa12236.44997\IMG-20220105-WA0002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9"/>
          <a:stretch/>
        </p:blipFill>
        <p:spPr bwMode="auto">
          <a:xfrm>
            <a:off x="9697065" y="3571434"/>
            <a:ext cx="2082800" cy="139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Рисунок 66" descr="C:\Users\HP\AppData\Local\Temp\Rar$DIa5444.49336\IMG-20220110-WA000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97"/>
          <a:stretch/>
        </p:blipFill>
        <p:spPr bwMode="auto">
          <a:xfrm>
            <a:off x="10071038" y="5096591"/>
            <a:ext cx="1560956" cy="169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51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9D07E35-3702-438F-8293-9A7D4856FED3}"/>
              </a:ext>
            </a:extLst>
          </p:cNvPr>
          <p:cNvSpPr txBox="1"/>
          <p:nvPr/>
        </p:nvSpPr>
        <p:spPr>
          <a:xfrm>
            <a:off x="7543276" y="2983612"/>
            <a:ext cx="1376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http://dou1-len.ucoz.ru/1/2021/metodicheskie_rekomendacii-2021-v_cvete_nash.pdf</a:t>
            </a:r>
            <a:endParaRPr lang="en-US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D:\РАБОТА\ПЛОЩАДКА\2021\книги на сайт\2б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814" y="4541181"/>
            <a:ext cx="1556012" cy="2096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3" y="858985"/>
            <a:ext cx="2377935" cy="33632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28912" y="112066"/>
            <a:ext cx="8127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C00FF"/>
                </a:solidFill>
                <a:latin typeface="Georgia" panose="02040502050405020303" pitchFamily="18" charset="0"/>
              </a:rPr>
              <a:t>Продукты инновационной деятельности</a:t>
            </a:r>
            <a:endParaRPr lang="ru-RU" sz="2800" b="1" dirty="0">
              <a:solidFill>
                <a:srgbClr val="CC00FF"/>
              </a:solidFill>
              <a:latin typeface="Georgia" panose="02040502050405020303" pitchFamily="18" charset="0"/>
            </a:endParaRPr>
          </a:p>
        </p:txBody>
      </p:sp>
      <p:pic>
        <p:nvPicPr>
          <p:cNvPr id="8196" name="Picture 4" descr="F:\ПЛОЩАДКА\КНИГИ\12-01-2022_20-19-27\WhatsApp Image 2022-01-12 at 17.35.48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431" y="1771720"/>
            <a:ext cx="2458084" cy="3476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F:\ПЛОЩАДКА\КНИГИ\12-01-2022_20-19-27\WhatsApp Image 2022-01-12 at 17.35.54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515" y="3266261"/>
            <a:ext cx="2341779" cy="33121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Idea\Desktop\на сайт выгрузка\WhatsApp Image 2021-01-21 at 16.59.53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7024" y="2925258"/>
            <a:ext cx="1545580" cy="2186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Idea\Desktop\на сайт выгрузка\WhatsApp Image 2021-01-21 at 17.38.51 (1)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3204" y="897704"/>
            <a:ext cx="1543136" cy="2189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4896" y="865090"/>
            <a:ext cx="1600200" cy="461665"/>
          </a:xfrm>
          <a:prstGeom prst="rect">
            <a:avLst/>
          </a:prstGeom>
          <a:solidFill>
            <a:srgbClr val="CC99FF">
              <a:alpha val="17000"/>
            </a:srgb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2021 год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32653" y="730312"/>
            <a:ext cx="1327496" cy="36933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anose="02040502050405020303" pitchFamily="18" charset="0"/>
              </a:rPr>
              <a:t>2020 год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05481" y="5079070"/>
            <a:ext cx="29778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http://dou1-len.ucoz.ru/1/2021/metodicheskie_rekomendacii-2021-v_cvete_nash.pdf</a:t>
            </a:r>
            <a:endParaRPr lang="ru-RU" sz="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01705" y="6620538"/>
            <a:ext cx="26340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dou1-len.ucoz.ru/1/2021/konspekty_korolko-kod.pdf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27" y="4172635"/>
            <a:ext cx="27559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http://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dou1-len.ucoz.ru/1/2022/metodicheskij_sbornik-kod.pdf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6111" y="5286100"/>
            <a:ext cx="3987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http://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dou1-len.ucoz.ru/1/2022/posobie_novikova_krivoruchko_evus-kod.pdf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98494" y="6578391"/>
            <a:ext cx="3733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http://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dou1-len.ucoz.ru/1/2022/metodicheskie_rekomendacii-kod.pdf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6" descr="C:\Users\Idea\Pictures\на сайт\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387" y="1776644"/>
            <a:ext cx="1069976" cy="152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 descr="C:\Users\Idea\Pictures\на сайт\4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375" y="3106073"/>
            <a:ext cx="1050931" cy="1470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2" name="Picture 6" descr="C:\Users\Idea\Pictures\на сайт\2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347" y="4553636"/>
            <a:ext cx="1050702" cy="1406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3" name="TextBox 22"/>
          <p:cNvSpPr txBox="1"/>
          <p:nvPr/>
        </p:nvSpPr>
        <p:spPr>
          <a:xfrm>
            <a:off x="10908772" y="1396108"/>
            <a:ext cx="1327496" cy="36933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anose="02040502050405020303" pitchFamily="18" charset="0"/>
              </a:rPr>
              <a:t>2019 год</a:t>
            </a:r>
            <a:endParaRPr lang="ru-RU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10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835</Words>
  <Application>Microsoft Office PowerPoint</Application>
  <PresentationFormat>Произвольный</PresentationFormat>
  <Paragraphs>250</Paragraphs>
  <Slides>12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Idea</cp:lastModifiedBy>
  <cp:revision>31</cp:revision>
  <dcterms:created xsi:type="dcterms:W3CDTF">2021-04-14T06:34:26Z</dcterms:created>
  <dcterms:modified xsi:type="dcterms:W3CDTF">2022-01-16T19:36:43Z</dcterms:modified>
</cp:coreProperties>
</file>