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66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3" autoAdjust="0"/>
    <p:restoredTop sz="94660"/>
  </p:normalViewPr>
  <p:slideViewPr>
    <p:cSldViewPr snapToGrid="0">
      <p:cViewPr varScale="1">
        <p:scale>
          <a:sx n="92" d="100"/>
          <a:sy n="92" d="100"/>
        </p:scale>
        <p:origin x="3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D1C9-2415-4488-B97A-B6E75B764BB1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C0D2-2D02-4CCF-84F5-595F67B11DD4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87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D1C9-2415-4488-B97A-B6E75B764BB1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C0D2-2D02-4CCF-84F5-595F67B1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22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D1C9-2415-4488-B97A-B6E75B764BB1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C0D2-2D02-4CCF-84F5-595F67B1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392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D1C9-2415-4488-B97A-B6E75B764BB1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C0D2-2D02-4CCF-84F5-595F67B11DD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82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D1C9-2415-4488-B97A-B6E75B764BB1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C0D2-2D02-4CCF-84F5-595F67B1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08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D1C9-2415-4488-B97A-B6E75B764BB1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C0D2-2D02-4CCF-84F5-595F67B11DD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132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D1C9-2415-4488-B97A-B6E75B764BB1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C0D2-2D02-4CCF-84F5-595F67B1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62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D1C9-2415-4488-B97A-B6E75B764BB1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C0D2-2D02-4CCF-84F5-595F67B1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331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D1C9-2415-4488-B97A-B6E75B764BB1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C0D2-2D02-4CCF-84F5-595F67B1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17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D1C9-2415-4488-B97A-B6E75B764BB1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C0D2-2D02-4CCF-84F5-595F67B1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57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D1C9-2415-4488-B97A-B6E75B764BB1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C0D2-2D02-4CCF-84F5-595F67B1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997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D1C9-2415-4488-B97A-B6E75B764BB1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C0D2-2D02-4CCF-84F5-595F67B1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79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D1C9-2415-4488-B97A-B6E75B764BB1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C0D2-2D02-4CCF-84F5-595F67B1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19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D1C9-2415-4488-B97A-B6E75B764BB1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C0D2-2D02-4CCF-84F5-595F67B1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12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D1C9-2415-4488-B97A-B6E75B764BB1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C0D2-2D02-4CCF-84F5-595F67B1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91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D1C9-2415-4488-B97A-B6E75B764BB1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C0D2-2D02-4CCF-84F5-595F67B1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87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D1C9-2415-4488-B97A-B6E75B764BB1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C0D2-2D02-4CCF-84F5-595F67B1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85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C94D1C9-2415-4488-B97A-B6E75B764BB1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1A3C0D2-2D02-4CCF-84F5-595F67B1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02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5%D0%B4%D0%B8%D1%86%D0%B8%D0%BD%D0%B0" TargetMode="External"/><Relationship Id="rId2" Type="http://schemas.openxmlformats.org/officeDocument/2006/relationships/hyperlink" Target="https://ru.wikipedia.org/wiki/%D0%91%D0%B8%D0%BE%D0%BC%D0%B5%D1%85%D0%B0%D0%BD%D0%B8%D0%BA%D0%B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ru.wikipedia.org/wiki/%D0%9A%D0%BE%D0%BC%D0%BF%D1%8C%D1%8E%D1%82%D0%B5%D1%80%D0%BD%D0%B0%D1%8F_%D0%B8%D0%B3%D1%80%D0%B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/index.php?title=%D0%92%D0%B8%D0%B4%D0%B5%D0%BE%D0%BF%D0%BB%D0%B5%D0%BD%D0%BA%D0%B0&amp;action=edit&amp;redlink=1" TargetMode="External"/><Relationship Id="rId2" Type="http://schemas.openxmlformats.org/officeDocument/2006/relationships/hyperlink" Target="https://ru.wikipedia.org/wiki/%D0%9D%D0%BE%D1%81%D0%B8%D1%82%D0%B5%D0%BB%D0%B8_%D0%B8%D0%BD%D1%84%D0%BE%D1%80%D0%BC%D0%B0%D1%86%D0%B8%D0%B8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ru.wikipedia.org/wiki/DVD" TargetMode="External"/><Relationship Id="rId4" Type="http://schemas.openxmlformats.org/officeDocument/2006/relationships/hyperlink" Target="https://ru.wikipedia.org/wiki/%D0%9A%D0%BE%D0%BC%D0%BF%D0%B0%D0%BA%D1%82-%D0%B4%D0%B8%D1%81%D0%B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192481" y="685800"/>
            <a:ext cx="8032173" cy="2971800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accent6">
                    <a:lumMod val="75000"/>
                  </a:schemeClr>
                </a:solidFill>
              </a:rPr>
              <a:t>ВИДЕОАНАЛИЗ</a:t>
            </a:r>
            <a:endParaRPr lang="ru-RU" sz="7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AutoShape 2" descr="Картинки по запросу видеоанализ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артинки по запросу видеоанализ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1636" y="2857501"/>
            <a:ext cx="6338455" cy="351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807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55963" y="685800"/>
            <a:ext cx="10349345" cy="5922818"/>
          </a:xfrm>
        </p:spPr>
        <p:txBody>
          <a:bodyPr>
            <a:normAutofit lnSpcReduction="10000"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Видеоанализ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 - запись 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и обработка видео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информации 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о движениях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4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900" b="1" dirty="0" smtClean="0">
                <a:solidFill>
                  <a:srgbClr val="FF0000"/>
                </a:solidFill>
              </a:rPr>
              <a:t>Видеоанализ</a:t>
            </a:r>
            <a:r>
              <a:rPr lang="ru-RU" sz="39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900" b="1" dirty="0">
                <a:solidFill>
                  <a:schemeClr val="accent1">
                    <a:lumMod val="75000"/>
                  </a:schemeClr>
                </a:solidFill>
              </a:rPr>
              <a:t>был впервые разработан в исследованиях по </a:t>
            </a:r>
            <a:r>
              <a:rPr lang="ru-RU" sz="3900" b="1" dirty="0">
                <a:solidFill>
                  <a:schemeClr val="accent1">
                    <a:lumMod val="75000"/>
                  </a:schemeClr>
                </a:solidFill>
                <a:hlinkClick r:id="rId2" tooltip="Биомеханика"/>
              </a:rPr>
              <a:t>биомеханике</a:t>
            </a:r>
            <a:r>
              <a:rPr lang="ru-RU" sz="3900" b="1" dirty="0">
                <a:solidFill>
                  <a:schemeClr val="accent1">
                    <a:lumMod val="75000"/>
                  </a:schemeClr>
                </a:solidFill>
              </a:rPr>
              <a:t>, но в последнее время широко применяется в </a:t>
            </a:r>
            <a:r>
              <a:rPr lang="ru-RU" sz="3900" b="1" dirty="0">
                <a:solidFill>
                  <a:schemeClr val="accent1">
                    <a:lumMod val="75000"/>
                  </a:schemeClr>
                </a:solidFill>
                <a:hlinkClick r:id="rId3" tooltip="Медицина"/>
              </a:rPr>
              <a:t>медицине</a:t>
            </a:r>
            <a:r>
              <a:rPr lang="ru-RU" sz="3900" b="1" dirty="0">
                <a:solidFill>
                  <a:schemeClr val="accent1">
                    <a:lumMod val="75000"/>
                  </a:schemeClr>
                </a:solidFill>
              </a:rPr>
              <a:t>, </a:t>
            </a:r>
            <a:r>
              <a:rPr lang="ru-RU" sz="3900" b="1" dirty="0">
                <a:solidFill>
                  <a:schemeClr val="accent1">
                    <a:lumMod val="75000"/>
                  </a:schemeClr>
                </a:solidFill>
                <a:hlinkClick r:id="rId2" tooltip="Биомеханика"/>
              </a:rPr>
              <a:t>биомеханике</a:t>
            </a:r>
            <a:r>
              <a:rPr lang="ru-RU" sz="3900" b="1" dirty="0">
                <a:solidFill>
                  <a:schemeClr val="accent1">
                    <a:lumMod val="75000"/>
                  </a:schemeClr>
                </a:solidFill>
              </a:rPr>
              <a:t> и </a:t>
            </a:r>
            <a:r>
              <a:rPr lang="ru-RU" sz="3900" b="1" u="sng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компьютерных играх</a:t>
            </a:r>
            <a:r>
              <a:rPr lang="ru-RU" sz="39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9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830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16972" y="685800"/>
            <a:ext cx="9279083" cy="5527964"/>
          </a:xfrm>
        </p:spPr>
        <p:txBody>
          <a:bodyPr/>
          <a:lstStyle/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видео сначала записывается на каком-либо 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hlinkClick r:id="rId2" tooltip="Носители информации"/>
              </a:rPr>
              <a:t>носителе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 (кино- или 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hlinkClick r:id="rId3" tooltip="Видеопленка (страница отсутствует)"/>
              </a:rPr>
              <a:t>видеопленка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, 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hlinkClick r:id="rId4" tooltip="Компакт-диск"/>
              </a:rPr>
              <a:t>компакт-диск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, 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hlinkClick r:id="rId5" tooltip="DVD"/>
              </a:rPr>
              <a:t>DVD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), а затем обрабатывается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82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6255" y="1028343"/>
            <a:ext cx="99441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В настоящее время</a:t>
            </a:r>
          </a:p>
          <a:p>
            <a:r>
              <a:rPr lang="ru-RU" sz="3600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в арсенале многих учителей появились новые инструменты, к </a:t>
            </a:r>
          </a:p>
          <a:p>
            <a:r>
              <a:rPr lang="ru-RU" sz="3600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числу которых относятся </a:t>
            </a:r>
            <a:r>
              <a:rPr lang="ru-RU" sz="3600" b="1" i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мультимедийные средства </a:t>
            </a:r>
            <a:r>
              <a:rPr lang="ru-RU" sz="3600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проведения урока: компьютер, проектор ,видеокамера ,веб-камера, документ- камера.</a:t>
            </a:r>
          </a:p>
          <a:p>
            <a:r>
              <a:rPr lang="ru-RU" sz="3600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Тем самым у учителя появляются совершенно новые возможности организации урока.</a:t>
            </a:r>
            <a:endParaRPr lang="ru-RU" sz="3600" b="1" i="0" dirty="0"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158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39090" y="966358"/>
            <a:ext cx="1011035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Разнообразие методов использования видеоматериалов на уроке достаточно условно можно разделить следующим образом: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Показ видеороликов, демонстрирующих физическое явление.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Использование </a:t>
            </a:r>
            <a:r>
              <a:rPr lang="ru-RU" sz="2400" b="1" i="0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видеозадач</a:t>
            </a:r>
            <a:r>
              <a:rPr lang="ru-RU" sz="2400" b="1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Использование веб и видеокамер для показа деталей демонстрационного опыта.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Видеоанализ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Демонстрация видеороликов, созданных учениками в процессе выполнения ими домашних экспериментальных заданий и проектных работ.</a:t>
            </a:r>
          </a:p>
          <a:p>
            <a:endParaRPr lang="ru-RU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57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899" y="467591"/>
            <a:ext cx="11149445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Видеоанализ. </a:t>
            </a:r>
          </a:p>
          <a:p>
            <a:r>
              <a:rPr lang="ru-RU" sz="2800" b="1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Под видеоанализом будем понимать оцифровку и последующий анализ движения произвольного объекта, зафиксированного в процессе видеосъемки.</a:t>
            </a:r>
          </a:p>
          <a:p>
            <a:endParaRPr lang="ru-RU" sz="2800" b="1" i="0" dirty="0" smtClean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ctr"/>
            <a:r>
              <a:rPr lang="ru-RU" sz="2800" b="1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ВИДЕОАНАЛИЗ используется:</a:t>
            </a:r>
          </a:p>
          <a:p>
            <a:endParaRPr lang="ru-RU" sz="2800" b="1" i="0" dirty="0" smtClean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b="1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На уроках(Измерение ускорения свободного падения.)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 При организации исследовательской работы учеников.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b="1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Домашние лабораторные работы(Рекомендуется детям   фиксировать на цифровом фотоаппарате или видеокамере  в виде коротких видеороликов и сопровождать  комментарием.)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Внеурочная деятельность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b="0" i="0" dirty="0">
              <a:effectLst/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b="0" i="0" dirty="0" smtClean="0">
              <a:effectLst/>
              <a:latin typeface="Arial" panose="020B0604020202020204" pitchFamily="34" charset="0"/>
            </a:endParaRPr>
          </a:p>
          <a:p>
            <a:endParaRPr lang="ru-RU" b="0" i="0" dirty="0" smtClean="0">
              <a:effectLst/>
              <a:latin typeface="Arial" panose="020B0604020202020204" pitchFamily="34" charset="0"/>
            </a:endParaRPr>
          </a:p>
          <a:p>
            <a:r>
              <a:rPr lang="ru-RU" dirty="0" smtClean="0"/>
              <a:t> </a:t>
            </a:r>
            <a:endParaRPr lang="ru-RU" dirty="0"/>
          </a:p>
          <a:p>
            <a:endParaRPr lang="ru-RU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812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3783" y="446808"/>
            <a:ext cx="100895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0" u="sng" dirty="0" smtClean="0">
                <a:solidFill>
                  <a:schemeClr val="accent6">
                    <a:lumMod val="75000"/>
                  </a:schemeClr>
                </a:solidFill>
                <a:effectLst/>
                <a:latin typeface="Roboto"/>
              </a:rPr>
              <a:t>ПРОГРАММЫ ДЛЯ ОБРАБОТКИ ВИДЕО ИНФОРМАЦИИ</a:t>
            </a:r>
          </a:p>
          <a:p>
            <a:endParaRPr lang="ru-RU" sz="4400" b="1" i="0" u="sng" dirty="0" smtClean="0">
              <a:solidFill>
                <a:schemeClr val="accent6">
                  <a:lumMod val="75000"/>
                </a:schemeClr>
              </a:solidFill>
              <a:effectLst/>
              <a:latin typeface="Roboto"/>
            </a:endParaRPr>
          </a:p>
          <a:p>
            <a:pPr algn="ctr"/>
            <a:r>
              <a:rPr lang="en-US" sz="4400" b="1" i="0" u="sng" dirty="0" smtClean="0">
                <a:solidFill>
                  <a:schemeClr val="accent6">
                    <a:lumMod val="75000"/>
                  </a:schemeClr>
                </a:solidFill>
                <a:effectLst/>
                <a:latin typeface="Roboto"/>
              </a:rPr>
              <a:t>Movie Maker 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Sony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Vegas</a:t>
            </a:r>
            <a:endParaRPr lang="ru-RU" sz="4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</a:rPr>
              <a:t>VirtualDub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4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Система видеоанализа: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Dartfish</a:t>
            </a:r>
            <a:endParaRPr lang="ru-RU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940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681" y="457201"/>
            <a:ext cx="966354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В заключении</a:t>
            </a:r>
          </a:p>
          <a:p>
            <a:pPr algn="ctr"/>
            <a:r>
              <a:rPr lang="ru-RU" sz="2400" b="1" i="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1" i="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можно сказать, что использование видеотехники на уроках во всех проявлениях делает для детей урок более наглядным и разнообразным, дает учителю дополнительные инструменты для получения новых образовательных результатов, мотивирует детей к освоению новых для них технологий, делает урок более насыщенным и интенсивным.</a:t>
            </a:r>
            <a:endParaRPr lang="ru-RU" sz="2800" b="1" i="0" dirty="0">
              <a:solidFill>
                <a:schemeClr val="accent5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3627" y="4242853"/>
            <a:ext cx="3678382" cy="191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6894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71</TotalTime>
  <Words>229</Words>
  <Application>Microsoft Office PowerPoint</Application>
  <PresentationFormat>Широкоэкранный</PresentationFormat>
  <Paragraphs>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Roboto</vt:lpstr>
      <vt:lpstr>Wingdings</vt:lpstr>
      <vt:lpstr>Wingdings 3</vt:lpstr>
      <vt:lpstr>Сектор</vt:lpstr>
      <vt:lpstr>ВИДЕОАНАЛИЗ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ВИДЕОАНАЛИЗ</dc:title>
  <dc:creator>Слушатель</dc:creator>
  <cp:lastModifiedBy>Слушатель</cp:lastModifiedBy>
  <cp:revision>10</cp:revision>
  <dcterms:created xsi:type="dcterms:W3CDTF">2018-01-26T08:24:11Z</dcterms:created>
  <dcterms:modified xsi:type="dcterms:W3CDTF">2018-01-26T09:35:20Z</dcterms:modified>
</cp:coreProperties>
</file>