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emf" ContentType="image/x-emf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869" r:id="rId1"/>
  </p:sldMasterIdLst>
  <p:sldIdLst>
    <p:sldId id="256" r:id="rId2"/>
    <p:sldId id="374" r:id="rId3"/>
    <p:sldId id="430" r:id="rId4"/>
    <p:sldId id="432" r:id="rId5"/>
    <p:sldId id="431" r:id="rId6"/>
    <p:sldId id="433" r:id="rId7"/>
    <p:sldId id="443" r:id="rId8"/>
    <p:sldId id="434" r:id="rId9"/>
    <p:sldId id="437" r:id="rId10"/>
    <p:sldId id="439" r:id="rId11"/>
    <p:sldId id="438" r:id="rId12"/>
    <p:sldId id="435" r:id="rId13"/>
    <p:sldId id="445" r:id="rId14"/>
    <p:sldId id="399" r:id="rId15"/>
    <p:sldId id="451" r:id="rId16"/>
    <p:sldId id="450" r:id="rId17"/>
    <p:sldId id="452" r:id="rId18"/>
    <p:sldId id="440" r:id="rId19"/>
    <p:sldId id="377" r:id="rId20"/>
    <p:sldId id="427" r:id="rId21"/>
    <p:sldId id="428" r:id="rId22"/>
    <p:sldId id="413" r:id="rId23"/>
    <p:sldId id="429" r:id="rId24"/>
    <p:sldId id="448" r:id="rId25"/>
    <p:sldId id="449" r:id="rId26"/>
    <p:sldId id="396" r:id="rId27"/>
  </p:sldIdLst>
  <p:sldSz cx="6096000" cy="3427413"/>
  <p:notesSz cx="6858000" cy="9144000"/>
  <p:custDataLst>
    <p:tags r:id="rId28"/>
  </p:custDataLst>
  <p:defaultTextStyle>
    <a:defPPr>
      <a:defRPr lang="ru-RU"/>
    </a:defPPr>
    <a:lvl1pPr marL="0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>
          <p15:clr>
            <a:srgbClr val="A4A3A4"/>
          </p15:clr>
        </p15:guide>
        <p15:guide id="2" pos="1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931" y="101"/>
      </p:cViewPr>
      <p:guideLst>
        <p:guide orient="horz" pos="1080"/>
        <p:guide pos="19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tags" Target="tags/tag1.xml" /><Relationship Id="rId29" Type="http://schemas.openxmlformats.org/officeDocument/2006/relationships/presProps" Target="presProps.xml" /><Relationship Id="rId3" Type="http://schemas.openxmlformats.org/officeDocument/2006/relationships/slide" Target="slides/slide2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-3422" y="1029029"/>
            <a:ext cx="6097834" cy="9139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" y="1082681"/>
            <a:ext cx="5735783" cy="869271"/>
          </a:xfrm>
        </p:spPr>
        <p:txBody>
          <a:bodyPr tIns="22855" bIns="22855" anchor="ctr">
            <a:normAutofit/>
          </a:bodyPr>
          <a:lstStyle>
            <a:lvl1pPr algn="ctr">
              <a:lnSpc>
                <a:spcPct val="80000"/>
              </a:lnSpc>
              <a:defRPr sz="3000" spc="75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97200"/>
            <a:ext cx="4572000" cy="654325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  <a:lvl2pPr marL="228554" indent="0" algn="ctr">
              <a:buNone/>
              <a:defRPr sz="1000"/>
            </a:lvl2pPr>
            <a:lvl3pPr marL="457109" indent="0" algn="ctr">
              <a:buNone/>
              <a:defRPr sz="1000"/>
            </a:lvl3pPr>
            <a:lvl4pPr marL="685663" indent="0" algn="ctr">
              <a:buNone/>
              <a:defRPr sz="1000"/>
            </a:lvl4pPr>
            <a:lvl5pPr marL="914217" indent="0" algn="ctr">
              <a:buNone/>
              <a:defRPr sz="1000"/>
            </a:lvl5pPr>
            <a:lvl6pPr marL="1142771" indent="0" algn="ctr">
              <a:buNone/>
              <a:defRPr sz="1000"/>
            </a:lvl6pPr>
            <a:lvl7pPr marL="1371326" indent="0" algn="ctr">
              <a:buNone/>
              <a:defRPr sz="1000"/>
            </a:lvl7pPr>
            <a:lvl8pPr marL="1599880" indent="0" algn="ctr">
              <a:buNone/>
              <a:defRPr sz="1000"/>
            </a:lvl8pPr>
            <a:lvl9pPr marL="1828434" indent="0" algn="ctr">
              <a:buNone/>
              <a:defRPr sz="10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t>пт 14.01.22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4569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t>пт 14.01.22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304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4509656" y="0"/>
            <a:ext cx="1371600" cy="34274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312" y="137256"/>
            <a:ext cx="1201190" cy="294741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37256"/>
            <a:ext cx="3986646" cy="29474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9100" y="3209941"/>
            <a:ext cx="1371598" cy="182478"/>
          </a:xfrm>
        </p:spPr>
        <p:txBody>
          <a:bodyPr/>
          <a:lstStyle/>
          <a:p>
            <a:fld id="{982EE94C-5215-4337-9E8A-4236230D2DDD}" type="datetimeFigureOut">
              <a:rPr lang="ru-RU" smtClean="0"/>
              <a:t>пт 14.01.22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88068" y="3209941"/>
            <a:ext cx="2139835" cy="18247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6524" y="3209941"/>
            <a:ext cx="439880" cy="182478"/>
          </a:xfrm>
        </p:spPr>
        <p:txBody>
          <a:bodyPr/>
          <a:lstStyle/>
          <a:p>
            <a:fld id="{6357AAB2-BE0A-4ECB-AEE9-18FF2A2B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7317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t>пт 14.01.22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68683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-3422" y="1029029"/>
            <a:ext cx="6097834" cy="91397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96" y="1103928"/>
            <a:ext cx="5257800" cy="837812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000" b="0" spc="75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96" y="2004239"/>
            <a:ext cx="5257800" cy="587048"/>
          </a:xfrm>
        </p:spPr>
        <p:txBody>
          <a:bodyPr anchor="t">
            <a:normAutofit/>
          </a:bodyPr>
          <a:lstStyle>
            <a:lvl1pPr marL="0" indent="0" algn="ctr">
              <a:buNone/>
              <a:defRPr sz="1000">
                <a:solidFill>
                  <a:schemeClr val="tx2"/>
                </a:solidFill>
              </a:defRPr>
            </a:lvl1pPr>
            <a:lvl2pPr marL="2285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66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2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77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3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998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43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2EE94C-5215-4337-9E8A-4236230D2DDD}" type="datetimeFigureOut">
              <a:rPr lang="ru-RU" smtClean="0"/>
              <a:t>пт 14.01.22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57AAB2-BE0A-4ECB-AEE9-18FF2A2B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73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2672" y="1005374"/>
            <a:ext cx="2377440" cy="210214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5196" y="1005374"/>
            <a:ext cx="2377440" cy="210214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t>пт 14.01.22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0554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504" y="956292"/>
            <a:ext cx="2377440" cy="371375"/>
          </a:xfrm>
        </p:spPr>
        <p:txBody>
          <a:bodyPr anchor="ctr">
            <a:normAutofit/>
          </a:bodyPr>
          <a:lstStyle>
            <a:lvl1pPr marL="0" indent="0">
              <a:buNone/>
              <a:defRPr sz="1000" b="1"/>
            </a:lvl1pPr>
            <a:lvl2pPr marL="228554" indent="0">
              <a:buNone/>
              <a:defRPr sz="1000" b="1"/>
            </a:lvl2pPr>
            <a:lvl3pPr marL="457109" indent="0">
              <a:buNone/>
              <a:defRPr sz="900" b="1"/>
            </a:lvl3pPr>
            <a:lvl4pPr marL="685663" indent="0">
              <a:buNone/>
              <a:defRPr sz="800" b="1"/>
            </a:lvl4pPr>
            <a:lvl5pPr marL="914217" indent="0">
              <a:buNone/>
              <a:defRPr sz="800" b="1"/>
            </a:lvl5pPr>
            <a:lvl6pPr marL="1142771" indent="0">
              <a:buNone/>
              <a:defRPr sz="800" b="1"/>
            </a:lvl6pPr>
            <a:lvl7pPr marL="1371326" indent="0">
              <a:buNone/>
              <a:defRPr sz="800" b="1"/>
            </a:lvl7pPr>
            <a:lvl8pPr marL="1599880" indent="0">
              <a:buNone/>
              <a:defRPr sz="800" b="1"/>
            </a:lvl8pPr>
            <a:lvl9pPr marL="1828434" indent="0">
              <a:buNone/>
              <a:defRPr sz="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504" y="1327668"/>
            <a:ext cx="2377440" cy="1782255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5615" y="956292"/>
            <a:ext cx="2377440" cy="371375"/>
          </a:xfrm>
        </p:spPr>
        <p:txBody>
          <a:bodyPr anchor="ctr">
            <a:normAutofit/>
          </a:bodyPr>
          <a:lstStyle>
            <a:lvl1pPr marL="0" indent="0">
              <a:buNone/>
              <a:defRPr sz="1000" b="1"/>
            </a:lvl1pPr>
            <a:lvl2pPr marL="228554" indent="0">
              <a:buNone/>
              <a:defRPr sz="1000" b="1"/>
            </a:lvl2pPr>
            <a:lvl3pPr marL="457109" indent="0">
              <a:buNone/>
              <a:defRPr sz="900" b="1"/>
            </a:lvl3pPr>
            <a:lvl4pPr marL="685663" indent="0">
              <a:buNone/>
              <a:defRPr sz="800" b="1"/>
            </a:lvl4pPr>
            <a:lvl5pPr marL="914217" indent="0">
              <a:buNone/>
              <a:defRPr sz="800" b="1"/>
            </a:lvl5pPr>
            <a:lvl6pPr marL="1142771" indent="0">
              <a:buNone/>
              <a:defRPr sz="800" b="1"/>
            </a:lvl6pPr>
            <a:lvl7pPr marL="1371326" indent="0">
              <a:buNone/>
              <a:defRPr sz="800" b="1"/>
            </a:lvl7pPr>
            <a:lvl8pPr marL="1599880" indent="0">
              <a:buNone/>
              <a:defRPr sz="800" b="1"/>
            </a:lvl8pPr>
            <a:lvl9pPr marL="1828434" indent="0">
              <a:buNone/>
              <a:defRPr sz="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5615" y="1327667"/>
            <a:ext cx="2377440" cy="1782255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t>пт 14.01.22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8544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t>пт 14.01.22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09608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t>пт 14.01.22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0230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504" y="1059536"/>
            <a:ext cx="3063240" cy="205644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94512" y="1073246"/>
            <a:ext cx="1600200" cy="1715365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900"/>
            </a:lvl1pPr>
            <a:lvl2pPr marL="228554" indent="0">
              <a:buNone/>
              <a:defRPr sz="600"/>
            </a:lvl2pPr>
            <a:lvl3pPr marL="457109" indent="0">
              <a:buNone/>
              <a:defRPr sz="500"/>
            </a:lvl3pPr>
            <a:lvl4pPr marL="685663" indent="0">
              <a:buNone/>
              <a:defRPr sz="400"/>
            </a:lvl4pPr>
            <a:lvl5pPr marL="914217" indent="0">
              <a:buNone/>
              <a:defRPr sz="400"/>
            </a:lvl5pPr>
            <a:lvl6pPr marL="1142771" indent="0">
              <a:buNone/>
              <a:defRPr sz="400"/>
            </a:lvl6pPr>
            <a:lvl7pPr marL="1371326" indent="0">
              <a:buNone/>
              <a:defRPr sz="400"/>
            </a:lvl7pPr>
            <a:lvl8pPr marL="1599880" indent="0">
              <a:buNone/>
              <a:defRPr sz="400"/>
            </a:lvl8pPr>
            <a:lvl9pPr marL="1828434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t>пт 14.01.22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321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0080" y="1105235"/>
            <a:ext cx="3063240" cy="1965050"/>
          </a:xfrm>
          <a:solidFill>
            <a:schemeClr val="tx2">
              <a:lumMod val="60000"/>
              <a:lumOff val="40000"/>
            </a:schemeClr>
          </a:solidFill>
        </p:spPr>
        <p:txBody>
          <a:bodyPr tIns="182843" anchor="t"/>
          <a:lstStyle>
            <a:lvl1pPr marL="0" indent="0" algn="ctr">
              <a:buNone/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28554" indent="0">
              <a:buNone/>
              <a:defRPr sz="1400"/>
            </a:lvl2pPr>
            <a:lvl3pPr marL="457109" indent="0">
              <a:buNone/>
              <a:defRPr sz="1200"/>
            </a:lvl3pPr>
            <a:lvl4pPr marL="685663" indent="0">
              <a:buNone/>
              <a:defRPr sz="1000"/>
            </a:lvl4pPr>
            <a:lvl5pPr marL="914217" indent="0">
              <a:buNone/>
              <a:defRPr sz="1000"/>
            </a:lvl5pPr>
            <a:lvl6pPr marL="1142771" indent="0">
              <a:buNone/>
              <a:defRPr sz="1000"/>
            </a:lvl6pPr>
            <a:lvl7pPr marL="1371326" indent="0">
              <a:buNone/>
              <a:defRPr sz="1000"/>
            </a:lvl7pPr>
            <a:lvl8pPr marL="1599880" indent="0">
              <a:buNone/>
              <a:defRPr sz="1000"/>
            </a:lvl8pPr>
            <a:lvl9pPr marL="1828434" indent="0">
              <a:buNone/>
              <a:defRPr sz="1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95344" y="1074813"/>
            <a:ext cx="1600200" cy="1713707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900"/>
            </a:lvl1pPr>
            <a:lvl2pPr marL="228554" indent="0">
              <a:buNone/>
              <a:defRPr sz="600"/>
            </a:lvl2pPr>
            <a:lvl3pPr marL="457109" indent="0">
              <a:buNone/>
              <a:defRPr sz="500"/>
            </a:lvl3pPr>
            <a:lvl4pPr marL="685663" indent="0">
              <a:buNone/>
              <a:defRPr sz="400"/>
            </a:lvl4pPr>
            <a:lvl5pPr marL="914217" indent="0">
              <a:buNone/>
              <a:defRPr sz="400"/>
            </a:lvl5pPr>
            <a:lvl6pPr marL="1142771" indent="0">
              <a:buNone/>
              <a:defRPr sz="400"/>
            </a:lvl6pPr>
            <a:lvl7pPr marL="1371326" indent="0">
              <a:buNone/>
              <a:defRPr sz="400"/>
            </a:lvl7pPr>
            <a:lvl8pPr marL="1599880" indent="0">
              <a:buNone/>
              <a:defRPr sz="400"/>
            </a:lvl8pPr>
            <a:lvl9pPr marL="1828434" indent="0">
              <a:buNone/>
              <a:defRPr sz="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E94C-5215-4337-9E8A-4236230D2DDD}" type="datetimeFigureOut">
              <a:rPr lang="ru-RU" smtClean="0"/>
              <a:t>пт 14.01.22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AAB2-BE0A-4ECB-AEE9-18FF2A2B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4854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242" y="88014"/>
            <a:ext cx="6094476" cy="8225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460" y="142022"/>
            <a:ext cx="4892040" cy="754031"/>
          </a:xfrm>
          <a:prstGeom prst="rect">
            <a:avLst/>
          </a:prstGeom>
        </p:spPr>
        <p:txBody>
          <a:bodyPr vert="horz" lIns="45711" tIns="22855" rIns="45711" bIns="2285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460" y="1005374"/>
            <a:ext cx="4892040" cy="2102147"/>
          </a:xfrm>
          <a:prstGeom prst="rect">
            <a:avLst/>
          </a:prstGeom>
        </p:spPr>
        <p:txBody>
          <a:bodyPr vert="horz" lIns="45711" tIns="22855" rIns="45711" bIns="2285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133" y="3209941"/>
            <a:ext cx="1500447" cy="182478"/>
          </a:xfrm>
          <a:prstGeom prst="rect">
            <a:avLst/>
          </a:prstGeom>
        </p:spPr>
        <p:txBody>
          <a:bodyPr vert="horz" lIns="45711" tIns="22855" rIns="22855" bIns="22855" rtlCol="0" anchor="ctr"/>
          <a:lstStyle>
            <a:lvl1pPr algn="l">
              <a:defRPr sz="500">
                <a:solidFill>
                  <a:schemeClr val="tx1"/>
                </a:solidFill>
              </a:defRPr>
            </a:lvl1pPr>
          </a:lstStyle>
          <a:p>
            <a:fld id="{982EE94C-5215-4337-9E8A-4236230D2DDD}" type="datetimeFigureOut">
              <a:rPr lang="ru-RU" smtClean="0"/>
              <a:t>пт 14.01.22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98236" y="3209941"/>
            <a:ext cx="2522220" cy="182478"/>
          </a:xfrm>
          <a:prstGeom prst="rect">
            <a:avLst/>
          </a:prstGeom>
        </p:spPr>
        <p:txBody>
          <a:bodyPr vert="horz" lIns="45711" tIns="22855" rIns="45711" bIns="22855" rtlCol="0" anchor="ctr"/>
          <a:lstStyle>
            <a:lvl1pPr algn="r">
              <a:defRPr sz="5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9464" y="3209941"/>
            <a:ext cx="473132" cy="182478"/>
          </a:xfrm>
          <a:prstGeom prst="rect">
            <a:avLst/>
          </a:prstGeom>
        </p:spPr>
        <p:txBody>
          <a:bodyPr vert="horz" lIns="22855" tIns="22855" rIns="45711" bIns="22855" rtlCol="0" anchor="ctr"/>
          <a:lstStyle>
            <a:lvl1pPr algn="l">
              <a:defRPr sz="600" b="0">
                <a:solidFill>
                  <a:schemeClr val="tx1"/>
                </a:solidFill>
              </a:defRPr>
            </a:lvl1pPr>
          </a:lstStyle>
          <a:p>
            <a:fld id="{6357AAB2-BE0A-4ECB-AEE9-18FF2A2B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79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/>
  <p:timing/>
  <p:txStyles>
    <p:titleStyle>
      <a:lvl1pPr algn="l" defTabSz="457109" rtl="0" eaLnBrk="1" latinLnBrk="0" hangingPunct="1">
        <a:lnSpc>
          <a:spcPct val="85000"/>
        </a:lnSpc>
        <a:spcBef>
          <a:spcPct val="0"/>
        </a:spcBef>
        <a:buNone/>
        <a:defRPr sz="2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91422" indent="-91422" algn="l" defTabSz="457109" rtl="0" eaLnBrk="1" latinLnBrk="0" hangingPunct="1">
        <a:lnSpc>
          <a:spcPct val="90000"/>
        </a:lnSpc>
        <a:spcBef>
          <a:spcPts val="600"/>
        </a:spcBef>
        <a:spcAft>
          <a:spcPts val="100"/>
        </a:spcAft>
        <a:buClr>
          <a:schemeClr val="tx1"/>
        </a:buClr>
        <a:buFont typeface="Wingdings" pitchFamily="2" charset="2"/>
        <a:buChar char="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699" indent="-91422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19976" indent="-91422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34253" indent="-91422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548530" indent="-91422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642172" indent="-114277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735753" indent="-114277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814337" indent="-114277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902919" indent="-114277" algn="l" defTabSz="457109" rtl="0" eaLnBrk="1" latinLnBrk="0" hangingPunct="1">
        <a:lnSpc>
          <a:spcPct val="90000"/>
        </a:lnSpc>
        <a:spcBef>
          <a:spcPts val="1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5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09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663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217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771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326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99880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434" algn="l" defTabSz="45710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image" Target="../media/image4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2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Relationship Id="rId6" Type="http://schemas.openxmlformats.org/officeDocument/2006/relationships/image" Target="../media/image34.jpeg" /><Relationship Id="rId7" Type="http://schemas.openxmlformats.org/officeDocument/2006/relationships/image" Target="../media/image3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39.jpeg" /><Relationship Id="rId6" Type="http://schemas.openxmlformats.org/officeDocument/2006/relationships/image" Target="../media/image40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1.jpeg" /><Relationship Id="rId3" Type="http://schemas.openxmlformats.org/officeDocument/2006/relationships/image" Target="../media/image42.e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3.jpeg" /><Relationship Id="rId3" Type="http://schemas.openxmlformats.org/officeDocument/2006/relationships/image" Target="../media/image44.jpeg" /><Relationship Id="rId4" Type="http://schemas.openxmlformats.org/officeDocument/2006/relationships/image" Target="../media/image4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6.jpeg" /><Relationship Id="rId3" Type="http://schemas.openxmlformats.org/officeDocument/2006/relationships/image" Target="../media/image4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0.jpeg" /><Relationship Id="rId3" Type="http://schemas.openxmlformats.org/officeDocument/2006/relationships/image" Target="../media/image51.jpeg" /><Relationship Id="rId4" Type="http://schemas.openxmlformats.org/officeDocument/2006/relationships/image" Target="../media/image52.jpeg" /><Relationship Id="rId5" Type="http://schemas.openxmlformats.org/officeDocument/2006/relationships/image" Target="../media/image53.wmf" /><Relationship Id="rId6" Type="http://schemas.openxmlformats.org/officeDocument/2006/relationships/image" Target="../media/image54.wmf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6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7.jpeg" /><Relationship Id="rId3" Type="http://schemas.openxmlformats.org/officeDocument/2006/relationships/image" Target="../media/image58.jpeg" /><Relationship Id="rId4" Type="http://schemas.openxmlformats.org/officeDocument/2006/relationships/image" Target="../media/image59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0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2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3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4.jpeg" /><Relationship Id="rId3" Type="http://schemas.openxmlformats.org/officeDocument/2006/relationships/image" Target="../media/image6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Relationship Id="rId7" Type="http://schemas.openxmlformats.org/officeDocument/2006/relationships/image" Target="../media/image1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Relationship Id="rId7" Type="http://schemas.openxmlformats.org/officeDocument/2006/relationships/image" Target="../media/image2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" y="391187"/>
            <a:ext cx="5735783" cy="2058623"/>
          </a:xfrm>
        </p:spPr>
        <p:txBody>
          <a:bodyPr>
            <a:noAutofit/>
          </a:bodyPr>
          <a:lstStyle/>
          <a:p>
            <a:r>
              <a:rPr lang="ru-RU" sz="1600" b="1" cap="none" spc="25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МУНИЦИПАЛЬНОЕ ДОШКОЛЬНОЕ ОБРАЗОВАТЕЛЬНОЕ БЮДЖЕТНОЕ УЧРЕЖДЕНИ  ДЕТСКИЙ САД № 83  г. СОЧИ</a:t>
            </a:r>
            <a:br>
              <a:rPr lang="ru-RU" sz="1600" b="1" cap="none" spc="25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</a:br>
            <a:r>
              <a:rPr lang="ru-RU" sz="1600" b="1" cap="none" spc="25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им атамана А.А. </a:t>
            </a:r>
            <a:r>
              <a:rPr lang="ru-RU" sz="1600" b="1" cap="none" spc="25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Г</a:t>
            </a:r>
            <a:r>
              <a:rPr lang="ru-RU" sz="1600" b="1" cap="none" spc="25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оловатого</a:t>
            </a:r>
            <a:endParaRPr lang="ru-RU" sz="1600" b="1" cap="none" spc="25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281" y="2019504"/>
            <a:ext cx="5634737" cy="674798"/>
          </a:xfrm>
        </p:spPr>
        <p:txBody>
          <a:bodyPr>
            <a:normAutofit/>
          </a:bodyPr>
          <a:lstStyle/>
          <a:p>
            <a:r>
              <a:rPr lang="ru-RU" sz="1800" b="1" smtClean="0">
                <a:solidFill>
                  <a:srgbClr val="002060"/>
                </a:solidFill>
              </a:rPr>
              <a:t>КАЗАЧЬЯ ОБРАЗОВАТЕЛЬНАЯ ОРГАНИЗАЦИЯ</a:t>
            </a:r>
            <a:endParaRPr lang="ru-RU" sz="1800" b="1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38" y="83127"/>
            <a:ext cx="1176523" cy="791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" y="77005"/>
            <a:ext cx="762661" cy="9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2758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17" y="105814"/>
            <a:ext cx="4314631" cy="3235973"/>
          </a:xfrm>
          <a:prstGeom prst="rect">
            <a:avLst/>
          </a:prstGeom>
        </p:spPr>
      </p:pic>
      <p:sp>
        <p:nvSpPr>
          <p:cNvPr id="4" name="Заголовок 5"/>
          <p:cNvSpPr txBox="1"/>
          <p:nvPr/>
        </p:nvSpPr>
        <p:spPr>
          <a:xfrm>
            <a:off x="1680482" y="1065934"/>
            <a:ext cx="2627075" cy="1871341"/>
          </a:xfrm>
          <a:prstGeom prst="rect">
            <a:avLst/>
          </a:prstGeom>
        </p:spPr>
        <p:txBody>
          <a:bodyPr vert="horz" lIns="45699" tIns="22849" rIns="45699" bIns="22849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  <a:t>Мы открытки шлём друзьям,</a:t>
            </a:r>
            <a:b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</a:br>
            <a: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  <a:t>И рисунки на листочке.</a:t>
            </a:r>
            <a:b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</a:br>
            <a: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  <a:t>Присылают письма нам –</a:t>
            </a:r>
            <a:b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</a:br>
            <a: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  <a:t>Очень рады каждой строчке!</a:t>
            </a:r>
            <a:b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</a:br>
            <a: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  <a:t>Внутри карточки, записки,</a:t>
            </a:r>
            <a:b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</a:br>
            <a: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  <a:t>Пожелания друзей</a:t>
            </a:r>
            <a:b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</a:br>
            <a: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  <a:t>И в конце всегда приписка: </a:t>
            </a:r>
          </a:p>
          <a:p>
            <a:pPr algn="ctr"/>
            <a: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  <a:t>«Ждем ответа поскорей!»</a:t>
            </a:r>
            <a:br>
              <a:rPr lang="ru-RU" sz="1100">
                <a:solidFill>
                  <a:srgbClr val="0070C0"/>
                </a:solidFill>
                <a:latin typeface="a_CooperBlackRg" panose="0208090404030b020404" pitchFamily="18" charset="-52"/>
              </a:rPr>
            </a:br>
            <a:endParaRPr lang="ru-RU" sz="1000">
              <a:solidFill>
                <a:schemeClr val="accent2"/>
              </a:solidFill>
              <a:latin typeface="a_CooperBlackRg" panose="0208090404030b0204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4886727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00" b="-22"/>
          <a:stretch>
            <a:fillRect/>
          </a:stretch>
        </p:blipFill>
        <p:spPr>
          <a:xfrm>
            <a:off x="4450847" y="109920"/>
            <a:ext cx="1645153" cy="16008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57" b="130"/>
          <a:stretch>
            <a:fillRect/>
          </a:stretch>
        </p:blipFill>
        <p:spPr>
          <a:xfrm>
            <a:off x="3852314" y="1872809"/>
            <a:ext cx="1141584" cy="1480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418" y="85457"/>
            <a:ext cx="927972" cy="1649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" b="-67"/>
          <a:stretch>
            <a:fillRect/>
          </a:stretch>
        </p:blipFill>
        <p:spPr>
          <a:xfrm>
            <a:off x="364175" y="109920"/>
            <a:ext cx="1181014" cy="12924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10" b="-77"/>
          <a:stretch>
            <a:fillRect/>
          </a:stretch>
        </p:blipFill>
        <p:spPr>
          <a:xfrm>
            <a:off x="309013" y="1596902"/>
            <a:ext cx="2248373" cy="162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28194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9" y="241865"/>
            <a:ext cx="1606884" cy="12051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34" y="1662545"/>
            <a:ext cx="1272308" cy="1696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4" y="112466"/>
            <a:ext cx="1297979" cy="1730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72" y="112466"/>
            <a:ext cx="2071164" cy="1380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" b="-34"/>
          <a:stretch>
            <a:fillRect/>
          </a:stretch>
        </p:blipFill>
        <p:spPr>
          <a:xfrm>
            <a:off x="107576" y="1986604"/>
            <a:ext cx="1545189" cy="1302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3" r="58" b="63"/>
          <a:stretch>
            <a:fillRect/>
          </a:stretch>
        </p:blipFill>
        <p:spPr>
          <a:xfrm>
            <a:off x="2317750" y="1760804"/>
            <a:ext cx="1540299" cy="15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8927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2" y="112466"/>
            <a:ext cx="1274866" cy="1699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" r="125" b="122"/>
          <a:stretch>
            <a:fillRect/>
          </a:stretch>
        </p:blipFill>
        <p:spPr>
          <a:xfrm>
            <a:off x="4381296" y="53788"/>
            <a:ext cx="1533650" cy="20854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8" b="-49"/>
          <a:stretch>
            <a:fillRect/>
          </a:stretch>
        </p:blipFill>
        <p:spPr>
          <a:xfrm>
            <a:off x="789151" y="1648709"/>
            <a:ext cx="1178373" cy="16971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40" y="2165182"/>
            <a:ext cx="1967856" cy="1180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659" y="94549"/>
            <a:ext cx="2290316" cy="17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2513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1065111" y="472871"/>
            <a:ext cx="4137798" cy="34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ru-RU" altLang="ru-RU" sz="108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57" b="-24"/>
          <a:stretch>
            <a:fillRect/>
          </a:stretch>
        </p:blipFill>
        <p:spPr bwMode="auto">
          <a:xfrm>
            <a:off x="303171" y="217362"/>
            <a:ext cx="2420403" cy="309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jec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65120" y="217362"/>
            <a:ext cx="3191418" cy="3092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336129"/>
      </p:ext>
    </p:extLst>
  </p:cSld>
  <p:clrMapOvr>
    <a:masterClrMapping/>
  </p:clrMapOvr>
  <p:transition spd="med"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45" y="142022"/>
            <a:ext cx="5910763" cy="754031"/>
          </a:xfrm>
        </p:spPr>
        <p:txBody>
          <a:bodyPr>
            <a:normAutofit/>
          </a:bodyPr>
          <a:lstStyle/>
          <a:p>
            <a:pPr algn="ctr"/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результативности деятельности </a:t>
            </a:r>
            <a:b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</a:t>
            </a: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d083.sochi-schools.ru/wp-content/uploads/2021/10/Sertifikat-2021-e1634639952550-1024x7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7837" y="1584630"/>
            <a:ext cx="2546239" cy="179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083.sochi-schools.ru/wp-content/uploads/2021/12/IMG_20211209_0004-e1639057417691-1024x7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3755" y="979645"/>
            <a:ext cx="2118253" cy="150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083.sochi-schools.ru/wp-content/uploads/2021/12/S-Lukasheva--e1639057444213-1024x7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09" y="979645"/>
            <a:ext cx="2118252" cy="150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6250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2" descr="http://d083.sochi-schools.ru/wp-content/uploads/2021/12/S-Vera-20-21-e1639120473202-1024x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4" y="1237724"/>
            <a:ext cx="2926459" cy="206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d083.sochi-schools.ru/wp-content/uploads/2021/12/S-Dryapak20-21-g.-e1639120484503-1024x7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873" y="173660"/>
            <a:ext cx="2962092" cy="209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6625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http://d083.sochi-schools.ru/wp-content/uploads/2021/12/s-Kulyas-21--e1639057455603-1024x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758" y="80504"/>
            <a:ext cx="3047959" cy="216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862" y="1123821"/>
            <a:ext cx="3144332" cy="22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27678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6754" y="1498529"/>
            <a:ext cx="1515486" cy="21369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5169" y="-136320"/>
            <a:ext cx="1458656" cy="2060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" b="-64"/>
          <a:stretch>
            <a:fillRect/>
          </a:stretch>
        </p:blipFill>
        <p:spPr>
          <a:xfrm>
            <a:off x="208836" y="60459"/>
            <a:ext cx="1569639" cy="2107156"/>
          </a:xfrm>
          <a:prstGeom prst="rect">
            <a:avLst/>
          </a:prstGeo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78387" y="60459"/>
            <a:ext cx="1501181" cy="2120045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993656" y="2180504"/>
            <a:ext cx="1727538" cy="1240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75397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7" y="84374"/>
            <a:ext cx="4862766" cy="32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2880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000" b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этап реализации инновационного проекта</a:t>
            </a:r>
            <a:br>
              <a:rPr lang="ru-RU" sz="1000" b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00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0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Казачий круг </a:t>
            </a:r>
            <a:r>
              <a:rPr lang="ru-RU" sz="10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дошколят Кубани. Обмен письмами и открытками между детскими </a:t>
            </a:r>
            <a:r>
              <a:rPr lang="ru-RU" sz="10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садами</a:t>
            </a:r>
            <a:br>
              <a:rPr lang="ru-RU" sz="10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000" b="1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16064" y="963298"/>
            <a:ext cx="3403329" cy="2327564"/>
          </a:xfrm>
        </p:spPr>
        <p:txBody>
          <a:bodyPr>
            <a:noAutofit/>
          </a:bodyPr>
          <a:lstStyle/>
          <a:p>
            <a:endParaRPr lang="ru-RU" sz="1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b="27"/>
          <a:stretch>
            <a:fillRect/>
          </a:stretch>
        </p:blipFill>
        <p:spPr>
          <a:xfrm>
            <a:off x="136110" y="1007876"/>
            <a:ext cx="2088767" cy="217191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7" b="85"/>
          <a:stretch>
            <a:fillRect/>
          </a:stretch>
        </p:blipFill>
        <p:spPr>
          <a:xfrm>
            <a:off x="2663773" y="1007876"/>
            <a:ext cx="767414" cy="992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9" b="82"/>
          <a:stretch>
            <a:fillRect/>
          </a:stretch>
        </p:blipFill>
        <p:spPr>
          <a:xfrm>
            <a:off x="4953406" y="1056775"/>
            <a:ext cx="943739" cy="5183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594" y="1007876"/>
            <a:ext cx="1108695" cy="151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5028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2" y="281901"/>
            <a:ext cx="5209528" cy="293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47107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4" y="1821881"/>
            <a:ext cx="2380141" cy="1451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4" b="32"/>
          <a:stretch>
            <a:fillRect/>
          </a:stretch>
        </p:blipFill>
        <p:spPr>
          <a:xfrm>
            <a:off x="3272062" y="176035"/>
            <a:ext cx="2439270" cy="3200420"/>
          </a:xfrm>
          <a:prstGeom prst="rect">
            <a:avLst/>
          </a:prstGeo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86" y="176035"/>
            <a:ext cx="2137491" cy="141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7825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948" y="90233"/>
            <a:ext cx="4293282" cy="325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118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203985"/>
            <a:ext cx="5534525" cy="311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35349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6297" y="93663"/>
            <a:ext cx="5709703" cy="323850"/>
          </a:xfrm>
        </p:spPr>
        <p:txBody>
          <a:bodyPr>
            <a:normAutofit/>
          </a:bodyPr>
          <a:lstStyle/>
          <a:p>
            <a:r>
              <a:rPr lang="en-US" sz="1599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https://vk.com/molodezhkubani</a:t>
            </a:r>
            <a:endParaRPr lang="ru-RU" sz="1599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953519"/>
            <a:ext cx="3315311" cy="2307206"/>
          </a:xfrm>
        </p:spPr>
        <p:txBody>
          <a:bodyPr>
            <a:normAutofit/>
          </a:bodyPr>
          <a:lstStyle/>
          <a:p>
            <a:pPr algn="ctr"/>
            <a:r>
              <a:rPr lang="ru-RU" sz="1599">
                <a:latin typeface="Times New Roman" panose="02020603050405020304" pitchFamily="18" charset="0"/>
                <a:ea typeface="Calibri" panose="020f0502020204030204" pitchFamily="34" charset="0"/>
              </a:rPr>
              <a:t>Видео-версия реализации данного инновационного проекта в настоящее время уже размещена на сайте Союза казачьей молодежи Кубани</a:t>
            </a:r>
            <a:endParaRPr lang="en-US" sz="1599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1599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599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954" y="360255"/>
            <a:ext cx="2284285" cy="30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3183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5" y="238226"/>
            <a:ext cx="4224040" cy="30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8698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526026" y="203414"/>
            <a:ext cx="5039032" cy="2169815"/>
          </a:xfrm>
          <a:prstGeom prst="rect">
            <a:avLst/>
          </a:prstGeom>
          <a:noFill/>
        </p:spPr>
        <p:txBody>
          <a:bodyPr wrap="square" lIns="45711" tIns="22855" rIns="45711" bIns="22855" rtlCol="0">
            <a:spAutoFit/>
          </a:bodyPr>
          <a:lstStyle/>
          <a:p>
            <a:pPr algn="ctr"/>
            <a:r>
              <a:rPr lang="ru-RU" sz="6900" b="1" smtClean="0">
                <a:ln w="190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Спасибо </a:t>
            </a:r>
          </a:p>
          <a:p>
            <a:pPr algn="ctr"/>
            <a:r>
              <a:rPr lang="ru-RU" sz="6900" b="1" smtClean="0">
                <a:ln w="190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Monotype Corsiva" panose="03010101010201010101" pitchFamily="66" charset="0"/>
              </a:rPr>
              <a:t>за внимание!</a:t>
            </a:r>
            <a:endParaRPr lang="ru-RU" sz="6900" b="1">
              <a:ln w="1905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r="23" b="99"/>
          <a:stretch>
            <a:fillRect/>
          </a:stretch>
        </p:blipFill>
        <p:spPr>
          <a:xfrm>
            <a:off x="3941211" y="528103"/>
            <a:ext cx="611230" cy="104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5580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57" y="142022"/>
            <a:ext cx="5936265" cy="754031"/>
          </a:xfrm>
        </p:spPr>
        <p:txBody>
          <a:bodyPr>
            <a:normAutofit/>
          </a:bodyPr>
          <a:lstStyle/>
          <a:p>
            <a:pPr algn="ctr"/>
            <a:r>
              <a:rPr lang="ru-RU" sz="1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</a:t>
            </a:r>
            <a:r>
              <a:rPr lang="ru-RU" sz="1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ОБЪЕДИНЕНИЕ И  ОРГАНИЗАЦИЯ ВЗАИМООБЩЕНИЯ 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всех участников детско-взрослого проекта</a:t>
            </a:r>
          </a:p>
        </p:txBody>
      </p:sp>
      <p:pic>
        <p:nvPicPr>
          <p:cNvPr id="7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" b="-6"/>
          <a:stretch>
            <a:fillRect/>
          </a:stretch>
        </p:blipFill>
        <p:spPr>
          <a:xfrm>
            <a:off x="1067101" y="960878"/>
            <a:ext cx="3799163" cy="2373991"/>
          </a:xfrm>
        </p:spPr>
      </p:pic>
    </p:spTree>
    <p:extLst>
      <p:ext uri="{BB962C8B-B14F-4D97-AF65-F5344CB8AC3E}">
        <p14:creationId xmlns:p14="http://schemas.microsoft.com/office/powerpoint/2010/main" val="336257461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1805" y="1005374"/>
            <a:ext cx="5911816" cy="2102147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групп казачьей направленности с самобытной культурой и традициями родного края через участие в проекте «Казачий круг дошколят Кубани. Обмен письмами и открытками между детскими садами»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1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сообщества педагогов-дошкольников и организация сетевого взаимодействия ДОО Кубани со статусом «казачья образовательная организация».</a:t>
            </a:r>
            <a:endParaRPr lang="ru-RU" sz="1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443" y="2581836"/>
            <a:ext cx="1284436" cy="7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9409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7306" y="142022"/>
            <a:ext cx="4063457" cy="381191"/>
          </a:xfrm>
        </p:spPr>
        <p:txBody>
          <a:bodyPr>
            <a:normAutofit/>
          </a:bodyPr>
          <a:lstStyle/>
          <a:p>
            <a:pPr algn="ctr"/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8237" y="958409"/>
            <a:ext cx="3823855" cy="237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1876" y="1183340"/>
            <a:ext cx="1963903" cy="180924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41211" y="958409"/>
            <a:ext cx="2024568" cy="230800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2246" y="889066"/>
            <a:ext cx="3779846" cy="2527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проекта могут быть решены задачи патриотического </a:t>
            </a:r>
            <a:r>
              <a:rPr lang="ru-RU" sz="1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духовно-нравственного воспитания </a:t>
            </a:r>
            <a:r>
              <a:rPr lang="ru-RU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дошкольников на основе этнокультурных традиций казачества, воспитания любви и привязанности к малой родине, формирования положительного отношения к родному краю через «живое общение</a:t>
            </a:r>
            <a:r>
              <a:rPr lang="ru-RU" sz="1200" b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Обмен письмами  </a:t>
            </a:r>
            <a:r>
              <a:rPr lang="ru-RU" sz="1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сверстниками из разных муниципалитетов.</a:t>
            </a:r>
            <a:endParaRPr lang="ru-RU" sz="12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>
                <a:latin typeface="Times New Roman" panose="02020603050405020304" pitchFamily="18" charset="0"/>
                <a:ea typeface="Calibri" panose="020f0502020204030204" pitchFamily="34" charset="0"/>
              </a:rPr>
              <a:t>Организовано взаимодействие между педагогами </a:t>
            </a:r>
            <a:r>
              <a:rPr lang="ru-RU" sz="12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дошкольных организаций </a:t>
            </a:r>
            <a:r>
              <a:rPr lang="ru-RU" sz="1200" b="1">
                <a:latin typeface="Times New Roman" panose="02020603050405020304" pitchFamily="18" charset="0"/>
                <a:ea typeface="Calibri" panose="020f0502020204030204" pitchFamily="34" charset="0"/>
              </a:rPr>
              <a:t>в рамках обмена опытом работы по казачьему </a:t>
            </a:r>
            <a:r>
              <a:rPr lang="ru-RU" sz="1200" b="1" smtClean="0">
                <a:latin typeface="Times New Roman" panose="02020603050405020304" pitchFamily="18" charset="0"/>
                <a:ea typeface="Calibri" panose="020f0502020204030204" pitchFamily="34" charset="0"/>
              </a:rPr>
              <a:t>образованию</a:t>
            </a:r>
            <a:r>
              <a:rPr lang="ru-RU" sz="120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51696515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07" y="156475"/>
            <a:ext cx="5794460" cy="60145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этап  реализации инновационного проекта</a:t>
            </a:r>
            <a:br>
              <a:rPr lang="ru-RU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78440"/>
              </p:ext>
            </p:extLst>
          </p:nvPr>
        </p:nvGraphicFramePr>
        <p:xfrm>
          <a:off x="92907" y="1232239"/>
          <a:ext cx="5892257" cy="1926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248">
                  <a:extLst>
                    <a:ext uri="{9D8B030D-6E8A-4147-A177-3AD203B41FA5}">
                      <a16:colId xmlns:a16="http://schemas.microsoft.com/office/drawing/2014/main" val="3964061666"/>
                    </a:ext>
                  </a:extLst>
                </a:gridCol>
                <a:gridCol w="4616009">
                  <a:extLst>
                    <a:ext uri="{9D8B030D-6E8A-4147-A177-3AD203B41FA5}">
                      <a16:colId xmlns:a16="http://schemas.microsoft.com/office/drawing/2014/main" val="2823163724"/>
                    </a:ext>
                  </a:extLst>
                </a:gridCol>
              </a:tblGrid>
              <a:tr h="192659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20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создание интернет-платформы сетевого взаимодействия участников инновационного проекта;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информирование участников проекта, рассылка приглашений на электронные адреса казачьих детских садов;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запуск в реализацию детского проекта «Казачий круг дошколят Кубани. Обмен письмами и открытками между детскими садами»;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подбор методических диагностик оценки уровня патриотического развития дошкольников.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  <a:extLst>
                  <a:ext uri="{0D108BD9-81ED-4DB2-BD59-A6C34878D82A}">
                    <a16:rowId xmlns:a16="http://schemas.microsoft.com/office/drawing/2014/main" val="313350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17752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460" y="337399"/>
            <a:ext cx="4892040" cy="7334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реализации инновационного проекта</a:t>
            </a:r>
            <a:endParaRPr lang="ru-RU" sz="160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100400"/>
              </p:ext>
            </p:extLst>
          </p:nvPr>
        </p:nvGraphicFramePr>
        <p:xfrm>
          <a:off x="92907" y="1232239"/>
          <a:ext cx="5892257" cy="1623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248">
                  <a:extLst>
                    <a:ext uri="{9D8B030D-6E8A-4147-A177-3AD203B41FA5}">
                      <a16:colId xmlns:a16="http://schemas.microsoft.com/office/drawing/2014/main" val="3964061666"/>
                    </a:ext>
                  </a:extLst>
                </a:gridCol>
                <a:gridCol w="4616009">
                  <a:extLst>
                    <a:ext uri="{9D8B030D-6E8A-4147-A177-3AD203B41FA5}">
                      <a16:colId xmlns:a16="http://schemas.microsoft.com/office/drawing/2014/main" val="2823163724"/>
                    </a:ext>
                  </a:extLst>
                </a:gridCol>
              </a:tblGrid>
              <a:tr h="1623427"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ru-RU" sz="120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  <a:tc>
                  <a:txBody>
                    <a:bodyPr vert="horz" wrap="square"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endParaRPr lang="ru-RU" sz="120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Сетевая карта участников интернет-платформы.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</a:pPr>
                      <a:r>
                        <a:rPr lang="ru-RU" sz="120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Адресный банк респондентов сетевого взаимодействия. Презентации ДОО, отражающие реализацию детского проекта. Оценочный инструментарий патриотического развития детей.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78" marR="60878" marT="0" marB="0"/>
                </a:tc>
                <a:extLst>
                  <a:ext uri="{0D108BD9-81ED-4DB2-BD59-A6C34878D82A}">
                    <a16:rowId xmlns:a16="http://schemas.microsoft.com/office/drawing/2014/main" val="313350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95409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39" y="125929"/>
            <a:ext cx="5925134" cy="640148"/>
          </a:xfrm>
        </p:spPr>
        <p:txBody>
          <a:bodyPr>
            <a:normAutofit/>
          </a:bodyPr>
          <a:lstStyle/>
          <a:p>
            <a:pPr algn="ctr"/>
            <a:r>
              <a:rPr lang="ru-RU" sz="1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дошкольных организаций из 15 муниципалитетов Краснодарского края  принимают участие в реализации детско-взрослого проекта</a:t>
            </a:r>
            <a:endParaRPr lang="ru-RU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697" y="562111"/>
            <a:ext cx="3959586" cy="26270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399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399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4" y="2416967"/>
            <a:ext cx="1294056" cy="970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76" y="1169994"/>
            <a:ext cx="1511182" cy="1010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38" y="1121104"/>
            <a:ext cx="1541304" cy="1038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208" y="2391231"/>
            <a:ext cx="1362687" cy="10220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8" y="1133940"/>
            <a:ext cx="1385258" cy="9235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3468" y="888018"/>
            <a:ext cx="5934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07684" y="2187353"/>
            <a:ext cx="12209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Должанская</a:t>
            </a:r>
            <a:endParaRPr lang="ru-RU" sz="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895" y="2153675"/>
            <a:ext cx="13093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Курганинский район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4685" y="914948"/>
            <a:ext cx="12440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Кущевский район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24114" y="936155"/>
            <a:ext cx="431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Ейск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81490" y="2214462"/>
            <a:ext cx="1117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ст. Шкуринская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16" y="2376010"/>
            <a:ext cx="1216451" cy="91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548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19288" y="125413"/>
            <a:ext cx="4176712" cy="641350"/>
          </a:xfrm>
        </p:spPr>
        <p:txBody>
          <a:bodyPr>
            <a:normAutofit/>
          </a:bodyPr>
          <a:lstStyle/>
          <a:p>
            <a:pPr algn="ctr"/>
            <a:r>
              <a:rPr lang="ru-RU" sz="1599" b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8459"/>
            <a:ext cx="6048732" cy="3120830"/>
          </a:xfrm>
        </p:spPr>
        <p:txBody>
          <a:bodyPr>
            <a:noAutofit/>
          </a:bodyPr>
          <a:lstStyle/>
          <a:p>
            <a:endParaRPr lang="ru-RU" sz="1399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399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2992" y="125413"/>
            <a:ext cx="91070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Краснодар</a:t>
            </a:r>
            <a:endParaRPr lang="ru-RU" sz="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7684" y="1653132"/>
            <a:ext cx="12209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Ленинградский </a:t>
            </a:r>
            <a:r>
              <a:rPr 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0525" y="1628874"/>
            <a:ext cx="1242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Туапсинский  </a:t>
            </a:r>
            <a:r>
              <a:rPr 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49754" y="161913"/>
            <a:ext cx="1509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Белореченский район</a:t>
            </a:r>
            <a:endParaRPr lang="ru-RU" sz="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2518" y="124109"/>
            <a:ext cx="9917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Тимашевск</a:t>
            </a:r>
            <a:endParaRPr lang="ru-RU" sz="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1653132"/>
            <a:ext cx="7038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Тамань</a:t>
            </a:r>
            <a:endParaRPr lang="ru-RU" sz="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" b="83"/>
          <a:stretch>
            <a:fillRect/>
          </a:stretch>
        </p:blipFill>
        <p:spPr>
          <a:xfrm>
            <a:off x="91377" y="431430"/>
            <a:ext cx="1882989" cy="1045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775" y="389648"/>
            <a:ext cx="1588559" cy="11889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78" y="460606"/>
            <a:ext cx="1638624" cy="10937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07" y="1989072"/>
            <a:ext cx="1660672" cy="12455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88" y="2012789"/>
            <a:ext cx="1952053" cy="12334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94" y="2061096"/>
            <a:ext cx="1468608" cy="110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0687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Полосы">
  <a:themeElements>
    <a:clrScheme name="Полосы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Полосы">
      <a:majorFont>
        <a:latin typeface="Corbel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олосы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TC103090430[[fn=Объединенный]]</Template>
  <Company/>
  <PresentationFormat>Произвольный</PresentationFormat>
  <Paragraphs>36</Paragraphs>
  <Slides>26</Slides>
  <Notes>0</Notes>
  <TotalTime>2144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4">
      <vt:lpstr>Arial</vt:lpstr>
      <vt:lpstr>Corbel</vt:lpstr>
      <vt:lpstr>Wingdings</vt:lpstr>
      <vt:lpstr>Times New Roman</vt:lpstr>
      <vt:lpstr>Calibri</vt:lpstr>
      <vt:lpstr>a_CooperBlackRg</vt:lpstr>
      <vt:lpstr>Monotype Corsiva</vt:lpstr>
      <vt:lpstr>Полосы</vt:lpstr>
      <vt:lpstr>МУНИЦИПАЛЬНОЕ ДОШКОЛЬНОЕ ОБРАЗОВАТЕЛЬНОЕ БЮДЖЕТНОЕ УЧРЕЖДЕНИ  ДЕТСКИЙ САД № 83  г. СОЧИим атамана А.А. Головатого</vt:lpstr>
      <vt:lpstr>Первый этап реализации инновационного проектаКазачий круг дошколят Кубани. Обмен письмами и открытками между детскими садами</vt:lpstr>
      <vt:lpstr>ОСНОВНАЯ ИДЕЯ Проекта – ОБЪЕДИНЕНИЕ И  ОРГАНИЗАЦИЯ ВЗАИМООБЩЕНИЯ  всех участников детско-взрослого проекта</vt:lpstr>
      <vt:lpstr>ЦЕЛИ ПРОЕКТА</vt:lpstr>
      <vt:lpstr>АКТУАЛЬНОСТЬ ПРОЕКТА</vt:lpstr>
      <vt:lpstr> 1 этап  реализации инновационного проекта</vt:lpstr>
      <vt:lpstr> 1 этап реализации инновационного проекта</vt:lpstr>
      <vt:lpstr>39 дошкольных организаций из 15 муниципалитетов Краснодарского края  принимают участие в реализации детско-взрослого проекта</vt:lpstr>
      <vt:lpstr>МЕХАНИЗМ РЕАЛИЗАЦИИ ПРОЕКТА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Трансляция результативности деятельности по проекту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https://vk.com/molodezhkubani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Владимир</dc:creator>
  <cp:lastModifiedBy>IVA</cp:lastModifiedBy>
  <cp:revision>122</cp:revision>
  <dcterms:created xsi:type="dcterms:W3CDTF">2014-07-23T09:11:28Z</dcterms:created>
  <dcterms:modified xsi:type="dcterms:W3CDTF">2022-01-14T14:20:18Z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NXPowerLiteLastOptimized">
    <vt:lpwstr>10625574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