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4"/>
  </p:notesMasterIdLst>
  <p:sldIdLst>
    <p:sldId id="257" r:id="rId2"/>
    <p:sldId id="280" r:id="rId3"/>
    <p:sldId id="281" r:id="rId4"/>
    <p:sldId id="273" r:id="rId5"/>
    <p:sldId id="272" r:id="rId6"/>
    <p:sldId id="260" r:id="rId7"/>
    <p:sldId id="267" r:id="rId8"/>
    <p:sldId id="268" r:id="rId9"/>
    <p:sldId id="269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412"/>
    <a:srgbClr val="66CCFF"/>
    <a:srgbClr val="CCCCFF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127" autoAdjust="0"/>
    <p:restoredTop sz="94660"/>
  </p:normalViewPr>
  <p:slideViewPr>
    <p:cSldViewPr>
      <p:cViewPr varScale="1">
        <p:scale>
          <a:sx n="69" d="100"/>
          <a:sy n="69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A6FA86-8A24-46C0-85DA-4918B4978417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E14C0A-4568-4E97-98D2-0485335E7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232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83CFE6-9761-42D5-918A-26F9A301ED3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511415-245D-4492-8A71-870CA9B03E9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AB3405A9-284B-4B11-992B-C3F1B0D829F6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7C5C4B2-E2BA-432F-B891-007A66700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10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289C6-6B7D-4204-A734-529C3FC1608D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9D6F-BE74-4D5E-B77E-3C84DF885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06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AAA5-97B7-45BC-A615-67E5438C04BF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FBFA9-CA2C-4BA4-8505-13FDA832A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5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D2C98-B753-43FA-BA15-ED2AFE2A2FCA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A1E30-2324-4EFF-9D9B-3900CD033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56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8EE4-7413-4C77-90E0-F08F5F30766F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2BF93-D380-43BE-86B7-2757ECC34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07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3D20F-D997-4027-BD2C-A529AA54DD37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82619-BAE8-4260-BA78-345769AD27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82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9AA57-61D0-432A-9110-93BAA1DAD77C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F1B8-E369-4864-8B53-A06714EF4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3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A3364-AEBD-48BE-B247-F49B5937A5E7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8B380-33FE-4497-BC3E-2478515F4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40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58ED0-65D6-4706-9B55-548F52F99058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39DE6-2044-4B44-84A4-D6A9E3FC8E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6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AFED3-516A-436F-8788-55AB9FE62BA7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3C9C-6931-444E-92BD-9AAEECFE6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56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5BDF7-14F4-4168-924C-44FF76D4C922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A6D7B-9700-4CAB-A0E7-24B6B5227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15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C557D9-B646-4A11-9A3E-9C90F94EE0F1}" type="datetimeFigureOut">
              <a:rPr lang="ru-RU"/>
              <a:pPr>
                <a:defRPr/>
              </a:pPr>
              <a:t>16.08.2016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B1EBE47-9EED-4445-92DE-DC1D43733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5" r:id="rId8"/>
    <p:sldLayoutId id="2147483836" r:id="rId9"/>
    <p:sldLayoutId id="2147483832" r:id="rId10"/>
    <p:sldLayoutId id="21474838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500" y="1928813"/>
            <a:ext cx="8229600" cy="21431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4400" b="1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itchFamily="34" charset="0"/>
              </a:rPr>
              <a:t>Использование </a:t>
            </a:r>
            <a:r>
              <a:rPr lang="ru-RU" sz="4400" b="1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sz="4400" b="1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4400" b="1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itchFamily="34" charset="0"/>
              </a:rPr>
              <a:t>кейс – технологий  </a:t>
            </a:r>
            <a:r>
              <a:rPr lang="ru-RU" sz="4400" b="1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sz="4400" b="1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4400" b="1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itchFamily="34" charset="0"/>
              </a:rPr>
              <a:t>на уроках информатики</a:t>
            </a:r>
            <a:endParaRPr lang="ru-RU" sz="3600" b="1" smtClean="0">
              <a:solidFill>
                <a:srgbClr val="771F2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 U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611188" y="620713"/>
            <a:ext cx="8532812" cy="5472112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16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          </a:t>
            </a:r>
            <a:r>
              <a:rPr lang="ru-RU" sz="1800" smtClean="0"/>
              <a:t>Рассмотрим игру  для учащихся 7 классов: «Секретарь» по теме «Свойства информации» и «Сбор сведений» по теме  «Информационная модель объекта».</a:t>
            </a:r>
            <a:endParaRPr lang="ru-RU" sz="18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600" b="1" smtClean="0"/>
              <a:t>                                                Игра: «Секретарь»</a:t>
            </a:r>
            <a:endParaRPr lang="ru-RU" sz="16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            «Директор кондитерской фирмы «Форне» задерживается в командировке. Он звонит секретарю и просит его отобрать материалы к докладу на Совете директоров предприятий пищевой промышленности                 на тему «Оценка нашей продукции СМИ». Все материалы лежат у него на рабочем столе вместе с поступившей за прошедшие два дня корреспонденцией»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          Детям нужно разделиться на три группы и каждой группе придумать название.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         Каждой группе нужно выбрать одного ученика, который собственно и будет секретарем. Остальные учащиеся группа поддержки.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         Учащимся раздаётся комплект источников информации. Секретарю               за 5 минут нужно на листе перечислить критерии отбора информации.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         Затем секретарю и группе по этим критериям нужно отобрать материалы.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          Далее в совместном обсуждении каждая группа должна выработать общее решение, какие документы и почему надо отобрать для доклада директора.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600" smtClean="0"/>
              <a:t>         Затем ученик-секретарь защищает решение своей группы.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1042988" y="981075"/>
            <a:ext cx="7200900" cy="54006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000" b="1" smtClean="0"/>
              <a:t>Заключение</a:t>
            </a:r>
            <a:r>
              <a:rPr lang="ru-RU" sz="2000" smtClean="0"/>
              <a:t>           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Таким образом, кейс-метод на уроках информатики позволяет решать такие задачи, как: развитие интереса к информационным объектам, усиление мотивации учащихся к изучению информатики, формирование информационно-коммуникативно-технологических навыков организации и представления информации, создания информационного объекта на основе внутреннего представления человека, передачи информации и коммуникации, развитие социализации. </a:t>
            </a:r>
          </a:p>
          <a:p>
            <a:pPr>
              <a:buFont typeface="Wingdings 2" pitchFamily="18" charset="2"/>
              <a:buNone/>
            </a:pPr>
            <a:r>
              <a:rPr lang="ru-RU" sz="2000" smtClean="0"/>
              <a:t>        То есть на уроках информатики можно успешно реализовывать компетентностный подход с использованием кейс-метода обучения.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971550" y="303213"/>
            <a:ext cx="7704138" cy="585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ctr"/>
            <a:r>
              <a:rPr lang="ru-RU"/>
              <a:t>Список литературы</a:t>
            </a:r>
          </a:p>
          <a:p>
            <a:pPr marL="342900" indent="-342900" algn="just">
              <a:buFontTx/>
              <a:buAutoNum type="arabicPeriod"/>
            </a:pPr>
            <a:r>
              <a:rPr lang="ru-RU"/>
              <a:t>Бершадский, М.Е. Консультации: целеполагание и компетентностный подход в учебном процессе [Текст] / М.Е. Бершадский // Педагогические технологии. – 2009. – №4. – С. 89-94.</a:t>
            </a:r>
          </a:p>
          <a:p>
            <a:pPr marL="342900" indent="-342900" algn="just">
              <a:buFontTx/>
              <a:buAutoNum type="arabicPeriod"/>
            </a:pPr>
            <a:r>
              <a:rPr lang="ru-RU"/>
              <a:t> Богданова, В.А. Формирование информационно-функциональной компетентности школьников в процессе реализации личностно ориентированной модели педагогического процесса [Электронный ресурс] / В.А. Богданова – Педсовет.org. – 2007. – 31 августа. – Режим доступа: http :// pedsovet.org /component/option,com_ mtree/task,viewlink/link_id,3843/Itemid,118/, свободный.</a:t>
            </a:r>
          </a:p>
          <a:p>
            <a:pPr marL="342900" indent="-342900" algn="just"/>
            <a:r>
              <a:rPr lang="ru-RU"/>
              <a:t>3. Бочарникова, М.А. Компетентностный подход: история, содержание, проблемы реализации [Текст] / М.А. Бочарникова // Начальная школа. – 2009. – №3. – С. 86-92.</a:t>
            </a:r>
          </a:p>
          <a:p>
            <a:pPr marL="342900" indent="-342900" algn="just"/>
            <a:r>
              <a:rPr lang="ru-RU"/>
              <a:t>4. Веденина, В. Деловая игра и ее возможности [Электронный ресурс] / В. Веденина // HR-Portal. Сообщество профессионалов. – Режим доступа: http://www.hr-portal.ru/article/delovaya-igra-i-ee-vozmozhnosti, свободный </a:t>
            </a:r>
          </a:p>
          <a:p>
            <a:pPr marL="342900" indent="-342900" algn="just"/>
            <a:r>
              <a:rPr lang="ru-RU"/>
              <a:t>5. Изменения в образовательных учреждениях: опыт исследования методом кейс-стадии. / Под редакцией Г.Н. Прозументовой [Текст] – Томск – 2003. – C. 56.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684213" y="931863"/>
            <a:ext cx="7920037" cy="544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49263" algn="ctr"/>
            <a:r>
              <a:rPr lang="ru-RU" sz="1600" b="1"/>
              <a:t>Введение</a:t>
            </a:r>
          </a:p>
          <a:p>
            <a:pPr indent="449263"/>
            <a:r>
              <a:rPr lang="ru-RU" sz="1400"/>
              <a:t>    Российское образование стало на новую ступень развития, где теперь учитель идет рядом с  учеником, а не ведет его. Исходя из этого, осуществляю использование новых информационных технологий через решение проблемы личностно-ориентированного образования, в котором в центре внимания личность ученика, деятельность учения, познавательная деятельность, а не преподавание. Для решения данной проблемы в современной школе  применяются многочисленные инновационные технологии,   включающие активные методы обучения. В основе отбора и конструирования методов обучения лежит структура соответствующих компетенций и функции, которые они выполняют в образовании.</a:t>
            </a:r>
          </a:p>
          <a:p>
            <a:pPr indent="449263"/>
            <a:r>
              <a:rPr lang="ru-RU" sz="1400"/>
              <a:t>     Одной из таких технологий является кейс-технология, которая может использоваться при изучении отдельных разделов курса  информатики и информационных технологий.</a:t>
            </a:r>
          </a:p>
          <a:p>
            <a:pPr indent="449263"/>
            <a:r>
              <a:rPr lang="ru-RU" sz="1400"/>
              <a:t>Кейс - технологии представляют собой группу образовательных технологий, приёмов  и методов  обучения, основанных на решении конкретных задач, проблем. Они  позволяют взаимодействовать всем обучающимся, включая педагога.</a:t>
            </a:r>
          </a:p>
          <a:p>
            <a:pPr indent="449263"/>
            <a:r>
              <a:rPr lang="ru-RU" sz="1400"/>
              <a:t>     Кейс-метод выступает как образ мышления преподавателя, его особая парадигма, позволяющая по-иному думать и действовать, развить творческий потенциал. Этому способствует и широкая демократизация и модернизация учебного процесса, раскрепощение преподавателей, формирование у них прогрессивного стиля мышления, этики и мотивации педагогической деятельности. </a:t>
            </a:r>
          </a:p>
          <a:p>
            <a:pPr indent="449263"/>
            <a:r>
              <a:rPr lang="ru-RU" sz="1400"/>
              <a:t>     Действия в кейсе либо даются в описании, и тогда требуется их осмыслить (последствия, эффективность), либо они должны быть предложены в качестве способа разрешения проблемы. Но в любом случае выработка модели практического действия представляется эффективным средством формирования профессиональных качеств обучаемых.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/>
          </p:cNvSpPr>
          <p:nvPr>
            <p:ph type="body" idx="1"/>
          </p:nvPr>
        </p:nvSpPr>
        <p:spPr>
          <a:xfrm>
            <a:off x="1042988" y="981075"/>
            <a:ext cx="6777037" cy="485140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600" i="1" smtClean="0"/>
              <a:t>    Целью кейс-технологий является: </a:t>
            </a:r>
            <a:r>
              <a:rPr lang="ru-RU" sz="1600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научить учащихся, как индивидуально, так и в составе группы: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анализировать информацию, 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сортировать ее для решения заданной  задачи, 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выявлять главные  проблемы, 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генерировать альтернативные пути решения и оценивать их,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 выбирать оптимальное решение и формировать программы действий и т.п.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На кейсовый метод обучения возлагаются следующие дидактические задачи: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  применять верные решения в условиях неопределенности;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  овладевать навыками исследования ситуаций;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  разрабатывать план действий, ориентированных на намеченный результат;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 разрабатывать алгоритм принятия решения;</a:t>
            </a:r>
          </a:p>
          <a:p>
            <a:pPr>
              <a:lnSpc>
                <a:spcPct val="80000"/>
              </a:lnSpc>
            </a:pPr>
            <a:r>
              <a:rPr lang="ru-RU" sz="1600" smtClean="0"/>
              <a:t>  применять полученные теоретические знания, для решения практических задач, в том числе при изучении других дисциплин;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500063" y="428625"/>
            <a:ext cx="8183562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itchFamily="34" charset="0"/>
              </a:rPr>
              <a:t>Классификация кейсов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8313" y="1196975"/>
            <a:ext cx="8229600" cy="53276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050" indent="-273050" eaLnBrk="0" hangingPunct="0">
              <a:spcBef>
                <a:spcPct val="20000"/>
              </a:spcBef>
              <a:buClr>
                <a:srgbClr val="B32C16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600" dirty="0">
                <a:latin typeface="+mn-lt"/>
                <a:cs typeface="+mn-cs"/>
              </a:rPr>
              <a:t>Практические.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B32C16"/>
              </a:buClr>
              <a:buSzPct val="95000"/>
              <a:defRPr/>
            </a:pPr>
            <a:endParaRPr lang="ru-RU" sz="2600" dirty="0">
              <a:latin typeface="+mn-lt"/>
              <a:cs typeface="+mn-cs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B32C16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600" dirty="0">
                <a:latin typeface="+mn-lt"/>
                <a:cs typeface="+mn-cs"/>
              </a:rPr>
              <a:t>Обучающие – основной задачей которых выступает обучение.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B32C16"/>
              </a:buClr>
              <a:buSzPct val="95000"/>
              <a:defRPr/>
            </a:pPr>
            <a:endParaRPr lang="ru-RU" sz="2600" dirty="0">
              <a:latin typeface="+mn-lt"/>
              <a:cs typeface="+mn-cs"/>
            </a:endParaRPr>
          </a:p>
          <a:p>
            <a:pPr marL="273050" indent="-273050" eaLnBrk="0" hangingPunct="0">
              <a:spcBef>
                <a:spcPct val="20000"/>
              </a:spcBef>
              <a:buClr>
                <a:srgbClr val="B32C16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600" dirty="0">
                <a:latin typeface="+mn-lt"/>
                <a:cs typeface="+mn-cs"/>
              </a:rPr>
              <a:t>Научно-исследовательские.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684213" y="692150"/>
            <a:ext cx="7705725" cy="6381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Виды обучающего кейса:</a:t>
            </a: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68313" y="1916113"/>
            <a:ext cx="8229600" cy="20891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3050" indent="-273050" eaLnBrk="0" hangingPunct="0">
              <a:spcBef>
                <a:spcPct val="20000"/>
              </a:spcBef>
              <a:buClr>
                <a:srgbClr val="B32C16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600" dirty="0">
                <a:latin typeface="+mn-lt"/>
                <a:cs typeface="+mn-cs"/>
              </a:rPr>
              <a:t>ситуационные задачи и упражнения;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B32C16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600" dirty="0">
                <a:latin typeface="+mn-lt"/>
                <a:cs typeface="+mn-cs"/>
              </a:rPr>
              <a:t>анализ конкретных ситуаций;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B32C16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600" dirty="0">
                <a:latin typeface="+mn-lt"/>
                <a:cs typeface="+mn-cs"/>
              </a:rPr>
              <a:t>метод кейсов; </a:t>
            </a:r>
          </a:p>
          <a:p>
            <a:pPr marL="273050" indent="-273050" eaLnBrk="0" hangingPunct="0">
              <a:spcBef>
                <a:spcPct val="20000"/>
              </a:spcBef>
              <a:buClr>
                <a:srgbClr val="B32C16"/>
              </a:buClr>
              <a:buSzPct val="95000"/>
              <a:buFont typeface="Wingdings 2" pitchFamily="18" charset="2"/>
              <a:buChar char=""/>
              <a:defRPr/>
            </a:pPr>
            <a:r>
              <a:rPr lang="ru-RU" sz="2600" dirty="0">
                <a:latin typeface="+mn-lt"/>
                <a:cs typeface="+mn-cs"/>
              </a:rPr>
              <a:t>метод дискуссии;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88" y="500063"/>
            <a:ext cx="5286375" cy="7508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itchFamily="34" charset="0"/>
              </a:rPr>
              <a:t>Создание кейса 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500063" y="1214438"/>
            <a:ext cx="8104187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sz="2400" b="1">
                <a:solidFill>
                  <a:srgbClr val="BF4D00"/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В начале нужно ответить на три вопроса:</a:t>
            </a:r>
          </a:p>
          <a:p>
            <a:pPr eaLnBrk="1" hangingPunct="1">
              <a:lnSpc>
                <a:spcPct val="150000"/>
              </a:lnSpc>
              <a:buFont typeface="Century Gothic" pitchFamily="34" charset="0"/>
              <a:buAutoNum type="arabicPeriod"/>
            </a:pPr>
            <a:r>
              <a:rPr lang="ru-RU" sz="2400" b="1">
                <a:solidFill>
                  <a:srgbClr val="BF4D00"/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Для кого и чего пишется кейс?</a:t>
            </a:r>
          </a:p>
          <a:p>
            <a:pPr eaLnBrk="1" hangingPunct="1">
              <a:lnSpc>
                <a:spcPct val="150000"/>
              </a:lnSpc>
              <a:buFont typeface="Century Gothic" pitchFamily="34" charset="0"/>
              <a:buAutoNum type="arabicPeriod"/>
            </a:pPr>
            <a:r>
              <a:rPr lang="ru-RU" sz="2400" b="1">
                <a:solidFill>
                  <a:srgbClr val="BF4D00"/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Чему должны научиться </a:t>
            </a:r>
            <a:r>
              <a:rPr lang="ru-RU" sz="2400" b="1">
                <a:solidFill>
                  <a:srgbClr val="BF4D00"/>
                </a:solidFill>
                <a:latin typeface="Arial Narrow" pitchFamily="34" charset="0"/>
                <a:cs typeface="Times New Roman" pitchFamily="18" charset="0"/>
              </a:rPr>
              <a:t>ученики</a:t>
            </a:r>
            <a:r>
              <a:rPr lang="ru-RU" sz="2400" b="1">
                <a:solidFill>
                  <a:srgbClr val="BF4D00"/>
                </a:solidFill>
                <a:latin typeface="Arial Narrow" pitchFamily="34" charset="0"/>
              </a:rPr>
              <a:t>?</a:t>
            </a:r>
          </a:p>
          <a:p>
            <a:pPr eaLnBrk="1" hangingPunct="1">
              <a:lnSpc>
                <a:spcPct val="150000"/>
              </a:lnSpc>
              <a:buFont typeface="Century Gothic" pitchFamily="34" charset="0"/>
              <a:buAutoNum type="arabicPeriod"/>
            </a:pPr>
            <a:r>
              <a:rPr lang="ru-RU" sz="2400" b="1">
                <a:solidFill>
                  <a:srgbClr val="BF4D00"/>
                </a:solidFill>
                <a:latin typeface="Arial Narrow" pitchFamily="34" charset="0"/>
              </a:rPr>
              <a:t>Что они из этого извлекут?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288" y="3500438"/>
            <a:ext cx="8497887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После этого процесс создания кейса будет иметь вид:</a:t>
            </a:r>
          </a:p>
        </p:txBody>
      </p:sp>
      <p:grpSp>
        <p:nvGrpSpPr>
          <p:cNvPr id="10245" name="Группа 13"/>
          <p:cNvGrpSpPr>
            <a:grpSpLocks/>
          </p:cNvGrpSpPr>
          <p:nvPr/>
        </p:nvGrpSpPr>
        <p:grpSpPr bwMode="auto">
          <a:xfrm>
            <a:off x="714375" y="4143375"/>
            <a:ext cx="7786688" cy="1619250"/>
            <a:chOff x="500034" y="3143248"/>
            <a:chExt cx="7786742" cy="1620000"/>
          </a:xfrm>
        </p:grpSpPr>
        <p:sp>
          <p:nvSpPr>
            <p:cNvPr id="10" name="Выноска со стрелкой вправо 9"/>
            <p:cNvSpPr/>
            <p:nvPr/>
          </p:nvSpPr>
          <p:spPr>
            <a:xfrm>
              <a:off x="500034" y="3143248"/>
              <a:ext cx="2000264" cy="1620000"/>
            </a:xfrm>
            <a:prstGeom prst="rightArrowCallout">
              <a:avLst>
                <a:gd name="adj1" fmla="val 12264"/>
                <a:gd name="adj2" fmla="val 12264"/>
                <a:gd name="adj3" fmla="val 13060"/>
                <a:gd name="adj4" fmla="val 83858"/>
              </a:avLst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75000"/>
                    <a:alpha val="84000"/>
                  </a:schemeClr>
                </a:gs>
                <a:gs pos="100000">
                  <a:schemeClr val="accent3">
                    <a:lumMod val="50000"/>
                    <a:alpha val="76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lumMod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bg2">
                      <a:lumMod val="75000"/>
                    </a:schemeClr>
                  </a:solidFill>
                </a:rPr>
                <a:t>Цель обучения</a:t>
              </a:r>
            </a:p>
          </p:txBody>
        </p:sp>
        <p:sp>
          <p:nvSpPr>
            <p:cNvPr id="11" name="Выноска со стрелкой вправо 10"/>
            <p:cNvSpPr/>
            <p:nvPr/>
          </p:nvSpPr>
          <p:spPr>
            <a:xfrm>
              <a:off x="2500298" y="3143248"/>
              <a:ext cx="3143272" cy="1620000"/>
            </a:xfrm>
            <a:prstGeom prst="rightArrowCallout">
              <a:avLst>
                <a:gd name="adj1" fmla="val 12264"/>
                <a:gd name="adj2" fmla="val 12264"/>
                <a:gd name="adj3" fmla="val 13060"/>
                <a:gd name="adj4" fmla="val 88992"/>
              </a:avLst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75000"/>
                    <a:alpha val="84000"/>
                  </a:schemeClr>
                </a:gs>
                <a:gs pos="100000">
                  <a:schemeClr val="accent3">
                    <a:lumMod val="50000"/>
                    <a:alpha val="76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lumMod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bg2">
                      <a:lumMod val="75000"/>
                    </a:schemeClr>
                  </a:solidFill>
                </a:rPr>
                <a:t>Структурирование учебного материала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643570" y="3143248"/>
              <a:ext cx="2643206" cy="1620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75000"/>
                    <a:alpha val="84000"/>
                  </a:schemeClr>
                </a:gs>
                <a:gs pos="100000">
                  <a:schemeClr val="accent3">
                    <a:lumMod val="50000"/>
                    <a:alpha val="76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lumMod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bg2">
                      <a:lumMod val="75000"/>
                    </a:schemeClr>
                  </a:solidFill>
                </a:rPr>
                <a:t>Выбор организационных форм, методов и средств обучения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183562" cy="7651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mtClean="0"/>
              <a:t>   </a:t>
            </a:r>
            <a:r>
              <a:rPr lang="ru-RU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itchFamily="34" charset="0"/>
              </a:rPr>
              <a:t>Виды кейсов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500063" y="1000125"/>
            <a:ext cx="82153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     Как правило, кейс состоит из трех частей: вспомогательная информация, необходимая для анализа кейса; описание конкретной ситуации; задания к кейсу. Кейс дает возможность учителю использовать его на любой стадии обучения. </a:t>
            </a:r>
          </a:p>
          <a:p>
            <a:pPr eaLnBrk="1" hangingPunct="1"/>
            <a:endParaRPr lang="ru-RU" sz="2000" b="1">
              <a:solidFill>
                <a:schemeClr val="accent2"/>
              </a:solidFill>
              <a:latin typeface="Verdana" pitchFamily="34" charset="0"/>
            </a:endParaRPr>
          </a:p>
        </p:txBody>
      </p:sp>
      <p:pic>
        <p:nvPicPr>
          <p:cNvPr id="11268" name="Рисунок 5" descr="docu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571750"/>
            <a:ext cx="12382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Рисунок 7" descr="24240_img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571875"/>
            <a:ext cx="123825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Рисунок 9" descr="item_520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714875"/>
            <a:ext cx="15716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Box 11"/>
          <p:cNvSpPr txBox="1">
            <a:spLocks noChangeArrowheads="1"/>
          </p:cNvSpPr>
          <p:nvPr/>
        </p:nvSpPr>
        <p:spPr bwMode="auto">
          <a:xfrm>
            <a:off x="2143125" y="2571750"/>
            <a:ext cx="6715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2060"/>
                </a:solidFill>
                <a:latin typeface="Verdana" pitchFamily="34" charset="0"/>
              </a:rPr>
              <a:t>    Печатный кейс (может содержать графики, таблицы, диаграммы, иллюстрации, что делает его более наглядным).</a:t>
            </a:r>
          </a:p>
        </p:txBody>
      </p:sp>
      <p:sp>
        <p:nvSpPr>
          <p:cNvPr id="11272" name="TextBox 12"/>
          <p:cNvSpPr txBox="1">
            <a:spLocks noChangeArrowheads="1"/>
          </p:cNvSpPr>
          <p:nvPr/>
        </p:nvSpPr>
        <p:spPr bwMode="auto">
          <a:xfrm>
            <a:off x="2071688" y="3571875"/>
            <a:ext cx="6715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2060"/>
                </a:solidFill>
                <a:latin typeface="Verdana" pitchFamily="34" charset="0"/>
              </a:rPr>
              <a:t>    Мультимедиа - кейс (наиболее популярный в последнее время, но зависит от технического оснащения школы).</a:t>
            </a:r>
          </a:p>
        </p:txBody>
      </p:sp>
      <p:sp>
        <p:nvSpPr>
          <p:cNvPr id="11273" name="TextBox 13"/>
          <p:cNvSpPr txBox="1">
            <a:spLocks noChangeArrowheads="1"/>
          </p:cNvSpPr>
          <p:nvPr/>
        </p:nvSpPr>
        <p:spPr bwMode="auto">
          <a:xfrm>
            <a:off x="2143125" y="4572000"/>
            <a:ext cx="6715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002060"/>
                </a:solidFill>
                <a:latin typeface="Verdana" pitchFamily="34" charset="0"/>
              </a:rPr>
              <a:t>   Видео кейс (может содержать фильм, аудио и видео материалы. Его минус - ограничена возможность многократного просмотра </a:t>
            </a:r>
            <a:r>
              <a:rPr lang="ru-RU" b="1">
                <a:solidFill>
                  <a:srgbClr val="002060"/>
                </a:solidFill>
                <a:latin typeface="Verdana" pitchFamily="34" charset="0"/>
                <a:sym typeface="Symbol" pitchFamily="18" charset="2"/>
              </a:rPr>
              <a:t> искажение информации и ошибки</a:t>
            </a:r>
            <a:r>
              <a:rPr lang="ru-RU" b="1">
                <a:solidFill>
                  <a:srgbClr val="002060"/>
                </a:solidFill>
                <a:latin typeface="Verdana" pitchFamily="34" charset="0"/>
              </a:rPr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571500"/>
            <a:ext cx="8183563" cy="6794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itchFamily="34" charset="0"/>
              </a:rPr>
              <a:t>Использование кейсов</a:t>
            </a:r>
          </a:p>
        </p:txBody>
      </p:sp>
      <p:grpSp>
        <p:nvGrpSpPr>
          <p:cNvPr id="12291" name="Группа 49"/>
          <p:cNvGrpSpPr>
            <a:grpSpLocks/>
          </p:cNvGrpSpPr>
          <p:nvPr/>
        </p:nvGrpSpPr>
        <p:grpSpPr bwMode="auto">
          <a:xfrm>
            <a:off x="357188" y="1428750"/>
            <a:ext cx="8358187" cy="4071938"/>
            <a:chOff x="285720" y="1857364"/>
            <a:chExt cx="8358246" cy="4071966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10800000" flipV="1">
              <a:off x="2571736" y="2643182"/>
              <a:ext cx="1000132" cy="285752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286380" y="2643182"/>
              <a:ext cx="1108083" cy="285752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94" name="Скругленный прямоугольник 6"/>
            <p:cNvGrpSpPr>
              <a:grpSpLocks/>
            </p:cNvGrpSpPr>
            <p:nvPr/>
          </p:nvGrpSpPr>
          <p:grpSpPr bwMode="auto">
            <a:xfrm>
              <a:off x="2836342" y="1820026"/>
              <a:ext cx="3127270" cy="859542"/>
              <a:chOff x="2907792" y="1962912"/>
              <a:chExt cx="3127248" cy="859536"/>
            </a:xfrm>
          </p:grpSpPr>
          <p:pic>
            <p:nvPicPr>
              <p:cNvPr id="12317" name="Скругленный прямоугольник 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7792" y="1962912"/>
                <a:ext cx="3127248" cy="859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18" name="Text Box 7"/>
              <p:cNvSpPr txBox="1">
                <a:spLocks noChangeArrowheads="1"/>
              </p:cNvSpPr>
              <p:nvPr/>
            </p:nvSpPr>
            <p:spPr bwMode="auto">
              <a:xfrm>
                <a:off x="2967298" y="2038610"/>
                <a:ext cx="2995092" cy="7090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ru-RU" b="1">
                  <a:solidFill>
                    <a:srgbClr val="FFFFFF"/>
                  </a:solidFill>
                  <a:latin typeface="Verdana" pitchFamily="34" charset="0"/>
                </a:endParaRPr>
              </a:p>
              <a:p>
                <a:pPr algn="ctr" eaLnBrk="1" hangingPunct="1"/>
                <a:r>
                  <a:rPr lang="ru-RU" b="1">
                    <a:latin typeface="Verdana" pitchFamily="34" charset="0"/>
                  </a:rPr>
                  <a:t>Кейс - обучение</a:t>
                </a:r>
              </a:p>
              <a:p>
                <a:pPr algn="ctr" eaLnBrk="1" hangingPunct="1"/>
                <a:endParaRPr lang="ru-RU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12295" name="Скругленный прямоугольник 8"/>
            <p:cNvGrpSpPr>
              <a:grpSpLocks/>
            </p:cNvGrpSpPr>
            <p:nvPr/>
          </p:nvGrpSpPr>
          <p:grpSpPr bwMode="auto">
            <a:xfrm>
              <a:off x="818552" y="2886833"/>
              <a:ext cx="3499129" cy="932694"/>
              <a:chOff x="890016" y="3029712"/>
              <a:chExt cx="3499104" cy="932688"/>
            </a:xfrm>
          </p:grpSpPr>
          <p:pic>
            <p:nvPicPr>
              <p:cNvPr id="12315" name="Скругленный прямоугольник 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0016" y="3029712"/>
                <a:ext cx="3499104" cy="932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16" name="Text Box 10"/>
              <p:cNvSpPr txBox="1">
                <a:spLocks noChangeArrowheads="1"/>
              </p:cNvSpPr>
              <p:nvPr/>
            </p:nvSpPr>
            <p:spPr bwMode="auto">
              <a:xfrm>
                <a:off x="970536" y="3113661"/>
                <a:ext cx="3345304" cy="773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b="1">
                    <a:latin typeface="Verdana" pitchFamily="34" charset="0"/>
                  </a:rPr>
                  <a:t>Открытая дискуссия</a:t>
                </a:r>
              </a:p>
            </p:txBody>
          </p:sp>
        </p:grpSp>
        <p:grpSp>
          <p:nvGrpSpPr>
            <p:cNvPr id="12296" name="Скругленный прямоугольник 9"/>
            <p:cNvGrpSpPr>
              <a:grpSpLocks/>
            </p:cNvGrpSpPr>
            <p:nvPr/>
          </p:nvGrpSpPr>
          <p:grpSpPr bwMode="auto">
            <a:xfrm>
              <a:off x="4677347" y="2886833"/>
              <a:ext cx="3425976" cy="932694"/>
              <a:chOff x="4748784" y="3029712"/>
              <a:chExt cx="3425952" cy="932688"/>
            </a:xfrm>
          </p:grpSpPr>
          <p:pic>
            <p:nvPicPr>
              <p:cNvPr id="12313" name="Скругленный прямоугольник 9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8784" y="3029712"/>
                <a:ext cx="3425952" cy="932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14" name="Text Box 13"/>
              <p:cNvSpPr txBox="1">
                <a:spLocks noChangeArrowheads="1"/>
              </p:cNvSpPr>
              <p:nvPr/>
            </p:nvSpPr>
            <p:spPr bwMode="auto">
              <a:xfrm>
                <a:off x="4828161" y="3113661"/>
                <a:ext cx="3273866" cy="773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b="1">
                    <a:latin typeface="Verdana" pitchFamily="34" charset="0"/>
                  </a:rPr>
                  <a:t>Опрос (презентация)</a:t>
                </a:r>
              </a:p>
            </p:txBody>
          </p:sp>
        </p:grp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1285852" y="3857628"/>
              <a:ext cx="357189" cy="214315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4929190" y="4071942"/>
              <a:ext cx="1285884" cy="71438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6200000" flipH="1">
              <a:off x="6589727" y="3983042"/>
              <a:ext cx="1285884" cy="892181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6200000" flipH="1">
              <a:off x="3286116" y="3857628"/>
              <a:ext cx="357189" cy="214315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301" name="Скругленный прямоугольник 30"/>
            <p:cNvGrpSpPr>
              <a:grpSpLocks/>
            </p:cNvGrpSpPr>
            <p:nvPr/>
          </p:nvGrpSpPr>
          <p:grpSpPr bwMode="auto">
            <a:xfrm>
              <a:off x="245524" y="4106041"/>
              <a:ext cx="2218960" cy="926598"/>
              <a:chOff x="316992" y="4248912"/>
              <a:chExt cx="2218944" cy="926592"/>
            </a:xfrm>
          </p:grpSpPr>
          <p:pic>
            <p:nvPicPr>
              <p:cNvPr id="12311" name="Скругленный прямоугольник 30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992" y="4248912"/>
                <a:ext cx="2218944" cy="926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12" name="Text Box 20"/>
              <p:cNvSpPr txBox="1">
                <a:spLocks noChangeArrowheads="1"/>
              </p:cNvSpPr>
              <p:nvPr/>
            </p:nvSpPr>
            <p:spPr bwMode="auto">
              <a:xfrm>
                <a:off x="431013" y="4360075"/>
                <a:ext cx="1995475" cy="7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b="1">
                    <a:latin typeface="Verdana" pitchFamily="34" charset="0"/>
                  </a:rPr>
                  <a:t>Руководимая </a:t>
                </a:r>
              </a:p>
            </p:txBody>
          </p:sp>
        </p:grpSp>
        <p:grpSp>
          <p:nvGrpSpPr>
            <p:cNvPr id="12302" name="Скругленный прямоугольник 35"/>
            <p:cNvGrpSpPr>
              <a:grpSpLocks/>
            </p:cNvGrpSpPr>
            <p:nvPr/>
          </p:nvGrpSpPr>
          <p:grpSpPr bwMode="auto">
            <a:xfrm>
              <a:off x="2458387" y="4106041"/>
              <a:ext cx="2218960" cy="926598"/>
              <a:chOff x="2529840" y="4248912"/>
              <a:chExt cx="2218944" cy="926592"/>
            </a:xfrm>
          </p:grpSpPr>
          <p:pic>
            <p:nvPicPr>
              <p:cNvPr id="12309" name="Скругленный прямоугольник 35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9840" y="4248912"/>
                <a:ext cx="2218944" cy="926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10" name="Text Box 23"/>
              <p:cNvSpPr txBox="1">
                <a:spLocks noChangeArrowheads="1"/>
              </p:cNvSpPr>
              <p:nvPr/>
            </p:nvSpPr>
            <p:spPr bwMode="auto">
              <a:xfrm>
                <a:off x="2645575" y="4360075"/>
                <a:ext cx="1995475" cy="7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b="1">
                    <a:latin typeface="Verdana" pitchFamily="34" charset="0"/>
                  </a:rPr>
                  <a:t>Свободная </a:t>
                </a:r>
              </a:p>
            </p:txBody>
          </p:sp>
        </p:grpSp>
        <p:grpSp>
          <p:nvGrpSpPr>
            <p:cNvPr id="12303" name="Скругленный прямоугольник 39"/>
            <p:cNvGrpSpPr>
              <a:grpSpLocks/>
            </p:cNvGrpSpPr>
            <p:nvPr/>
          </p:nvGrpSpPr>
          <p:grpSpPr bwMode="auto">
            <a:xfrm>
              <a:off x="3744652" y="5032640"/>
              <a:ext cx="2932197" cy="932694"/>
              <a:chOff x="3816096" y="5175504"/>
              <a:chExt cx="2932176" cy="932688"/>
            </a:xfrm>
          </p:grpSpPr>
          <p:pic>
            <p:nvPicPr>
              <p:cNvPr id="12307" name="Скругленный прямоугольник 39"/>
              <p:cNvPicPr>
                <a:picLocks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6096" y="5175504"/>
                <a:ext cx="2932176" cy="932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08" name="Text Box 26"/>
              <p:cNvSpPr txBox="1">
                <a:spLocks noChangeArrowheads="1"/>
              </p:cNvSpPr>
              <p:nvPr/>
            </p:nvSpPr>
            <p:spPr bwMode="auto">
              <a:xfrm>
                <a:off x="3931450" y="5288763"/>
                <a:ext cx="2709850" cy="7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b="1">
                    <a:latin typeface="Verdana" pitchFamily="34" charset="0"/>
                  </a:rPr>
                  <a:t>Индивидуальный</a:t>
                </a:r>
              </a:p>
            </p:txBody>
          </p:sp>
        </p:grpSp>
        <p:grpSp>
          <p:nvGrpSpPr>
            <p:cNvPr id="12304" name="Скругленный прямоугольник 41"/>
            <p:cNvGrpSpPr>
              <a:grpSpLocks/>
            </p:cNvGrpSpPr>
            <p:nvPr/>
          </p:nvGrpSpPr>
          <p:grpSpPr bwMode="auto">
            <a:xfrm>
              <a:off x="6676849" y="5032640"/>
              <a:ext cx="1999502" cy="932694"/>
              <a:chOff x="6748272" y="5175504"/>
              <a:chExt cx="1999488" cy="932688"/>
            </a:xfrm>
          </p:grpSpPr>
          <p:pic>
            <p:nvPicPr>
              <p:cNvPr id="12305" name="Скругленный прямоугольник 41"/>
              <p:cNvPicPr>
                <a:picLocks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48272" y="5175504"/>
                <a:ext cx="1999488" cy="932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06" name="Text Box 29"/>
              <p:cNvSpPr txBox="1">
                <a:spLocks noChangeArrowheads="1"/>
              </p:cNvSpPr>
              <p:nvPr/>
            </p:nvSpPr>
            <p:spPr bwMode="auto">
              <a:xfrm>
                <a:off x="6860388" y="5288763"/>
                <a:ext cx="1781162" cy="7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b="1">
                    <a:latin typeface="Verdana" pitchFamily="34" charset="0"/>
                  </a:rPr>
                  <a:t>Групповой 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11"/>
          <p:cNvGrpSpPr>
            <a:grpSpLocks/>
          </p:cNvGrpSpPr>
          <p:nvPr/>
        </p:nvGrpSpPr>
        <p:grpSpPr bwMode="auto">
          <a:xfrm>
            <a:off x="714375" y="1571625"/>
            <a:ext cx="7770813" cy="2643188"/>
            <a:chOff x="686248" y="714356"/>
            <a:chExt cx="7771504" cy="2643206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 flipV="1">
              <a:off x="2486633" y="1785926"/>
              <a:ext cx="1128813" cy="492128"/>
            </a:xfrm>
            <a:prstGeom prst="line">
              <a:avLst/>
            </a:prstGeom>
            <a:ln w="63500">
              <a:solidFill>
                <a:srgbClr val="CE6B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487275" y="1785926"/>
              <a:ext cx="1170092" cy="492128"/>
            </a:xfrm>
            <a:prstGeom prst="line">
              <a:avLst/>
            </a:prstGeom>
            <a:ln w="63500">
              <a:solidFill>
                <a:srgbClr val="CE6B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19" name="Скругленный прямоугольник 2"/>
            <p:cNvGrpSpPr>
              <a:grpSpLocks/>
            </p:cNvGrpSpPr>
            <p:nvPr/>
          </p:nvGrpSpPr>
          <p:grpSpPr bwMode="auto">
            <a:xfrm>
              <a:off x="2672578" y="672065"/>
              <a:ext cx="3676215" cy="1158248"/>
              <a:chOff x="2700528" y="1243584"/>
              <a:chExt cx="3675888" cy="1158240"/>
            </a:xfrm>
          </p:grpSpPr>
          <p:pic>
            <p:nvPicPr>
              <p:cNvPr id="13326" name="Скругленный прямоугольник 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00528" y="1243584"/>
                <a:ext cx="3675888" cy="1158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27" name="Text Box 7"/>
              <p:cNvSpPr txBox="1">
                <a:spLocks noChangeArrowheads="1"/>
              </p:cNvSpPr>
              <p:nvPr/>
            </p:nvSpPr>
            <p:spPr bwMode="auto">
              <a:xfrm>
                <a:off x="2795280" y="1338596"/>
                <a:ext cx="3494238" cy="974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endParaRPr lang="ru-RU" b="1">
                  <a:solidFill>
                    <a:srgbClr val="FFFFFF"/>
                  </a:solidFill>
                  <a:latin typeface="Verdana" pitchFamily="34" charset="0"/>
                </a:endParaRPr>
              </a:p>
              <a:p>
                <a:pPr algn="ctr" eaLnBrk="1" hangingPunct="1"/>
                <a:endParaRPr lang="ru-RU" b="1">
                  <a:solidFill>
                    <a:srgbClr val="FFFFFF"/>
                  </a:solidFill>
                  <a:latin typeface="Verdana" pitchFamily="34" charset="0"/>
                </a:endParaRPr>
              </a:p>
              <a:p>
                <a:pPr algn="ctr" eaLnBrk="1" hangingPunct="1"/>
                <a:r>
                  <a:rPr lang="ru-RU" b="1">
                    <a:solidFill>
                      <a:srgbClr val="50141B"/>
                    </a:solidFill>
                    <a:latin typeface="Verdana" pitchFamily="34" charset="0"/>
                  </a:rPr>
                  <a:t>Кейс – экзамен (зачет)</a:t>
                </a:r>
              </a:p>
              <a:p>
                <a:pPr algn="ctr" eaLnBrk="1" hangingPunct="1"/>
                <a:endParaRPr lang="ru-RU" b="1">
                  <a:solidFill>
                    <a:srgbClr val="FFFFFF"/>
                  </a:solidFill>
                  <a:latin typeface="Verdana" pitchFamily="34" charset="0"/>
                </a:endParaRPr>
              </a:p>
              <a:p>
                <a:pPr algn="ctr" eaLnBrk="1" hangingPunct="1"/>
                <a:endParaRPr lang="ru-RU">
                  <a:solidFill>
                    <a:srgbClr val="FFFFFF"/>
                  </a:solidFill>
                  <a:latin typeface="Verdana" pitchFamily="34" charset="0"/>
                </a:endParaRPr>
              </a:p>
            </p:txBody>
          </p:sp>
        </p:grpSp>
        <p:grpSp>
          <p:nvGrpSpPr>
            <p:cNvPr id="13320" name="Скругленный прямоугольник 3"/>
            <p:cNvGrpSpPr>
              <a:grpSpLocks/>
            </p:cNvGrpSpPr>
            <p:nvPr/>
          </p:nvGrpSpPr>
          <p:grpSpPr bwMode="auto">
            <a:xfrm>
              <a:off x="648526" y="2238747"/>
              <a:ext cx="3670118" cy="1152152"/>
              <a:chOff x="676656" y="2810256"/>
              <a:chExt cx="3669792" cy="1152144"/>
            </a:xfrm>
          </p:grpSpPr>
          <p:pic>
            <p:nvPicPr>
              <p:cNvPr id="13324" name="Скругленный прямоугольник 3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6656" y="2810256"/>
                <a:ext cx="3669792" cy="1152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25" name="Text Box 10"/>
              <p:cNvSpPr txBox="1">
                <a:spLocks noChangeArrowheads="1"/>
              </p:cNvSpPr>
              <p:nvPr/>
            </p:nvSpPr>
            <p:spPr bwMode="auto">
              <a:xfrm>
                <a:off x="767096" y="2901791"/>
                <a:ext cx="3494238" cy="974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b="1">
                    <a:solidFill>
                      <a:srgbClr val="50141B"/>
                    </a:solidFill>
                    <a:latin typeface="Verdana" pitchFamily="34" charset="0"/>
                  </a:rPr>
                  <a:t>С предварительной подготовкой</a:t>
                </a:r>
              </a:p>
            </p:txBody>
          </p:sp>
        </p:grpSp>
        <p:grpSp>
          <p:nvGrpSpPr>
            <p:cNvPr id="13321" name="Скругленный прямоугольник 4"/>
            <p:cNvGrpSpPr>
              <a:grpSpLocks/>
            </p:cNvGrpSpPr>
            <p:nvPr/>
          </p:nvGrpSpPr>
          <p:grpSpPr bwMode="auto">
            <a:xfrm>
              <a:off x="4818560" y="2238747"/>
              <a:ext cx="3670118" cy="1152152"/>
              <a:chOff x="4846320" y="2810256"/>
              <a:chExt cx="3669792" cy="1152144"/>
            </a:xfrm>
          </p:grpSpPr>
          <p:pic>
            <p:nvPicPr>
              <p:cNvPr id="13322" name="Скругленный прямоугольник 4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6320" y="2810256"/>
                <a:ext cx="3669792" cy="1152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23" name="Text Box 13"/>
              <p:cNvSpPr txBox="1">
                <a:spLocks noChangeArrowheads="1"/>
              </p:cNvSpPr>
              <p:nvPr/>
            </p:nvSpPr>
            <p:spPr bwMode="auto">
              <a:xfrm>
                <a:off x="4938229" y="2901791"/>
                <a:ext cx="3494238" cy="974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b="1">
                    <a:solidFill>
                      <a:srgbClr val="50141B"/>
                    </a:solidFill>
                    <a:latin typeface="Verdana" pitchFamily="34" charset="0"/>
                  </a:rPr>
                  <a:t>Без предварительной подготовки</a:t>
                </a:r>
              </a:p>
            </p:txBody>
          </p:sp>
        </p:grpSp>
      </p:grpSp>
      <p:sp>
        <p:nvSpPr>
          <p:cNvPr id="13315" name="TextBox 12"/>
          <p:cNvSpPr txBox="1">
            <a:spLocks noChangeArrowheads="1"/>
          </p:cNvSpPr>
          <p:nvPr/>
        </p:nvSpPr>
        <p:spPr bwMode="auto">
          <a:xfrm>
            <a:off x="500063" y="571500"/>
            <a:ext cx="82153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2400" b="1">
                <a:solidFill>
                  <a:srgbClr val="C00000"/>
                </a:solidFill>
                <a:latin typeface="Verdana" pitchFamily="34" charset="0"/>
              </a:rPr>
              <a:t>     Кейс-метод возможно использовать и              в качестве экзаменов или зачетов.</a:t>
            </a:r>
          </a:p>
        </p:txBody>
      </p:sp>
      <p:sp>
        <p:nvSpPr>
          <p:cNvPr id="13316" name="Прямоугольник 14"/>
          <p:cNvSpPr>
            <a:spLocks noChangeArrowheads="1"/>
          </p:cNvSpPr>
          <p:nvPr/>
        </p:nvSpPr>
        <p:spPr bwMode="auto">
          <a:xfrm>
            <a:off x="395288" y="4286250"/>
            <a:ext cx="80645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BF4D00"/>
                </a:solidFill>
                <a:latin typeface="Arial Narrow" pitchFamily="34" charset="0"/>
                <a:cs typeface="Times New Roman" pitchFamily="18" charset="0"/>
              </a:rPr>
              <a:t>    </a:t>
            </a:r>
            <a:r>
              <a:rPr lang="ru-RU" sz="2000" b="1">
                <a:solidFill>
                  <a:srgbClr val="BF4D00"/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 Перед зачетом ученик может получить кейс-задание на дом, он должен его проанализировать и принести экзаменатору отчет с ответами на поставленные вопросы. Можно предложить кейс и прямо на зачете, но тогда он должен быть достаточно коротким и простым, для того чтобы уложиться в отведенное время.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317952</Template>
  <TotalTime>264</TotalTime>
  <Words>1065</Words>
  <Application>Microsoft Office PowerPoint</Application>
  <PresentationFormat>Экран (4:3)</PresentationFormat>
  <Paragraphs>82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Century Gothic</vt:lpstr>
      <vt:lpstr>Wingdings 2</vt:lpstr>
      <vt:lpstr>Calibri</vt:lpstr>
      <vt:lpstr>Segoe UI</vt:lpstr>
      <vt:lpstr>Arial Narrow</vt:lpstr>
      <vt:lpstr>Times New Roman</vt:lpstr>
      <vt:lpstr>Verdana</vt:lpstr>
      <vt:lpstr>Symbol</vt:lpstr>
      <vt:lpstr>Остин</vt:lpstr>
      <vt:lpstr>Использование  кейс – технологий   на уроках информатики</vt:lpstr>
      <vt:lpstr>Презентация PowerPoint</vt:lpstr>
      <vt:lpstr>Презентация PowerPoint</vt:lpstr>
      <vt:lpstr>Презентация PowerPoint</vt:lpstr>
      <vt:lpstr>Виды обучающего кейса:</vt:lpstr>
      <vt:lpstr>Создание кейса </vt:lpstr>
      <vt:lpstr>   Виды кейсов</vt:lpstr>
      <vt:lpstr>Использование кейсов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Идрисов</dc:creator>
  <cp:lastModifiedBy>СЦРО</cp:lastModifiedBy>
  <cp:revision>41</cp:revision>
  <dcterms:created xsi:type="dcterms:W3CDTF">2010-12-01T04:28:04Z</dcterms:created>
  <dcterms:modified xsi:type="dcterms:W3CDTF">2016-08-16T09:51:37Z</dcterms:modified>
</cp:coreProperties>
</file>