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-18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pPr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1708" y="1825442"/>
            <a:ext cx="9071240" cy="2590800"/>
          </a:xfrm>
        </p:spPr>
        <p:txBody>
          <a:bodyPr/>
          <a:lstStyle/>
          <a:p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Задания 22 ЕГЭ с помощью деревьев</a:t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9433" y="4416242"/>
            <a:ext cx="9123515" cy="987030"/>
          </a:xfrm>
        </p:spPr>
        <p:txBody>
          <a:bodyPr>
            <a:normAutofit fontScale="85000" lnSpcReduction="20000"/>
          </a:bodyPr>
          <a:lstStyle/>
          <a:p>
            <a:endParaRPr lang="ru-RU" sz="2000" dirty="0"/>
          </a:p>
          <a:p>
            <a:endParaRPr lang="ru-RU" sz="2000" dirty="0" smtClean="0"/>
          </a:p>
          <a:p>
            <a:r>
              <a:rPr lang="ru-RU" sz="2000" dirty="0" smtClean="0"/>
              <a:t>Данилова</a:t>
            </a:r>
          </a:p>
          <a:p>
            <a:r>
              <a:rPr lang="ru-RU" sz="2000" dirty="0" smtClean="0"/>
              <a:t>Краснодар</a:t>
            </a:r>
            <a:r>
              <a:rPr lang="ru-RU" sz="2000" dirty="0" smtClean="0"/>
              <a:t>, март 2017г.</a:t>
            </a:r>
            <a:endParaRPr lang="ru-RU" sz="2000" dirty="0"/>
          </a:p>
        </p:txBody>
      </p:sp>
      <p:pic>
        <p:nvPicPr>
          <p:cNvPr id="1026" name="Picture 2" descr="https://im3-tub-ru.yandex.net/i?id=44123ff9cd5bfcbc4412b59934103ec1-l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08" t="13913" r="61926" b="11887"/>
          <a:stretch/>
        </p:blipFill>
        <p:spPr bwMode="auto">
          <a:xfrm>
            <a:off x="8577359" y="3450451"/>
            <a:ext cx="1369489" cy="147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m3-tub-ru.yandex.net/i?id=44123ff9cd5bfcbc4412b59934103ec1-l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859" t="12304" r="7721" b="26051"/>
          <a:stretch/>
        </p:blipFill>
        <p:spPr bwMode="auto">
          <a:xfrm>
            <a:off x="1805196" y="3488138"/>
            <a:ext cx="2158800" cy="1438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im0-tub-ru.yandex.net/i?id=4266a522d8ae7566350d4f1a3de51529-l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9628" y="3450451"/>
            <a:ext cx="2044933" cy="138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19628" y="1456110"/>
            <a:ext cx="18405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Информатика и ИКТ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7933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155" y="592282"/>
            <a:ext cx="11191009" cy="2014194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Задача №</a:t>
            </a:r>
            <a:r>
              <a:rPr lang="en-US" sz="2400" dirty="0" smtClean="0"/>
              <a:t>1</a:t>
            </a:r>
            <a:r>
              <a:rPr lang="en-US" sz="2400" dirty="0" smtClean="0"/>
              <a:t>. </a:t>
            </a:r>
            <a:r>
              <a:rPr lang="ru-RU" sz="2400" dirty="0"/>
              <a:t>У ис­пол­ни­те­ля Каль­ку­ля­тор две ко­ман­ды:</a:t>
            </a:r>
            <a:br>
              <a:rPr lang="ru-RU" sz="2400" dirty="0"/>
            </a:br>
            <a:r>
              <a:rPr lang="ru-RU" sz="2400" dirty="0"/>
              <a:t> </a:t>
            </a:r>
            <a:r>
              <a:rPr lang="en-US" sz="2400" dirty="0" smtClean="0"/>
              <a:t>               </a:t>
            </a:r>
            <a:r>
              <a:rPr lang="ru-RU" sz="2400" b="1" dirty="0" smtClean="0"/>
              <a:t>1</a:t>
            </a:r>
            <a:r>
              <a:rPr lang="ru-RU" sz="2400" b="1" dirty="0"/>
              <a:t>. при­бавь 2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dirty="0" smtClean="0"/>
              <a:t>                </a:t>
            </a:r>
            <a:r>
              <a:rPr lang="ru-RU" sz="2400" b="1" dirty="0" smtClean="0"/>
              <a:t>2</a:t>
            </a:r>
            <a:r>
              <a:rPr lang="ru-RU" sz="2400" b="1" dirty="0"/>
              <a:t>. умножь на 3.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  <a:r>
              <a:rPr lang="ru-RU" sz="2400" dirty="0" smtClean="0"/>
              <a:t>Пер­вая </a:t>
            </a:r>
            <a:r>
              <a:rPr lang="ru-RU" sz="2400" dirty="0"/>
              <a:t>из них уве­ли­чи­ва­ет число на экра­не на 2, вто­рая — утра­и­ва­ет его. Сколь­ко раз­лич­ных чисел можно по­лу­чить из числа 2 с по­мо­щью про­грам­мы, ко­то­рая со­дер­жит ровно 3 ко­ман­ды?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464629" y="2314088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4985657" y="2764971"/>
            <a:ext cx="478972" cy="283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841655" y="2764971"/>
            <a:ext cx="478972" cy="283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08631" y="2928256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4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20627" y="2884712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6</a:t>
            </a:r>
            <a:endParaRPr lang="ru-RU" sz="32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6831740" y="4197302"/>
            <a:ext cx="478972" cy="283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687738" y="4197302"/>
            <a:ext cx="478972" cy="283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5866882" y="3447713"/>
            <a:ext cx="478972" cy="283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722880" y="3447713"/>
            <a:ext cx="478972" cy="283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12738" y="3663897"/>
            <a:ext cx="538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18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422126" y="3663897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630355" y="4475538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20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039969" y="4475538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54</a:t>
            </a:r>
            <a:endParaRPr lang="ru-RU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836399" y="4070336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</a:t>
            </a:r>
            <a:endParaRPr lang="ru-RU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924793" y="4070336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</a:t>
            </a:r>
            <a:endParaRPr lang="ru-RU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847350" y="3330987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2</a:t>
            </a:r>
            <a:endParaRPr lang="ru-RU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952393" y="3330986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2</a:t>
            </a:r>
            <a:endParaRPr lang="ru-RU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019331" y="2621864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4</a:t>
            </a:r>
            <a:endParaRPr lang="ru-RU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102353" y="2629486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4</a:t>
            </a:r>
            <a:endParaRPr lang="ru-RU" sz="1200" b="1" dirty="0"/>
          </a:p>
        </p:txBody>
      </p:sp>
      <p:sp>
        <p:nvSpPr>
          <p:cNvPr id="33" name="Стрелка вправо 32"/>
          <p:cNvSpPr/>
          <p:nvPr/>
        </p:nvSpPr>
        <p:spPr>
          <a:xfrm>
            <a:off x="903509" y="5497286"/>
            <a:ext cx="3531468" cy="1632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4517107" y="5355771"/>
            <a:ext cx="6083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4 + 4 = 8</a:t>
            </a:r>
            <a:r>
              <a:rPr lang="ru-RU" sz="2400" u="sng" dirty="0" smtClean="0"/>
              <a:t> различных чисел.          Ответ: 8.</a:t>
            </a:r>
            <a:endParaRPr lang="ru-RU" sz="2400" u="sng" dirty="0"/>
          </a:p>
        </p:txBody>
      </p:sp>
    </p:spTree>
    <p:extLst>
      <p:ext uri="{BB962C8B-B14F-4D97-AF65-F5344CB8AC3E}">
        <p14:creationId xmlns:p14="http://schemas.microsoft.com/office/powerpoint/2010/main" xmlns="" val="25385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7" grpId="0"/>
      <p:bldP spid="18" grpId="0"/>
      <p:bldP spid="23" grpId="0"/>
      <p:bldP spid="24" grpId="0"/>
      <p:bldP spid="27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673" y="687103"/>
            <a:ext cx="11184835" cy="1650032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Задача №2. </a:t>
            </a:r>
            <a:r>
              <a:rPr lang="ru-RU" sz="2400" dirty="0" smtClean="0"/>
              <a:t>У </a:t>
            </a:r>
            <a:r>
              <a:rPr lang="ru-RU" sz="2400" dirty="0"/>
              <a:t>ис­пол­ни­те­ля Каль­ку­ля­тор две ко­ман­ды, ко­то­рым при­сво­е­ны но­ме­ра:</a:t>
            </a:r>
            <a:br>
              <a:rPr lang="ru-RU" sz="2400" dirty="0"/>
            </a:br>
            <a:r>
              <a:rPr lang="ru-RU" sz="2400" dirty="0"/>
              <a:t> </a:t>
            </a:r>
            <a:r>
              <a:rPr lang="ru-RU" sz="2400" dirty="0" smtClean="0"/>
              <a:t>           </a:t>
            </a:r>
            <a:r>
              <a:rPr lang="ru-RU" sz="2400" b="1" dirty="0" smtClean="0"/>
              <a:t>1</a:t>
            </a:r>
            <a:r>
              <a:rPr lang="ru-RU" sz="2400" b="1" dirty="0"/>
              <a:t>. при­бавь 2,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       </a:t>
            </a:r>
            <a:r>
              <a:rPr lang="ru-RU" sz="2400" b="1" dirty="0" smtClean="0"/>
              <a:t>2</a:t>
            </a:r>
            <a:r>
              <a:rPr lang="ru-RU" sz="2400" b="1" dirty="0"/>
              <a:t>. умножь на 5.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Пер­вая </a:t>
            </a:r>
            <a:r>
              <a:rPr lang="ru-RU" sz="2400" dirty="0"/>
              <a:t>из них уве­ли­чи­ва­ет число на экра­не на 2, вто­рая — уве­ли­чи­ва­ет его в 5 </a:t>
            </a:r>
            <a:r>
              <a:rPr lang="ru-RU" sz="2400" dirty="0" smtClean="0"/>
              <a:t>раз. Сколь­ко существует </a:t>
            </a:r>
            <a:r>
              <a:rPr lang="ru-RU" sz="2400" dirty="0"/>
              <a:t>про­грамм, ко­то­рые число 2 пре­об­ра­зу­ют в число 50?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464629" y="2314088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2</a:t>
            </a:r>
            <a:endParaRPr lang="ru-RU" sz="32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4876800" y="2764971"/>
            <a:ext cx="587830" cy="79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841655" y="2764971"/>
            <a:ext cx="651910" cy="110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20257" y="2737847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70846" y="2658965"/>
            <a:ext cx="538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10</a:t>
            </a:r>
            <a:endParaRPr lang="ru-RU" sz="32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053601" y="3018972"/>
            <a:ext cx="651910" cy="110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748799" y="3207657"/>
            <a:ext cx="290631" cy="362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82792" y="2941993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</a:t>
            </a:r>
            <a:r>
              <a:rPr lang="ru-RU" sz="3200" b="1" dirty="0" smtClean="0">
                <a:solidFill>
                  <a:srgbClr val="FF0000"/>
                </a:solidFill>
              </a:rPr>
              <a:t>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71590" y="3406451"/>
            <a:ext cx="538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12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134353" y="2803657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1</a:t>
            </a:r>
            <a:endParaRPr lang="ru-RU" sz="1200" b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7491749" y="3731532"/>
            <a:ext cx="461626" cy="78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291724" y="3902982"/>
            <a:ext cx="309226" cy="316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14515" y="4092251"/>
            <a:ext cx="538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14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885990" y="3568376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60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25" name="Умножение 24"/>
          <p:cNvSpPr/>
          <p:nvPr/>
        </p:nvSpPr>
        <p:spPr>
          <a:xfrm>
            <a:off x="7581900" y="3648075"/>
            <a:ext cx="295275" cy="2476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7977524" y="4512582"/>
            <a:ext cx="213976" cy="230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8244224" y="4798332"/>
            <a:ext cx="213976" cy="230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058278" y="460388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…</a:t>
            </a:r>
            <a:endParaRPr lang="ru-RU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400340" y="4778051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</a:t>
            </a:r>
            <a:r>
              <a:rPr lang="ru-RU" sz="3200" b="1" dirty="0" smtClean="0">
                <a:solidFill>
                  <a:srgbClr val="FF0000"/>
                </a:solidFill>
              </a:rPr>
              <a:t>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01028" y="3946657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1</a:t>
            </a:r>
            <a:endParaRPr lang="ru-RU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658103" y="3279907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1</a:t>
            </a:r>
            <a:endParaRPr lang="ru-RU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10403" y="2584582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2</a:t>
            </a:r>
            <a:endParaRPr lang="ru-RU" sz="1200" b="1" dirty="0"/>
          </a:p>
        </p:txBody>
      </p:sp>
      <p:cxnSp>
        <p:nvCxnSpPr>
          <p:cNvPr id="34" name="Прямая со стрелкой 33"/>
          <p:cNvCxnSpPr/>
          <p:nvPr/>
        </p:nvCxnSpPr>
        <p:spPr>
          <a:xfrm flipH="1">
            <a:off x="3971925" y="3145971"/>
            <a:ext cx="587830" cy="79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889155" y="3136446"/>
            <a:ext cx="651910" cy="110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10607" y="3137897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6</a:t>
            </a:r>
            <a:endParaRPr lang="ru-RU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434657" y="3099797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20</a:t>
            </a:r>
            <a:endParaRPr lang="ru-RU" sz="3200" b="1" dirty="0"/>
          </a:p>
        </p:txBody>
      </p:sp>
      <p:cxnSp>
        <p:nvCxnSpPr>
          <p:cNvPr id="38" name="Прямая со стрелкой 37"/>
          <p:cNvCxnSpPr/>
          <p:nvPr/>
        </p:nvCxnSpPr>
        <p:spPr>
          <a:xfrm flipH="1">
            <a:off x="5295900" y="3517446"/>
            <a:ext cx="206830" cy="197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927380" y="3517446"/>
            <a:ext cx="282920" cy="178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872682" y="3566522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22</a:t>
            </a:r>
            <a:endParaRPr lang="ru-RU" sz="3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082357" y="3556997"/>
            <a:ext cx="731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10</a:t>
            </a:r>
            <a:r>
              <a:rPr lang="ru-RU" sz="3200" b="1" dirty="0" smtClean="0">
                <a:solidFill>
                  <a:srgbClr val="7030A0"/>
                </a:solidFill>
              </a:rPr>
              <a:t>0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46" name="Умножение 45"/>
          <p:cNvSpPr/>
          <p:nvPr/>
        </p:nvSpPr>
        <p:spPr>
          <a:xfrm rot="19845307">
            <a:off x="5876925" y="3467100"/>
            <a:ext cx="295275" cy="24765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5405774" y="3931557"/>
            <a:ext cx="213976" cy="230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672474" y="4217307"/>
            <a:ext cx="213976" cy="230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86528" y="402285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…</a:t>
            </a:r>
            <a:endParaRPr lang="ru-RU" sz="1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790490" y="4254176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</a:t>
            </a:r>
            <a:r>
              <a:rPr lang="ru-RU" sz="3200" b="1" dirty="0" smtClean="0">
                <a:solidFill>
                  <a:srgbClr val="FF0000"/>
                </a:solidFill>
              </a:rPr>
              <a:t>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29353" y="3403732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1</a:t>
            </a:r>
            <a:endParaRPr lang="ru-RU" sz="12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010278" y="2956057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1</a:t>
            </a:r>
            <a:endParaRPr lang="ru-RU" sz="1200" b="1" dirty="0"/>
          </a:p>
        </p:txBody>
      </p:sp>
      <p:cxnSp>
        <p:nvCxnSpPr>
          <p:cNvPr id="53" name="Прямая со стрелкой 52"/>
          <p:cNvCxnSpPr/>
          <p:nvPr/>
        </p:nvCxnSpPr>
        <p:spPr>
          <a:xfrm flipH="1">
            <a:off x="3124200" y="3574596"/>
            <a:ext cx="387805" cy="121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841405" y="3565071"/>
            <a:ext cx="435320" cy="121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834332" y="3518897"/>
            <a:ext cx="377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8</a:t>
            </a:r>
            <a:endParaRPr lang="ru-RU" sz="3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186882" y="3547472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30</a:t>
            </a:r>
            <a:endParaRPr lang="ru-RU" sz="3200" b="1" dirty="0"/>
          </a:p>
        </p:txBody>
      </p:sp>
      <p:cxnSp>
        <p:nvCxnSpPr>
          <p:cNvPr id="61" name="Прямая со стрелкой 60"/>
          <p:cNvCxnSpPr/>
          <p:nvPr/>
        </p:nvCxnSpPr>
        <p:spPr>
          <a:xfrm>
            <a:off x="4500899" y="4036332"/>
            <a:ext cx="213976" cy="230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4767599" y="4322082"/>
            <a:ext cx="213976" cy="230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581653" y="412763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…</a:t>
            </a:r>
            <a:endParaRPr lang="ru-RU" sz="12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4885615" y="4358951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</a:t>
            </a:r>
            <a:r>
              <a:rPr lang="ru-RU" sz="3200" b="1" dirty="0" smtClean="0">
                <a:solidFill>
                  <a:srgbClr val="FF0000"/>
                </a:solidFill>
              </a:rPr>
              <a:t>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819653" y="3375157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1</a:t>
            </a:r>
            <a:endParaRPr lang="ru-RU" sz="1200" b="1" dirty="0"/>
          </a:p>
        </p:txBody>
      </p:sp>
      <p:cxnSp>
        <p:nvCxnSpPr>
          <p:cNvPr id="66" name="Прямая со стрелкой 65"/>
          <p:cNvCxnSpPr/>
          <p:nvPr/>
        </p:nvCxnSpPr>
        <p:spPr>
          <a:xfrm flipH="1">
            <a:off x="2457450" y="3965121"/>
            <a:ext cx="387805" cy="121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3174655" y="3955596"/>
            <a:ext cx="435320" cy="121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015182" y="3909422"/>
            <a:ext cx="538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10</a:t>
            </a:r>
            <a:endParaRPr lang="ru-RU" sz="32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3510607" y="3937997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</a:t>
            </a:r>
            <a:r>
              <a:rPr lang="ru-RU" sz="3200" b="1" dirty="0" smtClean="0"/>
              <a:t>0</a:t>
            </a:r>
            <a:endParaRPr lang="ru-RU" sz="3200" b="1" dirty="0"/>
          </a:p>
        </p:txBody>
      </p:sp>
      <p:cxnSp>
        <p:nvCxnSpPr>
          <p:cNvPr id="70" name="Прямая со стрелкой 69"/>
          <p:cNvCxnSpPr/>
          <p:nvPr/>
        </p:nvCxnSpPr>
        <p:spPr>
          <a:xfrm>
            <a:off x="3767474" y="4407807"/>
            <a:ext cx="213976" cy="230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4034174" y="4693557"/>
            <a:ext cx="213976" cy="230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848228" y="4499107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…</a:t>
            </a:r>
            <a:endParaRPr lang="ru-RU" sz="12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4152190" y="4730426"/>
            <a:ext cx="569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5</a:t>
            </a:r>
            <a:r>
              <a:rPr lang="ru-RU" sz="3200" b="1" dirty="0" smtClean="0">
                <a:solidFill>
                  <a:srgbClr val="FF0000"/>
                </a:solidFill>
              </a:rPr>
              <a:t>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528" y="3746632"/>
            <a:ext cx="245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1</a:t>
            </a:r>
            <a:endParaRPr lang="ru-RU" sz="12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2524253" y="3794257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2</a:t>
            </a:r>
            <a:endParaRPr lang="ru-RU" sz="12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3210053" y="3413257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3</a:t>
            </a:r>
            <a:endParaRPr lang="ru-RU" sz="12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4153028" y="2965582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4</a:t>
            </a:r>
            <a:endParaRPr lang="ru-RU" sz="12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5086478" y="2575057"/>
            <a:ext cx="256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5</a:t>
            </a:r>
            <a:endParaRPr lang="ru-RU" sz="1200" b="1" dirty="0"/>
          </a:p>
        </p:txBody>
      </p:sp>
      <p:sp>
        <p:nvSpPr>
          <p:cNvPr id="79" name="Стрелка вправо 78"/>
          <p:cNvSpPr/>
          <p:nvPr/>
        </p:nvSpPr>
        <p:spPr>
          <a:xfrm>
            <a:off x="903509" y="5497286"/>
            <a:ext cx="3531468" cy="1632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TextBox 79"/>
          <p:cNvSpPr txBox="1"/>
          <p:nvPr/>
        </p:nvSpPr>
        <p:spPr>
          <a:xfrm>
            <a:off x="4517107" y="5355771"/>
            <a:ext cx="6083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5</a:t>
            </a:r>
            <a:r>
              <a:rPr lang="en-US" sz="2400" u="sng" dirty="0" smtClean="0"/>
              <a:t> </a:t>
            </a:r>
            <a:r>
              <a:rPr lang="en-US" sz="2400" u="sng" dirty="0" smtClean="0"/>
              <a:t>+ </a:t>
            </a:r>
            <a:r>
              <a:rPr lang="ru-RU" sz="2400" u="sng" dirty="0" smtClean="0"/>
              <a:t>2</a:t>
            </a:r>
            <a:r>
              <a:rPr lang="en-US" sz="2400" u="sng" dirty="0" smtClean="0"/>
              <a:t> </a:t>
            </a:r>
            <a:r>
              <a:rPr lang="en-US" sz="2400" u="sng" dirty="0" smtClean="0"/>
              <a:t>= </a:t>
            </a:r>
            <a:r>
              <a:rPr lang="ru-RU" sz="2400" u="sng" dirty="0" smtClean="0"/>
              <a:t>7 </a:t>
            </a:r>
            <a:r>
              <a:rPr lang="ru-RU" sz="2400" u="sng" dirty="0" smtClean="0"/>
              <a:t>различных </a:t>
            </a:r>
            <a:r>
              <a:rPr lang="ru-RU" sz="2400" u="sng" dirty="0" smtClean="0"/>
              <a:t>программ</a:t>
            </a:r>
            <a:r>
              <a:rPr lang="ru-RU" sz="2400" u="sng" dirty="0" smtClean="0"/>
              <a:t>.          </a:t>
            </a:r>
            <a:r>
              <a:rPr lang="ru-RU" sz="2400" u="sng" dirty="0" smtClean="0"/>
              <a:t>Ответ: </a:t>
            </a:r>
            <a:r>
              <a:rPr lang="ru-RU" sz="2400" u="sng" dirty="0" smtClean="0"/>
              <a:t>7.</a:t>
            </a:r>
            <a:endParaRPr lang="ru-RU" sz="2400" u="sng" dirty="0"/>
          </a:p>
        </p:txBody>
      </p:sp>
    </p:spTree>
    <p:extLst>
      <p:ext uri="{BB962C8B-B14F-4D97-AF65-F5344CB8AC3E}">
        <p14:creationId xmlns:p14="http://schemas.microsoft.com/office/powerpoint/2010/main" xmlns="" val="285293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5" grpId="0"/>
      <p:bldP spid="16" grpId="0"/>
      <p:bldP spid="17" grpId="0"/>
      <p:bldP spid="23" grpId="0"/>
      <p:bldP spid="24" grpId="0"/>
      <p:bldP spid="25" grpId="0" animBg="1"/>
      <p:bldP spid="29" grpId="1"/>
      <p:bldP spid="30" grpId="0"/>
      <p:bldP spid="31" grpId="0"/>
      <p:bldP spid="32" grpId="0"/>
      <p:bldP spid="33" grpId="0"/>
      <p:bldP spid="36" grpId="0"/>
      <p:bldP spid="37" grpId="0"/>
      <p:bldP spid="44" grpId="0"/>
      <p:bldP spid="45" grpId="0"/>
      <p:bldP spid="46" grpId="0" animBg="1"/>
      <p:bldP spid="49" grpId="0"/>
      <p:bldP spid="50" grpId="0"/>
      <p:bldP spid="51" grpId="0"/>
      <p:bldP spid="52" grpId="0"/>
      <p:bldP spid="59" grpId="0"/>
      <p:bldP spid="60" grpId="0"/>
      <p:bldP spid="63" grpId="0"/>
      <p:bldP spid="64" grpId="0"/>
      <p:bldP spid="65" grpId="0"/>
      <p:bldP spid="68" grpId="0"/>
      <p:bldP spid="69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 animBg="1"/>
      <p:bldP spid="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615" y="710834"/>
            <a:ext cx="11177516" cy="1704821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Задача № 3. </a:t>
            </a:r>
            <a:r>
              <a:rPr lang="ru-RU" sz="2400" dirty="0" smtClean="0"/>
              <a:t>Ис­пол­ни­тель </a:t>
            </a:r>
            <a:r>
              <a:rPr lang="ru-RU" sz="2400" dirty="0"/>
              <a:t>пре­об­ра­зу­ет число на </a:t>
            </a:r>
            <a:r>
              <a:rPr lang="ru-RU" sz="2400" dirty="0" smtClean="0"/>
              <a:t>экра­не. У </a:t>
            </a:r>
            <a:r>
              <a:rPr lang="ru-RU" sz="2400" dirty="0"/>
              <a:t>ис­пол­ни­те­ля есть две ко­ман­ды, ко­то­рым при­сво­е­ны но­ме­ра:</a:t>
            </a:r>
            <a:br>
              <a:rPr lang="ru-RU" sz="2400" dirty="0"/>
            </a:br>
            <a:r>
              <a:rPr lang="ru-RU" sz="2400" dirty="0" smtClean="0"/>
              <a:t>                        1.</a:t>
            </a:r>
            <a:r>
              <a:rPr lang="ru-RU" sz="2400" dirty="0"/>
              <a:t> </a:t>
            </a:r>
            <a:r>
              <a:rPr lang="ru-RU" sz="2400" b="1" dirty="0"/>
              <a:t>При­ба­вить 1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                       2</a:t>
            </a:r>
            <a:r>
              <a:rPr lang="ru-RU" sz="2400" dirty="0"/>
              <a:t>. </a:t>
            </a:r>
            <a:r>
              <a:rPr lang="ru-RU" sz="2400" b="1" dirty="0"/>
              <a:t>При­ба­вить 2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Сколь­ко </a:t>
            </a:r>
            <a:r>
              <a:rPr lang="ru-RU" sz="2400" dirty="0"/>
              <a:t>су­ще­ству­ет про­грамм, для ко­то­рых при ис­ход­ном числе 1 ре­зуль­та­том яв­ля­ет­ся число 13 и при этом тра­ек­то­рия вы­чис­ле­ний со­дер­жит число 7? </a:t>
            </a:r>
          </a:p>
        </p:txBody>
      </p:sp>
    </p:spTree>
    <p:extLst>
      <p:ext uri="{BB962C8B-B14F-4D97-AF65-F5344CB8AC3E}">
        <p14:creationId xmlns:p14="http://schemas.microsoft.com/office/powerpoint/2010/main" xmlns="" val="31671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728" y="642593"/>
            <a:ext cx="10688472" cy="2660165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Задача № 4. </a:t>
            </a:r>
            <a:r>
              <a:rPr lang="ru-RU" sz="2400" dirty="0" smtClean="0"/>
              <a:t>Ис­пол­ни­тель </a:t>
            </a:r>
            <a:r>
              <a:rPr lang="ru-RU" sz="2400" dirty="0"/>
              <a:t>пре­об­ра­зу­ет число на экра­не. У ис­пол­ни­те­ля есть три ко­ман­ды, ко­то­рым при­сво­е­ны но­ме­ра:</a:t>
            </a:r>
            <a:br>
              <a:rPr lang="ru-RU" sz="2400" dirty="0"/>
            </a:br>
            <a:r>
              <a:rPr lang="ru-RU" sz="2400" b="1" dirty="0" smtClean="0"/>
              <a:t>1</a:t>
            </a:r>
            <a:r>
              <a:rPr lang="ru-RU" sz="2400" b="1" dirty="0"/>
              <a:t>. При­ба­вить 1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2. Умно­жить на 2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3. Умно­жить на 3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 </a:t>
            </a:r>
            <a:r>
              <a:rPr lang="ru-RU" sz="2400" dirty="0" smtClean="0"/>
              <a:t>Сколь­ко </a:t>
            </a:r>
            <a:r>
              <a:rPr lang="ru-RU" sz="2400" dirty="0"/>
              <a:t>су­ще­ству­ет про­грамм, для ко­то­рых при ис­ход­ном числе 2 ре­зуль­та­том яв­ля­ет­ся число 26 и при этом тра­ек­то­рия вы­чис­ле­ний со­дер­жит число 12 и не со­дер­жит числа 22?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49131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131</TotalTime>
  <Words>152</Words>
  <Application>Microsoft Office PowerPoint</Application>
  <PresentationFormat>Произвольный</PresentationFormat>
  <Paragraphs>60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Savon</vt:lpstr>
      <vt:lpstr>Решение Задания 22 ЕГЭ с помощью деревьев </vt:lpstr>
      <vt:lpstr>Задача №1. У ис­пол­ни­те­ля Каль­ку­ля­тор две ко­ман­ды:                 1. при­бавь 2                 2. умножь на 3.  Пер­вая из них уве­ли­чи­ва­ет число на экра­не на 2, вто­рая — утра­и­ва­ет его. Сколь­ко раз­лич­ных чисел можно по­лу­чить из числа 2 с по­мо­щью про­грам­мы, ко­то­рая со­дер­жит ровно 3 ко­ман­ды? </vt:lpstr>
      <vt:lpstr>Задача №2. У ис­пол­ни­те­ля Каль­ку­ля­тор две ко­ман­ды, ко­то­рым при­сво­е­ны но­ме­ра:             1. при­бавь 2,             2. умножь на 5. Пер­вая из них уве­ли­чи­ва­ет число на экра­не на 2, вто­рая — уве­ли­чи­ва­ет его в 5 раз. Сколь­ко существует про­грамм, ко­то­рые число 2 пре­об­ра­зу­ют в число 50? </vt:lpstr>
      <vt:lpstr>Задача № 3. Ис­пол­ни­тель пре­об­ра­зу­ет число на экра­не. У ис­пол­ни­те­ля есть две ко­ман­ды, ко­то­рым при­сво­е­ны но­ме­ра:                         1. При­ба­вить 1                         2. При­ба­вить 2 Сколь­ко су­ще­ству­ет про­грамм, для ко­то­рых при ис­ход­ном числе 1 ре­зуль­та­том яв­ля­ет­ся число 13 и при этом тра­ек­то­рия вы­чис­ле­ний со­дер­жит число 7? </vt:lpstr>
      <vt:lpstr>Задача № 4. Ис­пол­ни­тель пре­об­ра­зу­ет число на экра­не. У ис­пол­ни­те­ля есть три ко­ман­ды, ко­то­рым при­сво­е­ны но­ме­ра: 1. При­ба­вить 1 2. Умно­жить на 2 3. Умно­жить на 3  Сколь­ко су­ще­ству­ет про­грамм, для ко­то­рых при ис­ход­ном числе 2 ре­зуль­та­том яв­ля­ет­ся число 26 и при этом тра­ек­то­рия вы­чис­ле­ний со­дер­жит число 12 и не со­дер­жит числа 22?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Задания 22 ЕГЭ с помощью деревьев</dc:title>
  <dc:creator>Слушатель</dc:creator>
  <cp:lastModifiedBy>EVGENIA</cp:lastModifiedBy>
  <cp:revision>12</cp:revision>
  <dcterms:created xsi:type="dcterms:W3CDTF">2017-03-16T12:24:37Z</dcterms:created>
  <dcterms:modified xsi:type="dcterms:W3CDTF">2017-03-16T19:20:08Z</dcterms:modified>
</cp:coreProperties>
</file>