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notesMasterIdLst>
    <p:notesMasterId r:id="rId18"/>
  </p:notesMasterIdLst>
  <p:handoutMasterIdLst>
    <p:handoutMasterId r:id="rId19"/>
  </p:handoutMasterIdLst>
  <p:sldIdLst>
    <p:sldId id="594" r:id="rId2"/>
    <p:sldId id="659" r:id="rId3"/>
    <p:sldId id="668" r:id="rId4"/>
    <p:sldId id="691" r:id="rId5"/>
    <p:sldId id="692" r:id="rId6"/>
    <p:sldId id="638" r:id="rId7"/>
    <p:sldId id="643" r:id="rId8"/>
    <p:sldId id="693" r:id="rId9"/>
    <p:sldId id="694" r:id="rId10"/>
    <p:sldId id="695" r:id="rId11"/>
    <p:sldId id="696" r:id="rId12"/>
    <p:sldId id="697" r:id="rId13"/>
    <p:sldId id="675" r:id="rId14"/>
    <p:sldId id="689" r:id="rId15"/>
    <p:sldId id="644" r:id="rId16"/>
    <p:sldId id="677" r:id="rId17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CC"/>
    <a:srgbClr val="E3FFFF"/>
    <a:srgbClr val="EFFBFD"/>
    <a:srgbClr val="CCECFF"/>
    <a:srgbClr val="CC9900"/>
    <a:srgbClr val="CC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4" autoAdjust="0"/>
    <p:restoredTop sz="94660"/>
  </p:normalViewPr>
  <p:slideViewPr>
    <p:cSldViewPr>
      <p:cViewPr varScale="1">
        <p:scale>
          <a:sx n="109" d="100"/>
          <a:sy n="109" d="100"/>
        </p:scale>
        <p:origin x="14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E7248D-66EA-465B-9AA4-87462DF852E3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385421-10ED-41A6-9B9B-3504DF60A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787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B9C8B2C-4102-4A27-B730-D41F10E9D910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D25014-A307-4057-89E8-35267E4820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2886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D25014-A307-4057-89E8-35267E48203C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1523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42E2B-F2BF-4B23-95C9-66615C449A81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129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0FF31E-3674-4C2E-B6C3-CE489A4399C2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0FF31E-3674-4C2E-B6C3-CE489A4399C2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597CD6-0C95-473B-B59E-EDCE826EBC9B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0FF31E-3674-4C2E-B6C3-CE489A4399C2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ru-RU" altLang="ru-RU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0FF31E-3674-4C2E-B6C3-CE489A4399C2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D9F6A4-4496-44AD-AC1D-B20619E97223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42E2B-F2BF-4B23-95C9-66615C449A81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42E2B-F2BF-4B23-95C9-66615C449A81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09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42E2B-F2BF-4B23-95C9-66615C449A81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75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42E2B-F2BF-4B23-95C9-66615C449A81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35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42E2B-F2BF-4B23-95C9-66615C449A81}" type="slidenum">
              <a:rPr lang="ru-RU" altLang="ru-RU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0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i="0">
                <a:solidFill>
                  <a:prstClr val="black"/>
                </a:solidFill>
                <a:latin typeface="Lucida Sans Unicode"/>
                <a:cs typeface="+mn-cs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i="0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6FF826-A832-4EE7-8CC7-B841631FD936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127F2E-F5AA-4711-B3E2-EC0008D700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462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F46C4792-2E40-4F83-878C-73D12E3C9EAA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59D85226-4861-4CED-8867-030DDD99C4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551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4384D75C-6CE7-4DEA-9217-E5F1D6AD87CC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0723B6A-896E-4A07-95C5-5B7C6347FF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89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488EC80B-1B16-4B4B-AA4D-9B7BD391DD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28435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E24BC231-CED4-4219-AABA-4633AFA6234D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F47E3A1C-C17E-4E3A-A783-BB4CA5BE05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852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  <a:extLst/>
          </a:lstStyle>
          <a:p>
            <a:pPr>
              <a:defRPr/>
            </a:pPr>
            <a:fld id="{3EDE9448-42EC-446F-BF5C-E6889EED5C8B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EA4B412B-ED2C-494C-9066-BD309DAC18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228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F1E174E9-FBD7-44BB-8DF7-7F15B26D3099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540CFA91-6250-421E-A493-5EAA7D9C3B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201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  <a:extLst/>
          </a:lstStyle>
          <a:p>
            <a:pPr>
              <a:defRPr/>
            </a:pPr>
            <a:fld id="{BF95F61A-76AA-48CA-BCE6-4A1CC0CA654E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265F04CD-D757-434F-AF37-C22ED8593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77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28BC9DCE-EACB-4569-AEA9-197D5C792CCE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BBBCE37-3BB5-492D-AA03-C41F17E54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102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fld id="{A1EDA4B0-D48D-4B1B-9C52-A9DDD239699E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C7E9127-F9E7-4634-A09B-7882B4933D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85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/>
            </a:lvl1pPr>
            <a:extLst/>
          </a:lstStyle>
          <a:p>
            <a:pPr>
              <a:defRPr/>
            </a:pPr>
            <a:fld id="{ABF9C53A-082C-4B55-9596-090B28E6BC1F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2073FAA-C828-466E-B55B-F198E7283F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89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1"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fld id="{518E4E2F-EA0E-44D1-94DF-8EEE26022304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1"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5A6324EA-2AF3-4CD2-BD7A-E01367E4F1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70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black"/>
              </a:solidFill>
              <a:latin typeface="Lucida Sans Unicode"/>
              <a:cs typeface="+mn-cs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i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7DA16B7-2EB6-4858-8F65-4C9EADCCEBB2}" type="datetimeFigureOut">
              <a:rPr lang="ru-RU"/>
              <a:pPr>
                <a:defRPr/>
              </a:pPr>
              <a:t>31.08.2022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i="0">
                <a:solidFill>
                  <a:prstClr val="black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0" i="0">
                <a:solidFill>
                  <a:srgbClr val="000000"/>
                </a:solidFill>
                <a:latin typeface="Lucida Sans Unicode" pitchFamily="34" charset="0"/>
              </a:defRPr>
            </a:lvl1pPr>
          </a:lstStyle>
          <a:p>
            <a:pPr>
              <a:defRPr/>
            </a:pPr>
            <a:fld id="{ABB8C883-68F1-4487-92E6-6CE19F89E4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93" r:id="rId1"/>
    <p:sldLayoutId id="2147486794" r:id="rId2"/>
    <p:sldLayoutId id="2147486795" r:id="rId3"/>
    <p:sldLayoutId id="2147486796" r:id="rId4"/>
    <p:sldLayoutId id="2147486797" r:id="rId5"/>
    <p:sldLayoutId id="2147486798" r:id="rId6"/>
    <p:sldLayoutId id="2147486799" r:id="rId7"/>
    <p:sldLayoutId id="2147486800" r:id="rId8"/>
    <p:sldLayoutId id="2147486801" r:id="rId9"/>
    <p:sldLayoutId id="2147486802" r:id="rId10"/>
    <p:sldLayoutId id="2147486803" r:id="rId11"/>
    <p:sldLayoutId id="214748680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schkola_1_kalininskaya/295" TargetMode="External"/><Relationship Id="rId13" Type="http://schemas.openxmlformats.org/officeDocument/2006/relationships/hyperlink" Target="https://t.me/schkola_1_kalininskaya/253" TargetMode="External"/><Relationship Id="rId18" Type="http://schemas.openxmlformats.org/officeDocument/2006/relationships/hyperlink" Target="https://vk.com/club91460951?w=wall-91460951_621%2Fall" TargetMode="External"/><Relationship Id="rId3" Type="http://schemas.openxmlformats.org/officeDocument/2006/relationships/hyperlink" Target="https://vk.com/club91460951?w=wall-91460951_611%2Fall" TargetMode="External"/><Relationship Id="rId7" Type="http://schemas.openxmlformats.org/officeDocument/2006/relationships/hyperlink" Target="https://t.me/schkola_1_kalininskaya/359" TargetMode="External"/><Relationship Id="rId12" Type="http://schemas.openxmlformats.org/officeDocument/2006/relationships/hyperlink" Target="https://t.me/schkola_1_kalininskaya/280" TargetMode="External"/><Relationship Id="rId17" Type="http://schemas.openxmlformats.org/officeDocument/2006/relationships/hyperlink" Target="https://vk.com/club91460951?w=wall-91460951_622%2Fall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t.me/schkola_1_kalininskaya/102" TargetMode="External"/><Relationship Id="rId20" Type="http://schemas.openxmlformats.org/officeDocument/2006/relationships/hyperlink" Target="https://vk.com/club91460951?w=wall-91460951_604%2Fa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schkola_1_kalininskaya/552" TargetMode="External"/><Relationship Id="rId11" Type="http://schemas.openxmlformats.org/officeDocument/2006/relationships/hyperlink" Target="https://t.me/schkola_1_kalininskaya/236" TargetMode="External"/><Relationship Id="rId5" Type="http://schemas.openxmlformats.org/officeDocument/2006/relationships/hyperlink" Target="https://t.me/schkola_1_kalininskaya/623" TargetMode="External"/><Relationship Id="rId15" Type="http://schemas.openxmlformats.org/officeDocument/2006/relationships/hyperlink" Target="https://t.me/schkola_1_kalininskaya/164" TargetMode="External"/><Relationship Id="rId10" Type="http://schemas.openxmlformats.org/officeDocument/2006/relationships/hyperlink" Target="https://t.me/schkola_1_kalininskaya/284" TargetMode="External"/><Relationship Id="rId19" Type="http://schemas.openxmlformats.org/officeDocument/2006/relationships/hyperlink" Target="https://vk.com/club91460951?w=wall-91460951_607%2Fall" TargetMode="External"/><Relationship Id="rId4" Type="http://schemas.openxmlformats.org/officeDocument/2006/relationships/hyperlink" Target="https://t.me/schkola_1_kalininskaya/639" TargetMode="External"/><Relationship Id="rId9" Type="http://schemas.openxmlformats.org/officeDocument/2006/relationships/hyperlink" Target="https://t.me/schkola_1_kalininskaya/231" TargetMode="External"/><Relationship Id="rId14" Type="http://schemas.openxmlformats.org/officeDocument/2006/relationships/hyperlink" Target="https://t.me/schkola_1_kalininskaya/24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school1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mailto:school1@kalin.kubannet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002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648"/>
            <a:ext cx="3552393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857625" y="404813"/>
            <a:ext cx="5072063" cy="2519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Муниципальное автономное общеобразовательное учреждение – средняя общеобразовательная школа №1 имени  В.И. Фадеева </a:t>
            </a:r>
            <a:b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ст. Калининской</a:t>
            </a: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-4163" y="3573016"/>
            <a:ext cx="9144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i="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Годовой отчёт КИП за </a:t>
            </a:r>
            <a:r>
              <a:rPr lang="ru-RU" altLang="ru-RU" sz="2600" i="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2022 </a:t>
            </a:r>
            <a:r>
              <a:rPr lang="ru-RU" altLang="ru-RU" sz="2600" i="0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год по теме:</a:t>
            </a:r>
            <a:endParaRPr lang="ru-RU" altLang="ru-RU" sz="2600" i="0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 i="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«Виртуальный военно-исторический музей как современное средство патриотического воспитания школьников»</a:t>
            </a:r>
            <a:endParaRPr lang="ru-RU" altLang="ru-RU" sz="3200" dirty="0">
              <a:latin typeface="Arial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076825" y="5688013"/>
            <a:ext cx="3743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i="0" dirty="0" smtClean="0">
                <a:solidFill>
                  <a:srgbClr val="002060"/>
                </a:solidFill>
                <a:latin typeface="Cambria" pitchFamily="18" charset="0"/>
              </a:rPr>
              <a:t>Директор МАОУ-СОШ №1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0" dirty="0" smtClean="0">
                <a:solidFill>
                  <a:srgbClr val="002060"/>
                </a:solidFill>
                <a:latin typeface="Cambria" pitchFamily="18" charset="0"/>
              </a:rPr>
              <a:t>Шаплинкина </a:t>
            </a:r>
            <a:r>
              <a:rPr lang="ru-RU" altLang="ru-RU" sz="2400" i="0" dirty="0">
                <a:solidFill>
                  <a:srgbClr val="002060"/>
                </a:solidFill>
                <a:latin typeface="Cambria" pitchFamily="18" charset="0"/>
              </a:rPr>
              <a:t>Т</a:t>
            </a:r>
            <a:r>
              <a:rPr lang="ru-RU" altLang="ru-RU" sz="2400" i="0" dirty="0" smtClean="0">
                <a:solidFill>
                  <a:srgbClr val="002060"/>
                </a:solidFill>
                <a:latin typeface="Cambria" pitchFamily="18" charset="0"/>
              </a:rPr>
              <a:t>. 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31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596336" cy="472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31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4536504" cy="34023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82" y="1196752"/>
            <a:ext cx="3723878" cy="496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31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76164"/>
            <a:ext cx="8208578" cy="37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636"/>
            <a:ext cx="8229600" cy="648072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Cambria" pitchFamily="18" charset="0"/>
              </a:rPr>
              <a:t>Результативность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76064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2021-2022 гг. рабочей группой были разработаны: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Проанализирован музейный фонд и составлен план работы музея.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Составлен приоритетный список экспонатов для перевода в электронный формат. Начата работа в этом направлении, которая будет продолжена в последующие годы работы КИП.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Проведен обучающий семинар для активистов музея с представителем Всероссийского движения «Волонтерская рота Боевого братства» Иващенко Львом Андреевичем.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 Налажено сетевое взаимодействие со школьным историко-краеведческим музеем МБОУ СОШ №2 имени А.И.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Покрышкина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ст. Калининской. Заключен договор от 05.05.2022 г. № 1 о сетевом взаимодействии и сотрудничестве.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5) Участие активистов музея в акциях «Согреем сердца ветеранов», «Георгиевская ленточка», «Дорогами Славы».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6) Активистами музея регулярно проводились мероприятия в рамках месячника военно-патриотической работы для учащихся школы и жителей станицы.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7) Уроки мужества, посвященные событиям Великой Отечественной войны.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Проведённые мероприятия позволили повысить знания учащихся школы об истории Великой Отечественной войны, подвигах летчиков-героев, боевом пути 9 ГИАД. Все мероприятия освещались в социальных сетях, а также на сайте музея.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09537" indent="0" algn="just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1800" dirty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Cambria" pitchFamily="18" charset="0"/>
              </a:rPr>
              <a:t>Апробация и диссеминация </a:t>
            </a:r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>результатов </a:t>
            </a:r>
            <a:r>
              <a:rPr lang="ru-RU" sz="3200" dirty="0">
                <a:solidFill>
                  <a:srgbClr val="002060"/>
                </a:solidFill>
                <a:latin typeface="Cambria" pitchFamily="18" charset="0"/>
              </a:rPr>
              <a:t>деятельности КИП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363511"/>
              </p:ext>
            </p:extLst>
          </p:nvPr>
        </p:nvGraphicFramePr>
        <p:xfrm>
          <a:off x="1115616" y="1214787"/>
          <a:ext cx="6984776" cy="5310556"/>
        </p:xfrm>
        <a:graphic>
          <a:graphicData uri="http://schemas.openxmlformats.org/drawingml/2006/table">
            <a:tbl>
              <a:tblPr firstRow="1" firstCol="1" bandRow="1"/>
              <a:tblGrid>
                <a:gridCol w="370489">
                  <a:extLst>
                    <a:ext uri="{9D8B030D-6E8A-4147-A177-3AD203B41FA5}">
                      <a16:colId xmlns:a16="http://schemas.microsoft.com/office/drawing/2014/main" val="3563539389"/>
                    </a:ext>
                  </a:extLst>
                </a:gridCol>
                <a:gridCol w="3340383">
                  <a:extLst>
                    <a:ext uri="{9D8B030D-6E8A-4147-A177-3AD203B41FA5}">
                      <a16:colId xmlns:a16="http://schemas.microsoft.com/office/drawing/2014/main" val="1031317029"/>
                    </a:ext>
                  </a:extLst>
                </a:gridCol>
                <a:gridCol w="3273904">
                  <a:extLst>
                    <a:ext uri="{9D8B030D-6E8A-4147-A177-3AD203B41FA5}">
                      <a16:colId xmlns:a16="http://schemas.microsoft.com/office/drawing/2014/main" val="3155178002"/>
                    </a:ext>
                  </a:extLst>
                </a:gridCol>
              </a:tblGrid>
              <a:tr h="1919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материала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материала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322669"/>
                  </a:ext>
                </a:extLst>
              </a:tr>
              <a:tr h="2943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 час «Юные герои-Кубани»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https://vk.com/club91460951?w=wall-91460951_611%2Fall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823614"/>
                  </a:ext>
                </a:extLst>
              </a:tr>
              <a:tr h="191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Сайт музея школы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http://school1-museum.ru/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732135"/>
                  </a:ext>
                </a:extLst>
              </a:tr>
              <a:tr h="4415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для воспитанников лагеря с дневным пребыванием детей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https://t.me/schkola_1_kalininskaya/639</a:t>
                      </a: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https://t.me/schkola_1_kalininskaya/623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82468"/>
                  </a:ext>
                </a:extLst>
              </a:tr>
              <a:tr h="2943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памяти и скорби (акция от активистов музея)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https://t.me/schkola_1_kalininskaya/552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988765"/>
                  </a:ext>
                </a:extLst>
              </a:tr>
              <a:tr h="3839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100-лет Пионерии (тематическая выставка)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https://t.me/schkola_1_kalininskaya/359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295001"/>
                  </a:ext>
                </a:extLst>
              </a:tr>
              <a:tr h="1919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«Георгиевская лента»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https://t.me/schkola_1_kalininskaya/295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197705"/>
                  </a:ext>
                </a:extLst>
              </a:tr>
              <a:tr h="4319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«Согреем сердца ветеранов»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https://t.me/schkola_1_kalininskaya/231</a:t>
                      </a: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https://t.me/schkola_1_kalininskaya/284</a:t>
                      </a: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https://t.me/schkola_1_kalininskaya/236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470117"/>
                  </a:ext>
                </a:extLst>
              </a:tr>
              <a:tr h="4245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Урок Победы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https://t.me/schkola_1_kalininskaya/280</a:t>
                      </a: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https://t.me/schkola_1_kalininskaya/253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35554"/>
                  </a:ext>
                </a:extLst>
              </a:tr>
              <a:tr h="2943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Сиреневый букет для летчика-героя (в память о В.И. Фадееве)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https://t.me/schkola_1_kalininskaya/243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503947"/>
                  </a:ext>
                </a:extLst>
              </a:tr>
              <a:tr h="3839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Онлайн-флешмоб Открытка-Первомая от активистов музея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/>
                        </a:rPr>
                        <a:t>https://t.me/schkola_1_kalininskaya/164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488767"/>
                  </a:ext>
                </a:extLst>
              </a:tr>
              <a:tr h="4415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 «Дорогами Славы» уборка памятников ветеранов Великой Отечественной войны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https://t.me/schkola_1_kalininskaya/102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370635"/>
                  </a:ext>
                </a:extLst>
              </a:tr>
              <a:tr h="5759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освобождения ст. Калининской от немецко-фашистских захватчиков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https://vk.com/club91460951?w=wall-91460951_622%2Fall</a:t>
                      </a:r>
                      <a:r>
                        <a:rPr lang="ru-RU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https://vk.com/club91460951?w=wall-91460951_621%2Fall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570719"/>
                  </a:ext>
                </a:extLst>
              </a:tr>
              <a:tr h="3839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мужества «Сталинградская битва»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https://vk.com/club91460951?w=wall-91460951_607%2Fall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2470344"/>
                  </a:ext>
                </a:extLst>
              </a:tr>
              <a:tr h="3839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 урок памяти «Блокадный Ленинград»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6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https://vk.com/club91460951?w=wall-91460951_604%2Fall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88" marR="36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388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620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107950" y="260350"/>
            <a:ext cx="89281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600" i="0" dirty="0">
                <a:solidFill>
                  <a:srgbClr val="002060"/>
                </a:solidFill>
                <a:latin typeface="Cambria" pitchFamily="18" charset="0"/>
              </a:rPr>
              <a:t>Работа </a:t>
            </a:r>
            <a:r>
              <a:rPr lang="ru-RU" altLang="ru-RU" sz="2600" i="0" dirty="0" smtClean="0">
                <a:solidFill>
                  <a:srgbClr val="002060"/>
                </a:solidFill>
                <a:latin typeface="Cambria" pitchFamily="18" charset="0"/>
              </a:rPr>
              <a:t>актива музея</a:t>
            </a:r>
            <a:endParaRPr lang="ru-RU" altLang="ru-RU" sz="2600" i="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50825" y="5265283"/>
            <a:ext cx="8642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i="0" dirty="0" smtClean="0">
                <a:latin typeface="Cambria" pitchFamily="18" charset="0"/>
              </a:rPr>
              <a:t>Встреча с Иващенко Львом, представителем Всероссийского  движения «Волонтерская рота Боевого братства»</a:t>
            </a:r>
            <a:endParaRPr lang="ru-RU" altLang="ru-RU" sz="2200" i="0" dirty="0">
              <a:latin typeface="Cambr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5551"/>
            <a:ext cx="6804248" cy="4206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>Благодарю за внимание!</a:t>
            </a:r>
            <a:endParaRPr lang="ru-RU" sz="32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25538"/>
            <a:ext cx="8362950" cy="37433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dirty="0" smtClean="0">
                <a:latin typeface="Cambria" panose="02040503050406030204" pitchFamily="18" charset="0"/>
              </a:rPr>
              <a:t>Адрес МАОУ-СОШ №1 </a:t>
            </a:r>
            <a:r>
              <a:rPr lang="ru-RU" sz="2400" dirty="0" err="1" smtClean="0">
                <a:latin typeface="Cambria" panose="02040503050406030204" pitchFamily="18" charset="0"/>
              </a:rPr>
              <a:t>им.В.И.Фадеева</a:t>
            </a:r>
            <a:r>
              <a:rPr lang="ru-RU" sz="2400" dirty="0" smtClean="0">
                <a:latin typeface="Cambria" panose="02040503050406030204" pitchFamily="18" charset="0"/>
              </a:rPr>
              <a:t>:</a:t>
            </a:r>
          </a:p>
          <a:p>
            <a:pPr marL="109537" indent="0">
              <a:spcBef>
                <a:spcPts val="0"/>
              </a:spcBef>
              <a:spcAft>
                <a:spcPts val="1200"/>
              </a:spcAft>
              <a:buFont typeface="Wingdings 3" pitchFamily="18" charset="2"/>
              <a:buNone/>
              <a:defRPr/>
            </a:pPr>
            <a:r>
              <a:rPr lang="ru-RU" sz="2400" b="1" dirty="0" smtClean="0">
                <a:latin typeface="Cambria" panose="02040503050406030204" pitchFamily="18" charset="0"/>
              </a:rPr>
              <a:t>353780, Краснодарский край, Калининский район, станица Калининская, ул. Фадеева, 146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dirty="0" smtClean="0">
                <a:latin typeface="Cambria" panose="02040503050406030204" pitchFamily="18" charset="0"/>
              </a:rPr>
              <a:t>тел/факс:  </a:t>
            </a:r>
            <a:r>
              <a:rPr lang="ru-RU" sz="2400" b="1" dirty="0" smtClean="0">
                <a:latin typeface="Cambria" panose="02040503050406030204" pitchFamily="18" charset="0"/>
              </a:rPr>
              <a:t>8 (861) 21-4-71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dirty="0" smtClean="0">
                <a:latin typeface="Cambria" panose="02040503050406030204" pitchFamily="18" charset="0"/>
              </a:rPr>
              <a:t>Адрес сайта: </a:t>
            </a:r>
            <a:r>
              <a:rPr lang="en-US" sz="2400" b="1" dirty="0" smtClean="0">
                <a:latin typeface="Cambria" panose="02040503050406030204" pitchFamily="18" charset="0"/>
                <a:hlinkClick r:id="rId3"/>
              </a:rPr>
              <a:t>http://bschool1.ru/</a:t>
            </a:r>
            <a:endParaRPr lang="ru-RU" sz="2400" b="1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dirty="0" smtClean="0">
                <a:latin typeface="Cambria" panose="02040503050406030204" pitchFamily="18" charset="0"/>
              </a:rPr>
              <a:t>Адрес электронной почты: </a:t>
            </a:r>
            <a:r>
              <a:rPr lang="en-US" sz="2400" b="1" dirty="0" smtClean="0">
                <a:latin typeface="Cambria" panose="02040503050406030204" pitchFamily="18" charset="0"/>
                <a:hlinkClick r:id="rId4"/>
              </a:rPr>
              <a:t>school1@kalin.kubannet.ru</a:t>
            </a:r>
            <a:endParaRPr lang="ru-RU" sz="2400" b="1" dirty="0" smtClean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dirty="0" smtClean="0">
                <a:latin typeface="Cambria" panose="02040503050406030204" pitchFamily="18" charset="0"/>
              </a:rPr>
              <a:t>Директор: </a:t>
            </a:r>
            <a:r>
              <a:rPr lang="ru-RU" sz="2400" b="1" dirty="0" smtClean="0">
                <a:latin typeface="Cambria" panose="02040503050406030204" pitchFamily="18" charset="0"/>
              </a:rPr>
              <a:t>Шаплинкина Татьяна </a:t>
            </a:r>
            <a:r>
              <a:rPr lang="ru-RU" sz="2400" b="1" dirty="0" err="1" smtClean="0">
                <a:latin typeface="Cambria" panose="02040503050406030204" pitchFamily="18" charset="0"/>
              </a:rPr>
              <a:t>Хаметзатовна</a:t>
            </a:r>
            <a:endParaRPr lang="ru-RU" dirty="0"/>
          </a:p>
        </p:txBody>
      </p:sp>
      <p:pic>
        <p:nvPicPr>
          <p:cNvPr id="4" name="Picture 3" descr="C:\Users\cdo45\Desktop\Эмблема школы\СШ_1_Калининская копия — копи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40" y="4868875"/>
            <a:ext cx="1602297" cy="158360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50069" y="3212976"/>
            <a:ext cx="8066088" cy="75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i="0" dirty="0">
                <a:solidFill>
                  <a:srgbClr val="002060"/>
                </a:solidFill>
                <a:latin typeface="Cambria" pitchFamily="18" charset="0"/>
                <a:ea typeface="Segoe UI Symbol" pitchFamily="34" charset="0"/>
                <a:cs typeface="Times New Roman" pitchFamily="18" charset="0"/>
              </a:rPr>
              <a:t>Цель </a:t>
            </a:r>
            <a:r>
              <a:rPr lang="ru-RU" altLang="ru-RU" sz="4100" i="0" dirty="0" smtClean="0">
                <a:solidFill>
                  <a:srgbClr val="002060"/>
                </a:solidFill>
                <a:latin typeface="Cambria" pitchFamily="18" charset="0"/>
                <a:ea typeface="Segoe UI Symbol" pitchFamily="34" charset="0"/>
                <a:cs typeface="Times New Roman" pitchFamily="18" charset="0"/>
              </a:rPr>
              <a:t>проекта </a:t>
            </a:r>
            <a:endParaRPr lang="ru-RU" altLang="ru-RU" sz="4100" i="0" dirty="0">
              <a:solidFill>
                <a:srgbClr val="002060"/>
              </a:solidFill>
              <a:latin typeface="Cambria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69899" y="332656"/>
            <a:ext cx="8146257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100" i="0" dirty="0">
                <a:solidFill>
                  <a:srgbClr val="002060"/>
                </a:solidFill>
                <a:latin typeface="Cambria" pitchFamily="18" charset="0"/>
              </a:rPr>
              <a:t>Актуальность проекта</a:t>
            </a:r>
            <a:endParaRPr lang="ru-RU" altLang="ru-RU" sz="4100" i="0" dirty="0">
              <a:latin typeface="Arial" charset="0"/>
            </a:endParaRP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488228" y="1055931"/>
            <a:ext cx="8064500" cy="51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2100" b="0" i="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64514"/>
            <a:ext cx="7056784" cy="2494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0" i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Виртуальные формы значительно расширяют рамки традиционного школьного музея и могут представлять собой конструкцию, объединяющую одновременно элементы обучения и воспитания. Ценность нашего виртуального музея будет заключаться в том, что все виртуальные экспозиции будут повторять реально существующие в традиционном формате.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221088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</a:t>
            </a:r>
            <a:r>
              <a:rPr lang="ru-RU" sz="2000" b="0" i="0" dirty="0">
                <a:latin typeface="Times New Roman" panose="02020603050405020304" pitchFamily="18" charset="0"/>
                <a:ea typeface="Calibri" panose="020F0502020204030204" pitchFamily="34" charset="0"/>
              </a:rPr>
              <a:t>условий, позволяющих повысить качество образования, достигнуть новых образовательных результатов, соответствующих современным запросам развития личности, общества и государства, эффективно используя </a:t>
            </a:r>
            <a:r>
              <a:rPr lang="ru-RU" sz="2000" b="0" i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информационные и коммуникационные технологии</a:t>
            </a:r>
            <a:endParaRPr lang="ru-RU" sz="20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Задачи отчётного периода</a:t>
            </a:r>
            <a:endParaRPr 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292"/>
          </a:xfrm>
        </p:spPr>
        <p:txBody>
          <a:bodyPr/>
          <a:lstStyle/>
          <a:p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актива виртуального музея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обучающихся и педагогов,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социальных партнеров;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программы деятельности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виртуального музея;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систематизация материалов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музейных фондов для перевода в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формат;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выбор типа сайта, регистрация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домена и хостинга, выбор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 создания сайта и его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дизайна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Cambria" pitchFamily="18" charset="0"/>
              </a:rPr>
              <a:t>Измерение и оценка качества инновации</a:t>
            </a:r>
          </a:p>
        </p:txBody>
      </p:sp>
      <p:sp>
        <p:nvSpPr>
          <p:cNvPr id="33795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496944" cy="3874244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969895" algn="ctr"/>
                <a:tab pos="5940425" algn="r"/>
                <a:tab pos="2969895" algn="ctr"/>
                <a:tab pos="5940425" algn="r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качества результатов проекта проводился с использованием следующих методов: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969895" algn="ctr"/>
                <a:tab pos="5940425" algn="r"/>
                <a:tab pos="-1710690" algn="ctr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Мониторинг качества знаний учащихся о 9 Гвардейской истребительной авиационной дивизии.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969895" algn="ctr"/>
                <a:tab pos="5940425" algn="r"/>
                <a:tab pos="-1710690" algn="ctr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Экспертиза и самоанализ результатов апробации проекта внутри образовательного учреждения.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969895" algn="ctr"/>
                <a:tab pos="5940425" algn="r"/>
                <a:tab pos="-1710690" algn="ctr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Экспериментальная проверка разработанных продуктов.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969895" algn="ctr"/>
                <a:tab pos="5940425" algn="r"/>
                <a:tab pos="-1710690" algn="ctr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Внешняя экспертиза проекта и его составляющих.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9537" indent="0" algn="just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ru-RU" altLang="ru-RU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79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87220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Cambria" pitchFamily="18" charset="0"/>
              </a:rPr>
              <a:t>Процентное соотношение </a:t>
            </a:r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>качества знаний учащихся о 9 ГИАД</a:t>
            </a:r>
            <a:endParaRPr lang="ru-RU" sz="3200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50974"/>
              </p:ext>
            </p:extLst>
          </p:nvPr>
        </p:nvGraphicFramePr>
        <p:xfrm>
          <a:off x="1331640" y="2132855"/>
          <a:ext cx="6408711" cy="2664296"/>
        </p:xfrm>
        <a:graphic>
          <a:graphicData uri="http://schemas.openxmlformats.org/drawingml/2006/table">
            <a:tbl>
              <a:tblPr firstRow="1" firstCol="1" bandRow="1"/>
              <a:tblGrid>
                <a:gridCol w="2929399">
                  <a:extLst>
                    <a:ext uri="{9D8B030D-6E8A-4147-A177-3AD203B41FA5}">
                      <a16:colId xmlns:a16="http://schemas.microsoft.com/office/drawing/2014/main" val="3985274979"/>
                    </a:ext>
                  </a:extLst>
                </a:gridCol>
                <a:gridCol w="1734923">
                  <a:extLst>
                    <a:ext uri="{9D8B030D-6E8A-4147-A177-3AD203B41FA5}">
                      <a16:colId xmlns:a16="http://schemas.microsoft.com/office/drawing/2014/main" val="439771664"/>
                    </a:ext>
                  </a:extLst>
                </a:gridCol>
                <a:gridCol w="1744389">
                  <a:extLst>
                    <a:ext uri="{9D8B030D-6E8A-4147-A177-3AD203B41FA5}">
                      <a16:colId xmlns:a16="http://schemas.microsoft.com/office/drawing/2014/main" val="4198134195"/>
                    </a:ext>
                  </a:extLst>
                </a:gridCol>
              </a:tblGrid>
              <a:tr h="1332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Период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учебного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учебного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779205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87447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школа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734135"/>
                  </a:ext>
                </a:extLst>
              </a:tr>
              <a:tr h="444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школа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996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737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2060"/>
                </a:solidFill>
                <a:latin typeface="Cambria" pitchFamily="18" charset="0"/>
              </a:rPr>
              <a:t>Измерение и оценка качества инновации</a:t>
            </a:r>
            <a:endParaRPr lang="ru-RU" sz="32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1" y="836712"/>
            <a:ext cx="8712969" cy="554461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2021-2022 учебном году работа музея проводилась в различных направлениях: круглый стол, семинары, уроки мужества. К мероприятиям привлекались учителя, учащиеся, родители, общеобразовательные организации, представители организаций дополнительного образования, выпускники школы, представители казачества, представитель Всероссийского движения «Волонтерская рота Боевого братства».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288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>Работа актива музея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2073424" cy="44891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2"/>
            <a:ext cx="4752528" cy="356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31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1"/>
            <a:ext cx="2448272" cy="5440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24" y="465430"/>
            <a:ext cx="4073574" cy="543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5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3103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900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988091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6622</TotalTime>
  <Words>796</Words>
  <Application>Microsoft Office PowerPoint</Application>
  <PresentationFormat>Экран (4:3)</PresentationFormat>
  <Paragraphs>130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Lucida Sans Unicode</vt:lpstr>
      <vt:lpstr>Segoe UI Symbol</vt:lpstr>
      <vt:lpstr>Times New Roman</vt:lpstr>
      <vt:lpstr>Verdana</vt:lpstr>
      <vt:lpstr>Wingdings 2</vt:lpstr>
      <vt:lpstr>Wingdings 3</vt:lpstr>
      <vt:lpstr>1_Открытая</vt:lpstr>
      <vt:lpstr>   Муниципальное автономное общеобразовательное учреждение – средняя общеобразовательная школа №1 имени  В.И. Фадеева  ст. Калининской     </vt:lpstr>
      <vt:lpstr>Презентация PowerPoint</vt:lpstr>
      <vt:lpstr>Задачи отчётного периода</vt:lpstr>
      <vt:lpstr>Измерение и оценка качества инновации</vt:lpstr>
      <vt:lpstr>Процентное соотношение  качества знаний учащихся о 9 ГИАД</vt:lpstr>
      <vt:lpstr>Измерение и оценка качества инновации</vt:lpstr>
      <vt:lpstr> Работа актива музея</vt:lpstr>
      <vt:lpstr> </vt:lpstr>
      <vt:lpstr> </vt:lpstr>
      <vt:lpstr> </vt:lpstr>
      <vt:lpstr> </vt:lpstr>
      <vt:lpstr> </vt:lpstr>
      <vt:lpstr>Результативность</vt:lpstr>
      <vt:lpstr>Апробация и диссеминация  результатов деятельности КИП</vt:lpstr>
      <vt:lpstr>Презентация PowerPoint</vt:lpstr>
      <vt:lpstr>Благодарю за внимание!</vt:lpstr>
    </vt:vector>
  </TitlesOfParts>
  <Company>Школа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Скрынников</dc:creator>
  <cp:lastModifiedBy>Shumeiko_OA@outlook.com</cp:lastModifiedBy>
  <cp:revision>449</cp:revision>
  <dcterms:created xsi:type="dcterms:W3CDTF">2007-08-21T06:48:35Z</dcterms:created>
  <dcterms:modified xsi:type="dcterms:W3CDTF">2022-08-31T19:55:32Z</dcterms:modified>
</cp:coreProperties>
</file>