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8" r:id="rId3"/>
    <p:sldId id="265" r:id="rId4"/>
    <p:sldId id="264" r:id="rId5"/>
    <p:sldId id="267" r:id="rId6"/>
    <p:sldId id="263" r:id="rId7"/>
    <p:sldId id="268" r:id="rId8"/>
    <p:sldId id="269" r:id="rId9"/>
    <p:sldId id="271" r:id="rId10"/>
    <p:sldId id="272" r:id="rId11"/>
    <p:sldId id="274" r:id="rId12"/>
    <p:sldId id="270" r:id="rId13"/>
    <p:sldId id="275" r:id="rId14"/>
    <p:sldId id="277" r:id="rId15"/>
    <p:sldId id="273" r:id="rId16"/>
    <p:sldId id="276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EBA6D-2378-47CA-8145-9718C6B37E0E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B6F4B-24D0-4BE7-983A-63B87AFE60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B6F4B-24D0-4BE7-983A-63B87AFE607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58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6C19B4-8E95-44A3-AE7D-97391AC7A533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4627D7-F876-4FA7-9C36-74F5B190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83218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Управление образования </a:t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муниципального образования </a:t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город-курорт Анапа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428868"/>
            <a:ext cx="7696224" cy="41434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300" b="1" i="1" dirty="0" smtClean="0">
                <a:solidFill>
                  <a:srgbClr val="0070C0"/>
                </a:solidFill>
              </a:rPr>
              <a:t>Меры по устранению </a:t>
            </a:r>
          </a:p>
          <a:p>
            <a:pPr algn="ctr"/>
            <a:r>
              <a:rPr lang="ru-RU" sz="4300" b="1" i="1" dirty="0" smtClean="0">
                <a:solidFill>
                  <a:srgbClr val="0070C0"/>
                </a:solidFill>
              </a:rPr>
              <a:t>недостатков в деятельности штабов воспитательной работы</a:t>
            </a:r>
          </a:p>
          <a:p>
            <a:pPr algn="r"/>
            <a:endParaRPr lang="ru-RU" sz="2400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 апреля 2015 года</a:t>
            </a:r>
          </a:p>
          <a:p>
            <a:pPr algn="ctr"/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                    г. Туапсе</a:t>
            </a:r>
          </a:p>
          <a:p>
            <a:pPr algn="ct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Верещагина Инна Евгеньевна, ведущий специалист управления образования отдела воспитательной работы</a:t>
            </a:r>
          </a:p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357166"/>
            <a:ext cx="1368425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i="1" dirty="0" smtClean="0"/>
              <a:t>Кружковая</a:t>
            </a:r>
            <a:r>
              <a:rPr lang="ru-RU" dirty="0" smtClean="0"/>
              <a:t> </a:t>
            </a:r>
            <a:r>
              <a:rPr lang="ru-RU" b="1" i="1" dirty="0" smtClean="0"/>
              <a:t>работа</a:t>
            </a:r>
            <a:endParaRPr lang="ru-RU" b="1" i="1" dirty="0"/>
          </a:p>
        </p:txBody>
      </p:sp>
      <p:pic>
        <p:nvPicPr>
          <p:cNvPr id="4" name="Содержимое 3" descr="F:\SAM_076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2143116"/>
            <a:ext cx="3383280" cy="253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SAM_076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3500438"/>
            <a:ext cx="3348038" cy="2747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214941" y="2071678"/>
            <a:ext cx="30718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Мастерская </a:t>
            </a: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«Гончарный круг»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i="1" dirty="0" smtClean="0"/>
              <a:t>«Безопасные каникулы»</a:t>
            </a:r>
            <a:endParaRPr lang="ru-RU" b="1" i="1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6082" y="1643050"/>
            <a:ext cx="719738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i="1" dirty="0" smtClean="0"/>
              <a:t>Экологическая площадка</a:t>
            </a:r>
            <a:endParaRPr lang="ru-RU" i="1" dirty="0"/>
          </a:p>
        </p:txBody>
      </p:sp>
      <p:pic>
        <p:nvPicPr>
          <p:cNvPr id="4" name="Содержимое 3" descr="C:\Users\User\Pictures\2014-04-14 конец марта -апрель\конец марта -апрель 116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1639" y="1613916"/>
            <a:ext cx="5986272" cy="446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Посещение ветерана </a:t>
            </a:r>
            <a:br>
              <a:rPr lang="ru-RU" sz="3200" b="1" i="1" dirty="0" smtClean="0"/>
            </a:br>
            <a:r>
              <a:rPr lang="ru-RU" sz="3200" b="1" i="1" dirty="0" smtClean="0"/>
              <a:t>Великой Отечественной войны</a:t>
            </a:r>
            <a:endParaRPr lang="ru-RU" sz="3200" b="1" i="1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1571612"/>
            <a:ext cx="719738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86866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i="1" dirty="0" smtClean="0"/>
              <a:t>В гостях у ветерана</a:t>
            </a:r>
            <a:endParaRPr lang="ru-RU" b="1" i="1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1785926"/>
            <a:ext cx="7000924" cy="486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i="1" dirty="0" smtClean="0"/>
              <a:t>Трудовой десант</a:t>
            </a:r>
            <a:endParaRPr lang="ru-RU" b="1" i="1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6082" y="1447800"/>
            <a:ext cx="719738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i="1" dirty="0" smtClean="0"/>
              <a:t>Веселые старты</a:t>
            </a:r>
            <a:endParaRPr lang="ru-RU" b="1" i="1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4375" y="1714488"/>
            <a:ext cx="6400800" cy="45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406640" cy="147218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Экскурсия </a:t>
            </a:r>
            <a:br>
              <a:rPr lang="ru-RU" sz="3600" b="1" i="1" dirty="0" smtClean="0"/>
            </a:br>
            <a:r>
              <a:rPr lang="ru-RU" sz="3600" b="1" i="1" dirty="0" smtClean="0"/>
              <a:t>  город-герой Новороссийск</a:t>
            </a:r>
            <a:endParaRPr lang="ru-RU" sz="3600" b="1" i="1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2071678"/>
            <a:ext cx="642942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535785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Спасибо за внимание!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Основные  задачи  штаба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28641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 algn="just">
              <a:buClr>
                <a:schemeClr val="bg2">
                  <a:lumMod val="1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и организация  воспитательной работы образовательного учреждения.</a:t>
            </a:r>
          </a:p>
          <a:p>
            <a:pPr algn="just">
              <a:buClr>
                <a:schemeClr val="bg2">
                  <a:lumMod val="1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в процессе воспитания активной жизненной позиции, осуществление личностного развития школьников.</a:t>
            </a:r>
          </a:p>
          <a:p>
            <a:pPr algn="just">
              <a:buClr>
                <a:schemeClr val="bg2">
                  <a:lumMod val="1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профилактике безнадзорности и правонарушений.</a:t>
            </a:r>
          </a:p>
          <a:p>
            <a:pPr algn="just">
              <a:buClr>
                <a:schemeClr val="bg2">
                  <a:lumMod val="1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Ранняя профилактика по выявлению детей и семей, находящихся в трудной жизненной ситуации и социально опасном положении.</a:t>
            </a:r>
          </a:p>
          <a:p>
            <a:pPr algn="just">
              <a:buClr>
                <a:schemeClr val="bg2">
                  <a:lumMod val="1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Вовлечение обучающихся, в том числе и находящихся в трудной жизненной ситуации и социально опасном положении, в работу кружков и спортивных секций, </a:t>
            </a:r>
            <a:r>
              <a:rPr lang="ru-RU" sz="4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социо-культурных</a:t>
            </a: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центров города и сельских округов, детских и молодежных организаций.</a:t>
            </a:r>
          </a:p>
          <a:p>
            <a:pPr algn="just">
              <a:buClr>
                <a:schemeClr val="bg2">
                  <a:lumMod val="1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Реализация закона Краснодарского края «О мерах по профилактике безнадзорности и правонарушений несовершеннолетних».</a:t>
            </a:r>
          </a:p>
          <a:p>
            <a:pPr algn="just">
              <a:buClr>
                <a:schemeClr val="bg2">
                  <a:lumMod val="1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мониторинга воспитательной, в том числе и профилактической раб</a:t>
            </a: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оты.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Выявленные   недостатки   </a:t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  деятельности 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ШВР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97158" cy="486508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со школьниками и семьями, состоящими на профилактическом учете: 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Ослаблена работа по раннему выявлению детей и семей, находящихся в трудной жизненной  ситуации и социально опасном положении; 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Недостаточная организации досуга во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внеучебное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время обучающихся и их вовлечение, в том числе и находящихся в трудной жизненной ситуации и социально опасном положении, в работу кружков и спортивных секций,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социо-культурных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центров района, детских и молодежных организаций.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Недостаточная воспитательно-профилактическая деятельность образовательных учреждений по предупреждению самовольных уходов из дома.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Несвоевременное выявление учащихся с депрессивным состоянием и оказание подросткам квалифицированной психологической помощи. </a:t>
            </a:r>
          </a:p>
          <a:p>
            <a:pPr marL="484632" indent="-457200">
              <a:buFont typeface="+mj-lt"/>
              <a:buAutoNum type="arabicPeriod"/>
            </a:pPr>
            <a:endParaRPr lang="ru-RU" sz="240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484632" indent="-457200"/>
            <a:endParaRPr lang="ru-RU" sz="240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484632" indent="-457200"/>
            <a:endParaRPr lang="ru-RU" sz="2400" dirty="0"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2852"/>
            <a:ext cx="7406640" cy="78581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Меры по устранению недостатков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8501122" cy="5786478"/>
          </a:xfrm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endParaRPr lang="ru-RU" sz="1800" dirty="0" smtClean="0"/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Усилен контроль за организацией деятельности классных руководителей по патронажу семей, в целях полного выявления детей и семей, находящихся в трудной жизненной  ситуации и социально опасном положении и своевременной постановки  их 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внутришкольный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учет, не допуская снижения количества детей и семей на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внутришкольном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учете. Во время выездов в семьи уделяется особое внимание вопросам обеспечения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занятости несовершеннолетних, их трудоустройства. 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Усилена работа по привлечению родителей, несовершеннолетних, проживающих в неблагополучных семьях, не выполняющих родительский долг, к административной ответственности. </a:t>
            </a:r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Организован родительский всеобуч по повышению воспитательного потенциала семей (формирование групп родительской поддержки для «проблемных семей», социальное вмешательство в асоциальные семьи, «активное» консультирование родителей с использованием интерактивных методов и др.).	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Организован мониторинг состояния работы учреждений дополнительного образования и организации внеурочной деятельности по вовлечению несовершеннолетних, в том числе и находящихся в трудной жизненной ситуации и социально опасном положении, в работу кружков и спортивных секций,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социо-культурных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центров района, детских и молодежных организаций.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Усилено взаимодействие педагогов–психологов, специалистов служб психолого-социально-педагогической помощи с руководителями и родителями (законными представителями) обучающихся, состоящих на профилактическом учете  в части предоставления рекомендаций  по работе с такими детьми, корректированию их поведения.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образовательных учреждениях на родительских собраниях и классных часах с привлечением служб системы профилактики освещаются вопросы профилактики правонарушений, как в отношении, так и среди несовершеннолетних.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1857355" y="260350"/>
            <a:ext cx="684055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Меры по обеспечению 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эффективной работы штабов воспитательной работы</a:t>
            </a:r>
            <a:endParaRPr lang="ru-RU" sz="3200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1435608" y="1643050"/>
            <a:ext cx="7498080" cy="492922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pPr algn="just">
              <a:buClr>
                <a:schemeClr val="bg2">
                  <a:lumMod val="2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тематических  семинаров – совещаний, </a:t>
            </a:r>
            <a:endParaRPr lang="ru-RU" sz="11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 выходов в образовательные учреждения,</a:t>
            </a:r>
            <a:endParaRPr lang="ru-RU" sz="11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общегородское родительское собрание «Социальное партнерство в образовательном пространстве по профилактике негативных явлений в детской и подростковой среде», </a:t>
            </a:r>
          </a:p>
          <a:p>
            <a:pPr algn="just">
              <a:buClr>
                <a:schemeClr val="bg2">
                  <a:lumMod val="2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межведомственное совещание «Состояние и перспективы развития воспитательной работы в общеобразовательных учреждениях»,</a:t>
            </a:r>
          </a:p>
          <a:p>
            <a:pPr algn="just">
              <a:buClr>
                <a:schemeClr val="bg2">
                  <a:lumMod val="2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совещание для педагогов-психологов и социальных педагогов с целью оказания содействия  образовательным учреждениям в организации психолого-педагогического сопровождения в индивидуальной работе с обучающимися и их семьями, стоящими на профилактическом учете, а также  предупреждению жестокого обращения с детьми  и профилактики суицидального поведения.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428736"/>
            <a:ext cx="6400800" cy="5072098"/>
          </a:xfrm>
          <a:ln>
            <a:noFill/>
          </a:ln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отдела по делам несовершеннолетних и защите их прав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ОПДН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ОУУП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и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ПДН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отдела МВД России по городу Анапа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психолого-педагогического медико-социального  центра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Федеральной службы РФ по контролю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за оборотом наркотиков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здравоохранения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культуры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молодежи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1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b="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0" i="1" dirty="0" smtClean="0"/>
              <a:t/>
            </a:r>
            <a:br>
              <a:rPr lang="ru-RU" sz="2400" b="0" i="1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357166"/>
            <a:ext cx="6400800" cy="928694"/>
          </a:xfr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Обучающие семинары </a:t>
            </a:r>
          </a:p>
          <a:p>
            <a:pPr algn="ctr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привлечением специалистов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12 мониторингов 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(ежемесячные и ежеквартальные):</a:t>
            </a:r>
            <a:endParaRPr lang="ru-RU" sz="3200" b="1" dirty="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1428728" y="1714488"/>
            <a:ext cx="7229468" cy="485778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участие общеобразовательных учреждений в мероприятиях, конкурса, соревнованиях (охват детей);</a:t>
            </a:r>
          </a:p>
          <a:p>
            <a:pPr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участие учреждений дополнительного образования детей в мероприятиях, конкурса, соревнованиях (охват детей);</a:t>
            </a:r>
          </a:p>
          <a:p>
            <a:pPr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случаев детского травматизма;</a:t>
            </a:r>
          </a:p>
          <a:p>
            <a:pPr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4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организации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мероприятий по профилактике   экстремизма;</a:t>
            </a:r>
          </a:p>
          <a:p>
            <a:pPr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организации летнего отдыха и оздоровления;</a:t>
            </a:r>
          </a:p>
          <a:p>
            <a:pPr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организации каникулярного времени;</a:t>
            </a:r>
          </a:p>
          <a:p>
            <a:pPr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работы штабов воспитательной работы общеобразовательного учреждения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4285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Весенние каникулы- 2015 </a:t>
            </a:r>
            <a:br>
              <a:rPr lang="ru-RU" sz="3200" b="1" i="1" dirty="0" smtClean="0"/>
            </a:br>
            <a:r>
              <a:rPr lang="ru-RU" sz="3200" b="1" i="1" dirty="0" smtClean="0"/>
              <a:t>в общеобразовательных учреждениях МО город-курорт Анапа 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3645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Спортивные площадки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Documents and Settings\учитель\Мои документы\Мои рисунки\февраль.март\февраль.март 1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2643182"/>
            <a:ext cx="6267977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dirty="0" smtClean="0"/>
              <a:t>Кружковая работа</a:t>
            </a:r>
            <a:endParaRPr lang="ru-RU" dirty="0"/>
          </a:p>
        </p:txBody>
      </p:sp>
      <p:pic>
        <p:nvPicPr>
          <p:cNvPr id="4" name="Содержимое 3" descr="C:\Documents and Settings\учитель\Мои документы\Мои рисунки\ноябрь 2012\ноябрь 2012 00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2975" y="2176462"/>
            <a:ext cx="59436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767</TotalTime>
  <Words>554</Words>
  <Application>Microsoft Office PowerPoint</Application>
  <PresentationFormat>Экран (4:3)</PresentationFormat>
  <Paragraphs>63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Управление образования  муниципального образования  город-курорт Анапа</vt:lpstr>
      <vt:lpstr>Основные  задачи  штаба</vt:lpstr>
      <vt:lpstr>Выявленные   недостатки    в  деятельности  ШВР</vt:lpstr>
      <vt:lpstr>Меры по устранению недостатков</vt:lpstr>
      <vt:lpstr>Меры по обеспечению  эффективной работы штабов воспитательной работы</vt:lpstr>
      <vt:lpstr> отдела по делам несовершеннолетних и защите их прав  ОПДН ОУУП и ПДН отдела МВД России по городу Анапа  психолого-педагогического медико-социального  центра  Федеральной службы РФ по контролю  за оборотом наркотиков   здравоохранения  культуры  молодежи     </vt:lpstr>
      <vt:lpstr>12 мониторингов  (ежемесячные и ежеквартальные):</vt:lpstr>
      <vt:lpstr>Весенние каникулы- 2015  в общеобразовательных учреждениях МО город-курорт Анапа </vt:lpstr>
      <vt:lpstr>Кружковая работа</vt:lpstr>
      <vt:lpstr>Кружковая работа</vt:lpstr>
      <vt:lpstr>«Безопасные каникулы»</vt:lpstr>
      <vt:lpstr>Экологическая площадка</vt:lpstr>
      <vt:lpstr>Посещение ветерана  Великой Отечественной войны</vt:lpstr>
      <vt:lpstr>В гостях у ветерана</vt:lpstr>
      <vt:lpstr>Трудовой десант</vt:lpstr>
      <vt:lpstr>Веселые старты</vt:lpstr>
      <vt:lpstr>Экскурсия    город-герой Новороссийск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 муниципального образования  город-курорт Анапа</dc:title>
  <dc:creator>1</dc:creator>
  <cp:lastModifiedBy>123</cp:lastModifiedBy>
  <cp:revision>71</cp:revision>
  <dcterms:created xsi:type="dcterms:W3CDTF">2015-04-03T07:55:20Z</dcterms:created>
  <dcterms:modified xsi:type="dcterms:W3CDTF">2015-04-28T09:33:05Z</dcterms:modified>
</cp:coreProperties>
</file>