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74" r:id="rId3"/>
    <p:sldId id="257" r:id="rId4"/>
    <p:sldId id="258" r:id="rId5"/>
    <p:sldId id="286" r:id="rId6"/>
    <p:sldId id="260" r:id="rId7"/>
    <p:sldId id="261" r:id="rId8"/>
    <p:sldId id="259" r:id="rId9"/>
    <p:sldId id="289" r:id="rId10"/>
    <p:sldId id="262" r:id="rId11"/>
    <p:sldId id="270" r:id="rId12"/>
  </p:sldIdLst>
  <p:sldSz cx="9144000" cy="6858000" type="screen4x3"/>
  <p:notesSz cx="6889750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9A3178-1A88-4745-9CB5-E92531FE7B32}" type="datetimeFigureOut">
              <a:rPr lang="ru-RU" smtClean="0"/>
              <a:pPr/>
              <a:t>01.04.2021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DF99954-6461-4C6F-B2CF-CC66769D43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5" y="15630"/>
            <a:ext cx="9266238" cy="684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835292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г. Краснодар </a:t>
            </a: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«Педагогические</a:t>
            </a: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династии»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Номинация </a:t>
            </a:r>
            <a:r>
              <a:rPr lang="ru-RU" sz="3200" b="1" dirty="0">
                <a:solidFill>
                  <a:srgbClr val="C00000"/>
                </a:solidFill>
              </a:rPr>
              <a:t>:</a:t>
            </a: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i="1" dirty="0">
                <a:solidFill>
                  <a:srgbClr val="FF0000"/>
                </a:solidFill>
              </a:rPr>
              <a:t>«Вековая традиция»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365104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/>
              <a:t>МБОУ СОШ №55 </a:t>
            </a:r>
          </a:p>
          <a:p>
            <a:pPr algn="r"/>
            <a:r>
              <a:rPr lang="ru-RU" sz="2800" b="1" dirty="0"/>
              <a:t>Мельник Анна  </a:t>
            </a:r>
            <a:r>
              <a:rPr lang="ru-RU" sz="2800" b="1" dirty="0" smtClean="0"/>
              <a:t>Яковлевна,</a:t>
            </a:r>
            <a:endParaRPr lang="ru-RU" sz="2800" b="1" dirty="0"/>
          </a:p>
          <a:p>
            <a:pPr algn="r"/>
            <a:r>
              <a:rPr lang="ru-RU" sz="2800" b="1" dirty="0"/>
              <a:t>учитель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27410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34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43808" y="764704"/>
            <a:ext cx="3384376" cy="4976103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Работает учителем  биологии, заместителем директора по УМР в  МБОУ СОШ №83 г. Краснодара 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 Педагогический стаж      МЕЛЬНИК АЛЕНЫ АНАТОЛЬЕВНЫ  - 27 лет.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</a:rPr>
              <a:t>Награждена </a:t>
            </a:r>
            <a:r>
              <a:rPr lang="ru-RU" sz="1400" b="1" dirty="0">
                <a:solidFill>
                  <a:srgbClr val="0070C0"/>
                </a:solidFill>
              </a:rPr>
              <a:t>Почетной грамотой Министерства образования и науки </a:t>
            </a:r>
            <a:r>
              <a:rPr lang="ru-RU" sz="1400" b="1" dirty="0" smtClean="0">
                <a:solidFill>
                  <a:srgbClr val="0070C0"/>
                </a:solidFill>
              </a:rPr>
              <a:t>РФ, финалист </a:t>
            </a:r>
            <a:r>
              <a:rPr lang="ru-RU" sz="1400" b="1" dirty="0">
                <a:solidFill>
                  <a:srgbClr val="0070C0"/>
                </a:solidFill>
              </a:rPr>
              <a:t>конкурса "Учитель года города Краснодара - 2011", победитель краевого конкурса методических разработок предметов естественного цикла 2014 года, призер конкурса "Лучший классный руководитель - 2014", </a:t>
            </a:r>
            <a:r>
              <a:rPr lang="ru-RU" sz="1400" b="1" dirty="0" smtClean="0">
                <a:solidFill>
                  <a:srgbClr val="0070C0"/>
                </a:solidFill>
              </a:rPr>
              <a:t>ветеран труда.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Наталья\Desktop\Алена\CIMG2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59" y="2232159"/>
            <a:ext cx="2042074" cy="272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7959" y="908720"/>
            <a:ext cx="2051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Мельник </a:t>
            </a:r>
            <a: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Алена </a:t>
            </a:r>
            <a:r>
              <a:rPr lang="ru-RU" sz="2000" b="1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Анатольевна, 1967 </a:t>
            </a:r>
            <a:r>
              <a:rPr lang="ru-RU" sz="2000" b="1" dirty="0">
                <a:solidFill>
                  <a:srgbClr val="C00000"/>
                </a:solidFill>
              </a:rPr>
              <a:t>г.р.</a:t>
            </a:r>
            <a:endParaRPr lang="ru-RU" sz="2000" b="1" cap="small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382" y="836712"/>
            <a:ext cx="2665902" cy="20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985" y="2867274"/>
            <a:ext cx="2614299" cy="200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3" y="4725144"/>
            <a:ext cx="2494479" cy="1661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870694"/>
            <a:ext cx="59046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/>
              <a:t>        </a:t>
            </a:r>
            <a:r>
              <a:rPr lang="ru-RU" sz="1600" b="1" i="1" dirty="0" smtClean="0"/>
              <a:t>«</a:t>
            </a:r>
            <a:r>
              <a:rPr lang="ru-RU" sz="1200" b="1" i="1" dirty="0" smtClean="0"/>
              <a:t>Профессия </a:t>
            </a:r>
            <a:r>
              <a:rPr lang="ru-RU" sz="1200" b="1" i="1" dirty="0"/>
              <a:t>учителя является уникальной в своем роде. Как известно, практически во все времена существования человечества была потребность в педагогах. Сегодня эта профессия востребована, пожалуй, как никогда прежде. Это раньше учителя ассоциировались исключительно со школой. В наш век ситуация в корне изменилась. Преподавателей становится все больше, и они необходимы в самых различных сферах нашей жизни, именно в этом заключается одна из особенностей профессии </a:t>
            </a:r>
            <a:r>
              <a:rPr lang="ru-RU" sz="1200" b="1" i="1" dirty="0" smtClean="0"/>
              <a:t>учителя».</a:t>
            </a:r>
            <a:endParaRPr lang="ru-RU" sz="1200" b="1" i="1" dirty="0"/>
          </a:p>
          <a:p>
            <a:r>
              <a:rPr lang="ru-RU" sz="1600" b="1" i="1" dirty="0" smtClean="0"/>
              <a:t> 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Наталья\Desktop\Алена\CIMG2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783456"/>
            <a:ext cx="2088024" cy="278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6120680" cy="16561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Наша  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          учительская      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                                династия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Наталья\Desktop\мельник Фото\Копия (5) Изображение 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770" y="1700808"/>
            <a:ext cx="4143779" cy="312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Наталья\Desktop\мельник Фото\Копия (2) Изображение 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59" y="3356992"/>
            <a:ext cx="19446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Наталья\Desktop\мельник Фото\Копия (2) Изображение 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1436" y="712943"/>
            <a:ext cx="1328928" cy="173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707904" y="2348879"/>
            <a:ext cx="14524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Путий</a:t>
            </a:r>
            <a:r>
              <a:rPr lang="ru-RU" sz="1400" b="1" dirty="0"/>
              <a:t> (Гаврик) Елизавета Марковна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Users\Наталья\Desktop\мельник Фото\Копия (3) Изображение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8023" y="1314500"/>
            <a:ext cx="1342036" cy="190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сш55 учителя\_Мельник А.Я_3_биоло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8345" y="1308423"/>
            <a:ext cx="1401409" cy="198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Наталья\Desktop\мельник Фото\Копия Изображение 001.jpg"/>
          <p:cNvPicPr>
            <a:picLocks noChangeAspect="1" noChangeArrowheads="1"/>
          </p:cNvPicPr>
          <p:nvPr/>
        </p:nvPicPr>
        <p:blipFill rotWithShape="1">
          <a:blip r:embed="rId6" cstate="print"/>
          <a:srcRect t="11577" b="5810"/>
          <a:stretch/>
        </p:blipFill>
        <p:spPr bwMode="auto">
          <a:xfrm>
            <a:off x="719539" y="1308423"/>
            <a:ext cx="1463047" cy="191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flipH="1">
            <a:off x="2395631" y="3216584"/>
            <a:ext cx="12654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Гордиенко </a:t>
            </a:r>
            <a:br>
              <a:rPr lang="ru-RU" sz="1400" b="1" dirty="0"/>
            </a:br>
            <a:r>
              <a:rPr lang="ru-RU" sz="1400" b="1" dirty="0"/>
              <a:t>Антонина Яковлевна</a:t>
            </a: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595878" y="3294657"/>
            <a:ext cx="2712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Мельник</a:t>
            </a:r>
            <a:br>
              <a:rPr lang="ru-RU" sz="1400" b="1" dirty="0" smtClean="0"/>
            </a:br>
            <a:r>
              <a:rPr lang="ru-RU" sz="1400" b="1" dirty="0" smtClean="0"/>
              <a:t> Анна </a:t>
            </a:r>
          </a:p>
          <a:p>
            <a:pPr algn="ctr"/>
            <a:r>
              <a:rPr lang="ru-RU" sz="1400" b="1" dirty="0" smtClean="0"/>
              <a:t>Яковлевна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8642" y="3158472"/>
            <a:ext cx="14871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Левченко Наталья </a:t>
            </a:r>
            <a:br>
              <a:rPr lang="ru-RU" sz="1400" b="1" dirty="0"/>
            </a:br>
            <a:r>
              <a:rPr lang="ru-RU" sz="1400" b="1" dirty="0"/>
              <a:t>Яковлевна</a:t>
            </a:r>
          </a:p>
        </p:txBody>
      </p:sp>
      <p:pic>
        <p:nvPicPr>
          <p:cNvPr id="12" name="Picture 2" descr="C:\Users\Наталья\Desktop\мельник Фото\Изображение 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839" y="3434331"/>
            <a:ext cx="1327360" cy="181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 flipH="1">
            <a:off x="3563887" y="5215921"/>
            <a:ext cx="1704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Гордиенко </a:t>
            </a:r>
            <a:br>
              <a:rPr lang="ru-RU" sz="1400" b="1" dirty="0"/>
            </a:br>
            <a:r>
              <a:rPr lang="ru-RU" sz="1400" b="1" dirty="0"/>
              <a:t>Светлана Леонидовна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Picture 2" descr="C:\Users\Наталья\Desktop\Алена\CIMG2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7067" y="4061306"/>
            <a:ext cx="1424697" cy="1899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 flipH="1">
            <a:off x="5084199" y="5789765"/>
            <a:ext cx="1761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Мельник</a:t>
            </a:r>
            <a:br>
              <a:rPr lang="ru-RU" sz="1400" b="1" dirty="0"/>
            </a:br>
            <a:r>
              <a:rPr lang="ru-RU" sz="1400" b="1" dirty="0"/>
              <a:t> Алёна Анатольевна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55" y="1394322"/>
            <a:ext cx="1469333" cy="1900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27584" y="683332"/>
            <a:ext cx="7822160" cy="197363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>
            <a:bevelT prst="angle"/>
          </a:sp3d>
        </p:spPr>
        <p:txBody>
          <a:bodyPr wrap="square" tIns="288000" bIns="0">
            <a:prstTxWarp prst="textButton">
              <a:avLst>
                <a:gd name="adj" fmla="val 11701176"/>
              </a:avLst>
            </a:prstTxWarp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</a:rPr>
              <a:t>Педагогический стаж - </a:t>
            </a:r>
            <a:r>
              <a:rPr lang="ru-RU" sz="6600" b="1" dirty="0" smtClean="0">
                <a:solidFill>
                  <a:srgbClr val="FF0000"/>
                </a:solidFill>
              </a:rPr>
              <a:t>278 </a:t>
            </a:r>
            <a:r>
              <a:rPr lang="ru-RU" sz="6600" b="1" dirty="0">
                <a:solidFill>
                  <a:srgbClr val="FF0000"/>
                </a:solidFill>
              </a:rPr>
              <a:t>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20272" y="3294657"/>
            <a:ext cx="1275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Матушка</a:t>
            </a:r>
          </a:p>
          <a:p>
            <a:pPr algn="ctr"/>
            <a:r>
              <a:rPr lang="ru-RU" sz="1400" b="1" dirty="0" err="1" smtClean="0"/>
              <a:t>Неонилла</a:t>
            </a:r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09" y="3828857"/>
            <a:ext cx="1419583" cy="175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0272" y="5591570"/>
            <a:ext cx="1370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Солохненко</a:t>
            </a:r>
          </a:p>
          <a:p>
            <a:pPr algn="ctr"/>
            <a:r>
              <a:rPr lang="ru-RU" sz="1400" b="1" dirty="0" smtClean="0"/>
              <a:t> Тамара</a:t>
            </a:r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Николаевна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82" y="835104"/>
            <a:ext cx="2314601" cy="1354162"/>
          </a:xfrm>
        </p:spPr>
        <p:txBody>
          <a:bodyPr anchor="t">
            <a:no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Путий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 Елизавета Марковна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(1885-1982)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63888" y="1628800"/>
            <a:ext cx="4896544" cy="5014910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>
                <a:solidFill>
                  <a:srgbClr val="0070C0"/>
                </a:solidFill>
              </a:rPr>
              <a:t>Свою педагогическую деятельность Елизавета Марковна  начала в </a:t>
            </a:r>
            <a:r>
              <a:rPr lang="ru-RU" sz="1400" b="1" dirty="0" smtClean="0">
                <a:solidFill>
                  <a:srgbClr val="0070C0"/>
                </a:solidFill>
              </a:rPr>
              <a:t>1905 </a:t>
            </a:r>
            <a:r>
              <a:rPr lang="ru-RU" sz="1400" b="1" dirty="0">
                <a:solidFill>
                  <a:srgbClr val="0070C0"/>
                </a:solidFill>
              </a:rPr>
              <a:t>году в станице Андреевской Калининского района. Работала учителем </a:t>
            </a:r>
            <a:r>
              <a:rPr lang="ru-RU" sz="1400" b="1" dirty="0" smtClean="0">
                <a:solidFill>
                  <a:srgbClr val="0070C0"/>
                </a:solidFill>
              </a:rPr>
              <a:t>в </a:t>
            </a:r>
            <a:r>
              <a:rPr lang="ru-RU" sz="1400" b="1" dirty="0">
                <a:solidFill>
                  <a:srgbClr val="0070C0"/>
                </a:solidFill>
              </a:rPr>
              <a:t>церковно – приходской школе, а потом учителем </a:t>
            </a:r>
            <a:r>
              <a:rPr lang="ru-RU" sz="1400" b="1" dirty="0" smtClean="0">
                <a:solidFill>
                  <a:srgbClr val="0070C0"/>
                </a:solidFill>
              </a:rPr>
              <a:t> начальных классов в х. Бойко-Понура Калининского района.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За свою педагогическую деятельность обучила большое количество ребят. Одним из учеников Елизаветы Марковны был её племянник Бакланов Яков Алексеевич, 1906 года рождения (отец Мельник А.Я</a:t>
            </a:r>
            <a:r>
              <a:rPr lang="ru-RU" sz="1400" b="1" dirty="0" smtClean="0">
                <a:solidFill>
                  <a:srgbClr val="0070C0"/>
                </a:solidFill>
              </a:rPr>
              <a:t>). 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Педагогический стаж работы составил </a:t>
            </a:r>
            <a:r>
              <a:rPr lang="ru-RU" sz="1400" b="1" dirty="0" smtClean="0">
                <a:solidFill>
                  <a:srgbClr val="0070C0"/>
                </a:solidFill>
              </a:rPr>
              <a:t>25 лет.</a:t>
            </a:r>
          </a:p>
          <a:p>
            <a:pPr algn="just"/>
            <a:endParaRPr lang="ru-RU" sz="1400" b="1" dirty="0">
              <a:solidFill>
                <a:srgbClr val="0070C0"/>
              </a:solidFill>
            </a:endParaRPr>
          </a:p>
          <a:p>
            <a:pPr algn="just"/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Наталья\Desktop\мельник Фото\Копия (2) Изображение 00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016175" y="2313425"/>
            <a:ext cx="1778236" cy="237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4653136"/>
            <a:ext cx="76328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Для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Елизаветы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Марковны были характерны такие качества, как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трудолюбие, настойчивость и , пожалуй, самое главное – влюблённость в свою профессию, чувство ответственности за то, что она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делала.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911184" y="836712"/>
            <a:ext cx="3317000" cy="4608512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solidFill>
                  <a:srgbClr val="0070C0"/>
                </a:solidFill>
              </a:rPr>
              <a:t>В 1954 году Антонина Яковлевна начала свою педагогическую деятельность в Староминской в должности учителя </a:t>
            </a:r>
            <a:r>
              <a:rPr lang="ru-RU" sz="1400" b="1" dirty="0" smtClean="0">
                <a:solidFill>
                  <a:srgbClr val="0070C0"/>
                </a:solidFill>
              </a:rPr>
              <a:t>домоводства.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После окончания Армавирского  педагогического института продолжила работать учителем начальных классов.</a:t>
            </a: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 За 43 года Антонина Яковлевна выпустила большое количество учеников. </a:t>
            </a: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Опытный педагог, наставник </a:t>
            </a:r>
            <a:r>
              <a:rPr lang="ru-RU" sz="1400" b="1" dirty="0" smtClean="0">
                <a:solidFill>
                  <a:srgbClr val="0070C0"/>
                </a:solidFill>
              </a:rPr>
              <a:t>молодежи, </a:t>
            </a:r>
            <a:r>
              <a:rPr lang="ru-RU" sz="1400" b="1" dirty="0">
                <a:solidFill>
                  <a:srgbClr val="0070C0"/>
                </a:solidFill>
              </a:rPr>
              <a:t>Антонина Яковлевна имеет награды, грамоты, </a:t>
            </a:r>
            <a:r>
              <a:rPr lang="ru-RU" sz="1400" b="1" dirty="0" smtClean="0">
                <a:solidFill>
                  <a:srgbClr val="0070C0"/>
                </a:solidFill>
              </a:rPr>
              <a:t>благодарности, звание </a:t>
            </a:r>
            <a:r>
              <a:rPr lang="ru-RU" sz="1400" b="1" dirty="0">
                <a:solidFill>
                  <a:srgbClr val="0070C0"/>
                </a:solidFill>
              </a:rPr>
              <a:t>«</a:t>
            </a:r>
            <a:r>
              <a:rPr lang="ru-RU" sz="1400" b="1" dirty="0" smtClean="0">
                <a:solidFill>
                  <a:srgbClr val="0070C0"/>
                </a:solidFill>
              </a:rPr>
              <a:t>Ветеран труда».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Наталья\Desktop\мельник Фото\Копия (3) Изображение 00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610923" y="2065312"/>
            <a:ext cx="2232352" cy="291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72" y="2361556"/>
            <a:ext cx="2708712" cy="2117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6186" y="553597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Находясь </a:t>
            </a:r>
            <a:r>
              <a:rPr lang="ru-RU" sz="1600" b="1" i="1" dirty="0"/>
              <a:t>на заслуженном </a:t>
            </a:r>
            <a:r>
              <a:rPr lang="ru-RU" sz="1600" b="1" i="1" dirty="0" smtClean="0"/>
              <a:t>отдыхе, </a:t>
            </a:r>
            <a:r>
              <a:rPr lang="ru-RU" sz="1600" b="1" i="1" dirty="0"/>
              <a:t>Антонина Яковлевна </a:t>
            </a:r>
            <a:r>
              <a:rPr lang="ru-RU" sz="1600" b="1" i="1" dirty="0" smtClean="0"/>
              <a:t>отдавала всё </a:t>
            </a:r>
            <a:r>
              <a:rPr lang="ru-RU" sz="1600" b="1" i="1" dirty="0"/>
              <a:t>свое свободное время разведению и выращиванию цветов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764704"/>
            <a:ext cx="2160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Гордиенко </a:t>
            </a:r>
            <a:b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Антонина</a:t>
            </a:r>
            <a:b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Яковлевна</a:t>
            </a:r>
            <a:br>
              <a:rPr lang="ru-RU" sz="2000" b="1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ru-RU" sz="2000" b="1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(1930 – 2011)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540"/>
            <a:ext cx="8748464" cy="12422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Кузьмина  </a:t>
            </a:r>
            <a:r>
              <a:rPr lang="ru-RU" sz="2200" b="1" dirty="0">
                <a:solidFill>
                  <a:srgbClr val="FF0000"/>
                </a:solidFill>
              </a:rPr>
              <a:t>Нина Яковлевна, 1941г.р.,</a:t>
            </a:r>
            <a:r>
              <a:rPr lang="ru-RU" sz="2200" b="1" dirty="0">
                <a:solidFill>
                  <a:srgbClr val="C00000"/>
                </a:solidFill>
              </a:rPr>
              <a:t/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 миру Неонилла настоятельница храма</a:t>
            </a: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«Церкви иконы Божией Матери Всецарица»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88005"/>
            <a:ext cx="3657600" cy="2434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b="4032"/>
          <a:stretch/>
        </p:blipFill>
        <p:spPr bwMode="auto">
          <a:xfrm>
            <a:off x="6017106" y="1727437"/>
            <a:ext cx="2664296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395536" y="1772816"/>
            <a:ext cx="5688632" cy="1368152"/>
          </a:xfrm>
        </p:spPr>
        <p:txBody>
          <a:bodyPr/>
          <a:lstStyle/>
          <a:p>
            <a:pPr algn="just"/>
            <a:r>
              <a:rPr lang="ru-RU" sz="1200" dirty="0">
                <a:solidFill>
                  <a:srgbClr val="0070C0"/>
                </a:solidFill>
              </a:rPr>
              <a:t>Матушка – наставница </a:t>
            </a:r>
            <a:r>
              <a:rPr lang="ru-RU" sz="1200" dirty="0" smtClean="0">
                <a:solidFill>
                  <a:srgbClr val="0070C0"/>
                </a:solidFill>
              </a:rPr>
              <a:t>воспитывает и обучает </a:t>
            </a:r>
            <a:r>
              <a:rPr lang="ru-RU" sz="1200" dirty="0">
                <a:solidFill>
                  <a:srgbClr val="0070C0"/>
                </a:solidFill>
              </a:rPr>
              <a:t>сестёр в правилах благодествия и доброправия, оказывает помощь – моральную и психологическую, проводит беседы на духовные и нравственные темы. Предана своему делу. Наставничество, как  сердечный порыв,  устремлено к достижению её учениками православного самосознания, духовной крепости в исполнении заповедей Христа, жажды служения Отечеству.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5517232"/>
            <a:ext cx="8141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     У </a:t>
            </a:r>
            <a:r>
              <a:rPr lang="ru-RU" sz="1600" b="1" i="1" dirty="0"/>
              <a:t>игумении Неониллы три Патриарших награды: орден преподобного Сергия Радонежского III степени, орден святой равноапостольной Ольги III степени и орден преподобной Евфросинии, Великой княгини Московской. </a:t>
            </a:r>
          </a:p>
        </p:txBody>
      </p:sp>
    </p:spTree>
    <p:extLst>
      <p:ext uri="{BB962C8B-B14F-4D97-AF65-F5344CB8AC3E}">
        <p14:creationId xmlns:p14="http://schemas.microsoft.com/office/powerpoint/2010/main" val="499187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104" y="332656"/>
            <a:ext cx="2338680" cy="1800200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</a:rPr>
              <a:t>Мельник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 Анна Яковлевна,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1944 </a:t>
            </a:r>
            <a:r>
              <a:rPr lang="ru-RU" sz="2000" b="1" cap="none" dirty="0">
                <a:solidFill>
                  <a:srgbClr val="C00000"/>
                </a:solidFill>
              </a:rPr>
              <a:t>г.р</a:t>
            </a:r>
            <a:r>
              <a:rPr lang="ru-RU" sz="2000" b="1" cap="none" dirty="0" smtClean="0">
                <a:solidFill>
                  <a:srgbClr val="C00000"/>
                </a:solidFill>
              </a:rPr>
              <a:t>.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411760" y="404664"/>
            <a:ext cx="4001837" cy="4752528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 smtClean="0">
                <a:solidFill>
                  <a:srgbClr val="0070C0"/>
                </a:solidFill>
              </a:rPr>
              <a:t>1961 </a:t>
            </a:r>
            <a:r>
              <a:rPr lang="ru-RU" sz="1800" dirty="0">
                <a:solidFill>
                  <a:srgbClr val="0070C0"/>
                </a:solidFill>
              </a:rPr>
              <a:t>год – принята учителем начальных классов в сельскую школу № 6 Староминского района;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</a:rPr>
              <a:t> 1962г – поступила в Краснодарский педагогический институт на факультет естествознания; </a:t>
            </a:r>
          </a:p>
          <a:p>
            <a:r>
              <a:rPr lang="ru-RU" sz="1800" dirty="0">
                <a:solidFill>
                  <a:srgbClr val="0070C0"/>
                </a:solidFill>
              </a:rPr>
              <a:t>1967г – назначена организатором внеклассной и внешкольной работы в СШ № 6 Староминского района; </a:t>
            </a:r>
          </a:p>
          <a:p>
            <a:r>
              <a:rPr lang="ru-RU" sz="1800" dirty="0">
                <a:solidFill>
                  <a:srgbClr val="0070C0"/>
                </a:solidFill>
              </a:rPr>
              <a:t>с 1973 года по настоящее время – учитель биологии  МБОУ СОШ № 55 г. Краснодара.</a:t>
            </a:r>
          </a:p>
          <a:p>
            <a:r>
              <a:rPr lang="ru-RU" sz="1800" dirty="0">
                <a:solidFill>
                  <a:srgbClr val="0070C0"/>
                </a:solidFill>
              </a:rPr>
              <a:t>Педагогический стаж Анны Яковлевны составляет 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0070C0"/>
                </a:solidFill>
              </a:rPr>
              <a:t>60 лет.</a:t>
            </a:r>
          </a:p>
          <a:p>
            <a:r>
              <a:rPr lang="ru-RU" sz="1800" dirty="0">
                <a:solidFill>
                  <a:srgbClr val="0070C0"/>
                </a:solidFill>
              </a:rPr>
              <a:t>Россия высоко оценила труд учителя</a:t>
            </a:r>
            <a:r>
              <a:rPr lang="ru-RU" sz="1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0070C0"/>
                </a:solidFill>
              </a:rPr>
              <a:t>В 1987 году ей было присвоено звание «Старший учитель»,  в 1983 году </a:t>
            </a:r>
            <a:r>
              <a:rPr lang="ru-RU" sz="1800" dirty="0" smtClean="0">
                <a:solidFill>
                  <a:srgbClr val="0070C0"/>
                </a:solidFill>
              </a:rPr>
              <a:t>- </a:t>
            </a:r>
            <a:r>
              <a:rPr lang="ru-RU" sz="1800" dirty="0">
                <a:solidFill>
                  <a:srgbClr val="0070C0"/>
                </a:solidFill>
              </a:rPr>
              <a:t>звание «Отличник народного образования», в 1985 году награждена медалью «Ветеран труда».</a:t>
            </a:r>
          </a:p>
          <a:p>
            <a:endParaRPr lang="ru-RU" sz="1700" b="1" dirty="0" smtClean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dirty="0"/>
          </a:p>
        </p:txBody>
      </p:sp>
      <p:pic>
        <p:nvPicPr>
          <p:cNvPr id="5122" name="Picture 2" descr="G:\сш55 учителя\_Мельник А.Я_3_биоло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85687"/>
            <a:ext cx="2016224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4869160"/>
            <a:ext cx="84969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излучающая яркий свет глазами, она стремительно входит в класс – в кабинете наступает тишина. Пытливые взоры устремлены на нее, все ждут обычных слов: «Здравствуйте! Садитесь!».После них начинается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обыкновенное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чудо – общение с удивительным человеком.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плечами большой трудовой путь.  Благодарный это труд – растить человека, воспитать его по-настоящему. Анна Яковлевна не просто учитель, а еще и наставник: для каждого найдет нужное доброе слово, каждому поможет в радости и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беде. Школа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ее жизнь, а профессия ее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58" y="2824063"/>
            <a:ext cx="2741789" cy="1949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22" y="908720"/>
            <a:ext cx="2539350" cy="195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2525572" cy="1620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Левченко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Наталья 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Яковлевна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(1946 – 2018) 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75964" y="764704"/>
            <a:ext cx="3280212" cy="4680520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solidFill>
                  <a:srgbClr val="0070C0"/>
                </a:solidFill>
              </a:rPr>
              <a:t>Наталья Яковлевна проработала </a:t>
            </a:r>
            <a:r>
              <a:rPr lang="ru-RU" sz="1400" b="1" dirty="0" smtClean="0">
                <a:solidFill>
                  <a:srgbClr val="0070C0"/>
                </a:solidFill>
              </a:rPr>
              <a:t>48 лет мастером </a:t>
            </a:r>
            <a:r>
              <a:rPr lang="ru-RU" sz="1400" b="1" dirty="0">
                <a:solidFill>
                  <a:srgbClr val="0070C0"/>
                </a:solidFill>
              </a:rPr>
              <a:t>производственного обучения торгового отделения </a:t>
            </a:r>
            <a:r>
              <a:rPr lang="ru-RU" sz="1400" b="1" dirty="0" smtClean="0">
                <a:solidFill>
                  <a:srgbClr val="0070C0"/>
                </a:solidFill>
              </a:rPr>
              <a:t>в </a:t>
            </a:r>
            <a:r>
              <a:rPr lang="ru-RU" sz="1400" b="1" dirty="0">
                <a:solidFill>
                  <a:srgbClr val="0070C0"/>
                </a:solidFill>
              </a:rPr>
              <a:t>профессиональном лицее №</a:t>
            </a:r>
            <a:r>
              <a:rPr lang="ru-RU" sz="1400" b="1" dirty="0" smtClean="0">
                <a:solidFill>
                  <a:srgbClr val="0070C0"/>
                </a:solidFill>
              </a:rPr>
              <a:t>75.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Опытный мастер своего </a:t>
            </a:r>
            <a:r>
              <a:rPr lang="ru-RU" sz="1400" b="1" dirty="0" smtClean="0">
                <a:solidFill>
                  <a:srgbClr val="0070C0"/>
                </a:solidFill>
              </a:rPr>
              <a:t>дела, </a:t>
            </a:r>
            <a:r>
              <a:rPr lang="ru-RU" sz="1400" b="1" dirty="0">
                <a:solidFill>
                  <a:srgbClr val="0070C0"/>
                </a:solidFill>
              </a:rPr>
              <a:t>многим ребятам она дала путевку во взрослую жизнь.</a:t>
            </a:r>
          </a:p>
          <a:p>
            <a:pPr algn="just"/>
            <a:r>
              <a:rPr lang="ru-RU" sz="1400" b="1" dirty="0">
                <a:solidFill>
                  <a:srgbClr val="0070C0"/>
                </a:solidFill>
              </a:rPr>
              <a:t>Наталья Яковлевна награждена знаками: «Отличник начального профессионального образования», «Заслуженный мастер производственного обучения Кубани», «Ветеран труда»</a:t>
            </a:r>
          </a:p>
        </p:txBody>
      </p:sp>
      <p:pic>
        <p:nvPicPr>
          <p:cNvPr id="4098" name="Picture 2" descr="C:\Users\Наталья\Desktop\мельник Фото\Копия Изображение 00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914832" y="2198135"/>
            <a:ext cx="1919027" cy="279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9407" y="5085184"/>
            <a:ext cx="8221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«Профессия </a:t>
            </a:r>
            <a:r>
              <a:rPr lang="ru-RU" sz="1600" b="1" i="1" dirty="0"/>
              <a:t>учителя – самая счастливая. Ведь перед нами дети, наше будущее. Только намного моложе. Помочь им вырасти, вооружить знаниями, умениями, воспитать себе замену – что может быть привлекательней и </a:t>
            </a:r>
            <a:r>
              <a:rPr lang="ru-RU" sz="1600" b="1" i="1" dirty="0" smtClean="0"/>
              <a:t>значительней», - в </a:t>
            </a:r>
            <a:r>
              <a:rPr lang="ru-RU" sz="1600" b="1" i="1" dirty="0"/>
              <a:t>этом </a:t>
            </a:r>
            <a:r>
              <a:rPr lang="ru-RU" sz="1600" b="1" i="1" dirty="0" smtClean="0"/>
              <a:t>был смысл </a:t>
            </a:r>
            <a:r>
              <a:rPr lang="ru-RU" sz="1600" b="1" i="1" dirty="0"/>
              <a:t>жизни </a:t>
            </a:r>
            <a:r>
              <a:rPr lang="ru-RU" sz="1600" b="1" i="1" dirty="0" smtClean="0"/>
              <a:t>Натальи Яковлевны</a:t>
            </a:r>
            <a:r>
              <a:rPr lang="ru-RU" sz="1600" b="1" i="1" dirty="0"/>
              <a:t>, этим </a:t>
            </a:r>
            <a:r>
              <a:rPr lang="ru-RU" sz="1600" b="1" i="1" dirty="0" smtClean="0"/>
              <a:t>она была </a:t>
            </a:r>
            <a:r>
              <a:rPr lang="ru-RU" sz="1600" b="1" i="1" dirty="0"/>
              <a:t>счастлива.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33" y="1122547"/>
            <a:ext cx="2427164" cy="205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49" y="3145427"/>
            <a:ext cx="2686731" cy="187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2736304" cy="158417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Гордиенко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Светлана </a:t>
            </a:r>
            <a:r>
              <a:rPr lang="ru-RU" sz="2000" b="1" dirty="0" smtClean="0">
                <a:solidFill>
                  <a:srgbClr val="C00000"/>
                </a:solidFill>
              </a:rPr>
              <a:t>Леонидовна,</a:t>
            </a: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1949 </a:t>
            </a:r>
            <a:r>
              <a:rPr lang="ru-RU" sz="2000" b="1" dirty="0">
                <a:solidFill>
                  <a:srgbClr val="C00000"/>
                </a:solidFill>
              </a:rPr>
              <a:t>г.р.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347864" y="874943"/>
            <a:ext cx="3253081" cy="435425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</a:rPr>
              <a:t>Светлана Леонидовна продолжила семейные традиции, получив высшее педагогическое </a:t>
            </a:r>
            <a:r>
              <a:rPr lang="ru-RU" sz="1600" b="1" dirty="0" smtClean="0">
                <a:solidFill>
                  <a:srgbClr val="0070C0"/>
                </a:solidFill>
              </a:rPr>
              <a:t>образование, </a:t>
            </a:r>
            <a:r>
              <a:rPr lang="ru-RU" sz="1600" b="1" dirty="0">
                <a:solidFill>
                  <a:srgbClr val="0070C0"/>
                </a:solidFill>
              </a:rPr>
              <a:t>стала учителем географии.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</a:rPr>
              <a:t>Педагогическую деятельность начинала в станице Динской,  затем работала в городе </a:t>
            </a:r>
            <a:r>
              <a:rPr lang="ru-RU" sz="1600" b="1" dirty="0" smtClean="0">
                <a:solidFill>
                  <a:srgbClr val="0070C0"/>
                </a:solidFill>
              </a:rPr>
              <a:t>Сургуте </a:t>
            </a:r>
            <a:r>
              <a:rPr lang="ru-RU" sz="1600" b="1" dirty="0">
                <a:solidFill>
                  <a:srgbClr val="0070C0"/>
                </a:solidFill>
              </a:rPr>
              <a:t>Тюменской области</a:t>
            </a:r>
            <a:r>
              <a:rPr lang="ru-RU" sz="1600" b="1" dirty="0" smtClean="0">
                <a:solidFill>
                  <a:srgbClr val="0070C0"/>
                </a:solidFill>
              </a:rPr>
              <a:t>, потом </a:t>
            </a:r>
            <a:r>
              <a:rPr lang="ru-RU" sz="1600" b="1" dirty="0">
                <a:solidFill>
                  <a:srgbClr val="0070C0"/>
                </a:solidFill>
              </a:rPr>
              <a:t>в Краснодаре в СОШ №45. 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</a:rPr>
              <a:t>В настоящее время продолжает работать в станице Староминской в СОШ №</a:t>
            </a:r>
            <a:r>
              <a:rPr lang="ru-RU" sz="1600" b="1" dirty="0" smtClean="0">
                <a:solidFill>
                  <a:srgbClr val="0070C0"/>
                </a:solidFill>
              </a:rPr>
              <a:t>9 </a:t>
            </a:r>
            <a:r>
              <a:rPr lang="ru-RU" sz="1600" b="1" dirty="0">
                <a:solidFill>
                  <a:srgbClr val="0070C0"/>
                </a:solidFill>
              </a:rPr>
              <a:t>учителем географии. Педагогический стаж составляет </a:t>
            </a:r>
            <a:r>
              <a:rPr lang="ru-RU" sz="1600" b="1" dirty="0" smtClean="0">
                <a:solidFill>
                  <a:srgbClr val="0070C0"/>
                </a:solidFill>
              </a:rPr>
              <a:t>37 </a:t>
            </a:r>
            <a:r>
              <a:rPr lang="ru-RU" sz="1600" b="1" dirty="0">
                <a:solidFill>
                  <a:srgbClr val="0070C0"/>
                </a:solidFill>
              </a:rPr>
              <a:t>лет.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</a:rPr>
              <a:t>Светлана </a:t>
            </a:r>
            <a:r>
              <a:rPr lang="ru-RU" sz="1600" b="1" dirty="0" smtClean="0">
                <a:solidFill>
                  <a:srgbClr val="0070C0"/>
                </a:solidFill>
              </a:rPr>
              <a:t>Леонидовна имеет звания «</a:t>
            </a:r>
            <a:r>
              <a:rPr lang="ru-RU" sz="1600" b="1" dirty="0">
                <a:solidFill>
                  <a:srgbClr val="0070C0"/>
                </a:solidFill>
              </a:rPr>
              <a:t>Отличник народного просвещения», «Ветеран труда</a:t>
            </a:r>
            <a:r>
              <a:rPr lang="ru-RU" sz="1600" b="1" dirty="0" smtClean="0">
                <a:solidFill>
                  <a:srgbClr val="0070C0"/>
                </a:solidFill>
              </a:rPr>
              <a:t>».</a:t>
            </a:r>
            <a:endParaRPr lang="ru-RU" sz="1600" b="1" dirty="0">
              <a:solidFill>
                <a:srgbClr val="0070C0"/>
              </a:solidFill>
            </a:endParaRPr>
          </a:p>
          <a:p>
            <a:endParaRPr lang="ru-RU" sz="2000" dirty="0"/>
          </a:p>
        </p:txBody>
      </p:sp>
      <p:pic>
        <p:nvPicPr>
          <p:cNvPr id="3074" name="Picture 2" descr="C:\Users\Наталья\Desktop\мельник Фото\Изображение 00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71600" y="2002978"/>
            <a:ext cx="2088232" cy="285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14560" r="28343" b="23336"/>
          <a:stretch/>
        </p:blipFill>
        <p:spPr bwMode="auto">
          <a:xfrm rot="5400000">
            <a:off x="6496198" y="2860120"/>
            <a:ext cx="2488309" cy="172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b="2444"/>
          <a:stretch/>
        </p:blipFill>
        <p:spPr bwMode="auto">
          <a:xfrm>
            <a:off x="6456929" y="874943"/>
            <a:ext cx="2325246" cy="1585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7" y="4968370"/>
            <a:ext cx="8386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      </a:t>
            </a:r>
          </a:p>
          <a:p>
            <a:pPr algn="just"/>
            <a:r>
              <a:rPr lang="ru-RU" sz="1600" b="1" i="1" dirty="0" smtClean="0"/>
              <a:t> </a:t>
            </a:r>
            <a:r>
              <a:rPr lang="ru-RU" sz="1200" b="1" i="1" dirty="0"/>
              <a:t>Она большой энтузиаст и неутомимый искатель по жизни, всего добивается сама. Светлана Леонидовнаа всегда в поиске, она всегда чему-то учится и не боится браться за самые неожиданные проекты. Говорят, что профессионал не всегда может научить этому других, но её это не касается. Она обладает безграничным терпением и способностью найти самый короткий путь, чтобы ученик овладел сутью.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2700"/>
            <a:ext cx="926623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2304256" cy="11521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Солохненко 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Тамара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 Николаевна,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1951 г.р.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2987824" y="1211615"/>
            <a:ext cx="3240359" cy="3009473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</a:rPr>
              <a:t>Окончила Краснодарское педагогическое училище, Магаданский педагогический институт, более 18 лет проработала воспитателем детского сада. Награждена грамотами и благодарственными </a:t>
            </a:r>
            <a:r>
              <a:rPr lang="ru-RU" sz="1600" b="1" dirty="0" smtClean="0">
                <a:solidFill>
                  <a:srgbClr val="0070C0"/>
                </a:solidFill>
              </a:rPr>
              <a:t>письмами Магаданской области.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06959"/>
            <a:ext cx="1801982" cy="2295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/>
          </p:cNvPicPr>
          <p:nvPr>
            <p:ph sz="quarter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rcRect l="44804" t="40749" r="44933" b="34356"/>
          <a:stretch/>
        </p:blipFill>
        <p:spPr bwMode="auto">
          <a:xfrm>
            <a:off x="827584" y="2204864"/>
            <a:ext cx="194421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6" t="19282" r="33278" b="8737"/>
          <a:stretch/>
        </p:blipFill>
        <p:spPr bwMode="auto">
          <a:xfrm>
            <a:off x="6969701" y="2895422"/>
            <a:ext cx="1868018" cy="2189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941168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/>
              <a:t>За время работы в детском саду зарекомендовала себя грамотным, творчески работающим специалистом, </a:t>
            </a:r>
            <a:r>
              <a:rPr lang="ru-RU" sz="1600" b="1" i="1" dirty="0" smtClean="0"/>
              <a:t>чутким, </a:t>
            </a:r>
            <a:r>
              <a:rPr lang="ru-RU" sz="1600" b="1" i="1" dirty="0"/>
              <a:t>внимательным, любящим детей педагогом. Надежная, отзывчивая, справедливая, увлеченная </a:t>
            </a:r>
            <a:r>
              <a:rPr lang="ru-RU" sz="1600" b="1" i="1" dirty="0" smtClean="0"/>
              <a:t>натура. </a:t>
            </a:r>
            <a:r>
              <a:rPr lang="ru-RU" sz="1600" b="1" i="1" dirty="0"/>
              <a:t>Тамара Николаевна пользуется заслуженным уважением среди родителей и коллег.</a:t>
            </a:r>
          </a:p>
        </p:txBody>
      </p:sp>
      <p:pic>
        <p:nvPicPr>
          <p:cNvPr id="10" name="Объект 8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rcRect l="44804" t="40749" r="44933" b="34356"/>
          <a:stretch/>
        </p:blipFill>
        <p:spPr bwMode="auto">
          <a:xfrm>
            <a:off x="827584" y="2172829"/>
            <a:ext cx="194421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72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</TotalTime>
  <Words>977</Words>
  <Application>Microsoft Office PowerPoint</Application>
  <PresentationFormat>Экран (4:3)</PresentationFormat>
  <Paragraphs>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Путий  Елизавета Марковна (1885-1982)</vt:lpstr>
      <vt:lpstr>Презентация PowerPoint</vt:lpstr>
      <vt:lpstr>  Кузьмина  Нина Яковлевна, 1941г.р., в миру Неонилла настоятельница храма «Церкви иконы Божией Матери Всецарица»</vt:lpstr>
      <vt:lpstr> Мельник  Анна Яковлевна, 1944 г.р.</vt:lpstr>
      <vt:lpstr>Левченко  Наталья  Яковлевна (1946 – 2018) </vt:lpstr>
      <vt:lpstr>Гордиенко  Светлана Леонидовна, 1949 г.р.</vt:lpstr>
      <vt:lpstr>Солохненко  Тамара  Николаевна,  1951 г.р.</vt:lpstr>
      <vt:lpstr>Презентация PowerPoint</vt:lpstr>
      <vt:lpstr> Наша              учительская                                        династия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Учительские династия</dc:title>
  <dc:creator>Наталья</dc:creator>
  <cp:lastModifiedBy>Наталья</cp:lastModifiedBy>
  <cp:revision>162</cp:revision>
  <cp:lastPrinted>2021-03-30T09:53:16Z</cp:lastPrinted>
  <dcterms:created xsi:type="dcterms:W3CDTF">2010-04-30T04:10:39Z</dcterms:created>
  <dcterms:modified xsi:type="dcterms:W3CDTF">2021-04-01T19:07:48Z</dcterms:modified>
</cp:coreProperties>
</file>