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7" r:id="rId3"/>
    <p:sldId id="304" r:id="rId4"/>
    <p:sldId id="298" r:id="rId5"/>
    <p:sldId id="260" r:id="rId6"/>
    <p:sldId id="259" r:id="rId7"/>
    <p:sldId id="258" r:id="rId8"/>
    <p:sldId id="300" r:id="rId9"/>
    <p:sldId id="299" r:id="rId10"/>
    <p:sldId id="295" r:id="rId11"/>
    <p:sldId id="262" r:id="rId12"/>
    <p:sldId id="278" r:id="rId13"/>
    <p:sldId id="264" r:id="rId14"/>
    <p:sldId id="271" r:id="rId15"/>
    <p:sldId id="291" r:id="rId16"/>
    <p:sldId id="290" r:id="rId17"/>
    <p:sldId id="310" r:id="rId18"/>
    <p:sldId id="292" r:id="rId19"/>
    <p:sldId id="301" r:id="rId20"/>
    <p:sldId id="302" r:id="rId21"/>
    <p:sldId id="287" r:id="rId22"/>
    <p:sldId id="311" r:id="rId23"/>
    <p:sldId id="309" r:id="rId24"/>
    <p:sldId id="277" r:id="rId25"/>
    <p:sldId id="308" r:id="rId26"/>
    <p:sldId id="274" r:id="rId27"/>
    <p:sldId id="312" r:id="rId28"/>
    <p:sldId id="288" r:id="rId29"/>
    <p:sldId id="281" r:id="rId30"/>
    <p:sldId id="276" r:id="rId31"/>
    <p:sldId id="279" r:id="rId32"/>
    <p:sldId id="305" r:id="rId33"/>
    <p:sldId id="280" r:id="rId34"/>
    <p:sldId id="282" r:id="rId35"/>
    <p:sldId id="307" r:id="rId36"/>
    <p:sldId id="306" r:id="rId37"/>
    <p:sldId id="285" r:id="rId38"/>
    <p:sldId id="28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7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D73537-5900-4FBA-950A-8691E026220B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7781DB-5192-416F-B72E-A7CD558DC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5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Примеры использования данных методов в моей педагогической деятельности</a:t>
            </a:r>
            <a:br>
              <a:rPr lang="ru-RU" altLang="ru-RU" smtClean="0"/>
            </a:br>
            <a:r>
              <a:rPr lang="ru-RU" altLang="ru-RU" smtClean="0"/>
              <a:t>Сложности: разноуровневые по своим способностям обучающиеся, техническое оснащение компьютерного класса. Как правило, все сводилось к презентации подготовленного сообщения. Но результат и активность детей отмечена на порядок выше, нежели при подготовке обычного д.з.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16378-B199-439E-9586-5AB33FB752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Примеры использования данных методов в моей педагогической деятельности</a:t>
            </a:r>
            <a:br>
              <a:rPr lang="ru-RU" altLang="ru-RU" smtClean="0"/>
            </a:br>
            <a:r>
              <a:rPr lang="ru-RU" altLang="ru-RU" smtClean="0"/>
              <a:t>Сложности: разноуровневые по своим способностям обучающиеся, техническое оснащение компьютерного класса. Как правило, все сводилось к презентации подготовленного сообщения. Но результат и активность детей отмечена на порядок выше, нежели при подготовке обычного д.з.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3F03BC-3E03-465A-BF12-860C21AD11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7C02-9649-4035-8990-FD03B7C23631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6B28-CF6E-4ABC-943B-BA6AA4E6E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7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337E-5958-4828-BB05-A6B036FBB3AC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D713-DEAE-466B-935E-D99DA8673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4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8001-B206-42DD-966F-4870EF0A0500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71AC-4CBA-4B24-9821-610CECC10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8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4830-0A48-4414-A1E8-CF2C8CDED7CE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62C2-F429-4343-A8BD-5B3CF570B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8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6927-1CA6-4A84-87FE-51333A7BEE7E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394E-6827-493C-916A-EF70D1B6A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4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B667-86D6-44DE-B318-BBB70DB5BEBD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5405-F50C-4DD7-AD10-163BEAE7D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B6A9-B698-46B2-978D-328AC4FA62BA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6DD1-F6E8-4A9D-A6CD-3569067C0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5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C963-3FAD-4EAA-83CA-465D1CBA248D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F488-EC2D-4B0E-8E8C-4822E46E5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7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7B91-B26B-49D5-85E9-DF7849AE754F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C426-57CE-4225-88FB-515FB22F8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7FCB-9796-4849-A812-4794CEBCB1FD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74C5-8A93-40D2-82CE-4DDAF8D39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0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D6EA-78B5-4654-BA98-EAA90D5B780A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4D14-9B75-4929-B320-33019E9C0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2549D0-9A84-4AA3-AF4A-76F6168D3C92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99913-EA46-482A-87E1-597B8B750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333375"/>
            <a:ext cx="8964612" cy="2879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Реализация проектной деятельности </a:t>
            </a:r>
            <a:br>
              <a:rPr lang="ru-RU" sz="4000" b="1" dirty="0" smtClean="0"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 помощью 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Excel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5157788"/>
            <a:ext cx="7405687" cy="14827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Емельянцева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Наталья Александровна,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учитель информатики и физики,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</a:t>
            </a:r>
            <a:r>
              <a:rPr lang="ru-RU" sz="20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ОУ СОШ № 3 имени ген.-фельдмаршала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М.С.Воронцова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г.Ейска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МО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Ейский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район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г. Ейск, 2017 год</a:t>
            </a:r>
            <a:endParaRPr lang="ru-RU" sz="200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6" descr="http://www.sogdar.ru/uploads/posts/2012-10/1350994634_proe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92375"/>
            <a:ext cx="36687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Основные типы проектов: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ru-RU" altLang="ru-RU" sz="2400" smtClean="0"/>
              <a:t>По доминирующему методу (игровой, исследовательский, творческий, информационный).</a:t>
            </a:r>
          </a:p>
          <a:p>
            <a:r>
              <a:rPr lang="ru-RU" altLang="ru-RU" sz="2400" smtClean="0"/>
              <a:t>По предметным областям (межпредметный, монопредметный, надпредметный).</a:t>
            </a:r>
          </a:p>
          <a:p>
            <a:r>
              <a:rPr lang="ru-RU" altLang="ru-RU" sz="2400" smtClean="0"/>
              <a:t>По продолжительности (краткосрочный, средней продолжительности, долгосрочный).</a:t>
            </a:r>
          </a:p>
          <a:p>
            <a:r>
              <a:rPr lang="ru-RU" altLang="ru-RU" sz="2400" smtClean="0"/>
              <a:t>По числу учащихся (индивидуальный, парный, групповой).</a:t>
            </a:r>
          </a:p>
          <a:p>
            <a:endParaRPr lang="ru-RU" altLang="ru-RU" sz="2400" smtClean="0"/>
          </a:p>
        </p:txBody>
      </p:sp>
      <p:pic>
        <p:nvPicPr>
          <p:cNvPr id="11268" name="Picture 4" descr="C:\Users\User\Desktop\IMG_636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76700"/>
            <a:ext cx="3959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42988" y="-171450"/>
            <a:ext cx="7499350" cy="1223963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Мини-проект</a:t>
            </a:r>
            <a:r>
              <a:rPr lang="ru-RU" altLang="ru-RU" sz="2400" b="1" smtClean="0">
                <a:latin typeface="Arial Black" pitchFamily="34" charset="0"/>
              </a:rPr>
              <a:t> </a:t>
            </a:r>
            <a:r>
              <a:rPr lang="ru-RU" altLang="ru-RU" sz="2400" b="1" smtClean="0"/>
              <a:t>«Социологический опрос»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8" y="908050"/>
            <a:ext cx="8891587" cy="63023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Тема: Построение диаграмм и графиков в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Excel</a:t>
            </a:r>
            <a:endParaRPr lang="ru-RU" sz="96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Тип проекта: 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исследовательский.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групповой.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отработка навыков сбора информации путём  проведения  опроса, практическое использование  построения диаграмм по полученным таблицам.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Форма работы: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при получении домашнего задания класс разбивается  на  группы по 2-3 человека, в течении недели на переменках  проводится социологический опрос 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по выбранной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ими же 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теме,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а на следующем уроки на практической работе ребята обрабатывают  полученные результаты, строят диаграммы, выступают перед учащимися. </a:t>
            </a:r>
            <a:endParaRPr lang="ru-RU" sz="96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Результат: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количественных характеристик различных социальных явлений, их иллюстрация диаграммами.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8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Возможные темы для исследований: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Общение в социальных сетях.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Виды мобильных телефонов.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Курение и школьники.</a:t>
            </a:r>
          </a:p>
          <a:p>
            <a:pPr marL="539496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СМИ в жизни школьников.</a:t>
            </a:r>
          </a:p>
          <a:p>
            <a:pPr marL="539496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Служба в армии. </a:t>
            </a:r>
          </a:p>
          <a:p>
            <a:pPr marL="539496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Занятия спортом.</a:t>
            </a:r>
          </a:p>
          <a:p>
            <a:pPr marL="539496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мешает тебе учиться хорошо?</a:t>
            </a:r>
          </a:p>
          <a:p>
            <a:pPr marL="539496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Жанры чтения.</a:t>
            </a:r>
          </a:p>
          <a:p>
            <a:pPr marL="539496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Браузеры.</a:t>
            </a:r>
          </a:p>
          <a:p>
            <a:pPr marL="539496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Социальные сети.</a:t>
            </a:r>
          </a:p>
          <a:p>
            <a:pPr marL="539496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5" descr="C:\Users\User\Desktop\39561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5751" r="16624"/>
          <a:stretch>
            <a:fillRect/>
          </a:stretch>
        </p:blipFill>
        <p:spPr bwMode="auto">
          <a:xfrm>
            <a:off x="5319713" y="2154238"/>
            <a:ext cx="31194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noFill/>
        </p:spPr>
        <p:txBody>
          <a:bodyPr>
            <a:spAutoFit/>
          </a:bodyPr>
          <a:lstStyle/>
          <a:p>
            <a:r>
              <a:rPr lang="ru-RU" altLang="ru-RU" sz="2400" b="1" smtClean="0"/>
              <a:t>Пример социологического опроса </a:t>
            </a:r>
            <a:br>
              <a:rPr lang="ru-RU" altLang="ru-RU" sz="2400" b="1" smtClean="0"/>
            </a:br>
            <a:r>
              <a:rPr lang="ru-RU" altLang="ru-RU" sz="2400" b="1" smtClean="0"/>
              <a:t>по теме: «Курение и школьники»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1563"/>
            <a:ext cx="770731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7921625" cy="4897437"/>
          </a:xfrm>
          <a:noFill/>
        </p:spPr>
      </p:pic>
      <p:sp>
        <p:nvSpPr>
          <p:cNvPr id="15363" name="TextBox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noFill/>
        </p:spPr>
        <p:txBody>
          <a:bodyPr>
            <a:spAutoFit/>
          </a:bodyPr>
          <a:lstStyle/>
          <a:p>
            <a:r>
              <a:rPr lang="ru-RU" altLang="ru-RU" sz="2400" b="1" smtClean="0"/>
              <a:t>Пример социологического опроса </a:t>
            </a:r>
            <a:br>
              <a:rPr lang="ru-RU" altLang="ru-RU" sz="2400" b="1" smtClean="0"/>
            </a:br>
            <a:r>
              <a:rPr lang="ru-RU" altLang="ru-RU" sz="2400" b="1" smtClean="0"/>
              <a:t>по теме: «Патриотическое воспитание»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Пример социологического опроса </a:t>
            </a:r>
            <a:br>
              <a:rPr lang="ru-RU" altLang="ru-RU" sz="2800" b="1" smtClean="0"/>
            </a:br>
            <a:r>
              <a:rPr lang="ru-RU" altLang="ru-RU" sz="2800" b="1" smtClean="0"/>
              <a:t>по теме: «Мобильный телефон», «Социальные сети»</a:t>
            </a:r>
          </a:p>
        </p:txBody>
      </p:sp>
      <p:pic>
        <p:nvPicPr>
          <p:cNvPr id="16387" name="Picture 6" descr="http://img0.liveinternet.ru/images/attach/c/4/80/580/80580882_large_3675953_Reiting_soc_sete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15315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Пример социологического опроса </a:t>
            </a:r>
            <a:br>
              <a:rPr lang="ru-RU" altLang="ru-RU" sz="3200" smtClean="0"/>
            </a:br>
            <a:r>
              <a:rPr lang="ru-RU" altLang="ru-RU" sz="3200" smtClean="0"/>
              <a:t>по теме: «Трудоустройство», «Жанры чтения»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9138"/>
            <a:ext cx="3743325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68438"/>
            <a:ext cx="36290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499350" cy="1223963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Мини-проект</a:t>
            </a:r>
            <a:r>
              <a:rPr lang="ru-RU" altLang="ru-RU" sz="3200" b="1" smtClean="0">
                <a:latin typeface="Arial Black" pitchFamily="34" charset="0"/>
              </a:rPr>
              <a:t> </a:t>
            </a:r>
            <a:r>
              <a:rPr lang="ru-RU" altLang="ru-RU" sz="3200" b="1" smtClean="0"/>
              <a:t>«Расчеты в электронных таблицах»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484313"/>
            <a:ext cx="7370763" cy="493395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Тема: Формулы и функции в в 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Excel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Тип проекта: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исследовательский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индивидуальный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отработка навыков  практического применения формул.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Форма работы: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 нахождение математической зависимости между величинами, перевод их в формулы, ввод формул, расчеты, анализ результатов. </a:t>
            </a:r>
            <a:endParaRPr lang="ru-RU" sz="6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Результат: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количественных характеристик различных социальных явлений, их иллюстрация диаграммами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8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Мини-проект</a:t>
            </a:r>
            <a:r>
              <a:rPr lang="ru-RU" altLang="ru-RU" sz="3200" b="1" smtClean="0">
                <a:latin typeface="Arial Black" pitchFamily="34" charset="0"/>
              </a:rPr>
              <a:t> </a:t>
            </a:r>
            <a:r>
              <a:rPr lang="ru-RU" altLang="ru-RU" sz="3200" b="1" smtClean="0"/>
              <a:t>«Стоимость завтрака в школьной  столовой» </a:t>
            </a:r>
            <a:endParaRPr lang="ru-RU" altLang="ru-RU" sz="3200" smtClean="0"/>
          </a:p>
        </p:txBody>
      </p:sp>
      <p:pic>
        <p:nvPicPr>
          <p:cNvPr id="19459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5"/>
          <a:stretch>
            <a:fillRect/>
          </a:stretch>
        </p:blipFill>
        <p:spPr>
          <a:xfrm>
            <a:off x="1619250" y="2205038"/>
            <a:ext cx="5832475" cy="3128962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r>
              <a:rPr lang="ru-RU" altLang="ru-RU" sz="3200" b="1" smtClean="0"/>
              <a:t>Мини-проект</a:t>
            </a:r>
            <a:r>
              <a:rPr lang="ru-RU" altLang="ru-RU" sz="3200" b="1" smtClean="0">
                <a:latin typeface="Arial Black" pitchFamily="34" charset="0"/>
              </a:rPr>
              <a:t> </a:t>
            </a:r>
            <a:r>
              <a:rPr lang="ru-RU" altLang="ru-RU" sz="3200" b="1" smtClean="0"/>
              <a:t>«Стоимость продуктовой корзины с учетом инфляции и курса доллара»</a:t>
            </a:r>
            <a:endParaRPr lang="ru-RU" altLang="ru-RU" sz="3200" smtClean="0"/>
          </a:p>
        </p:txBody>
      </p:sp>
      <p:pic>
        <p:nvPicPr>
          <p:cNvPr id="20483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77835" r="27681" b="4628"/>
          <a:stretch>
            <a:fillRect/>
          </a:stretch>
        </p:blipFill>
        <p:spPr>
          <a:xfrm>
            <a:off x="1403350" y="1989138"/>
            <a:ext cx="6408738" cy="32400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539750" y="260350"/>
            <a:ext cx="8229600" cy="482441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mtClean="0"/>
              <a:t>      </a:t>
            </a:r>
            <a:r>
              <a:rPr lang="ru-RU" altLang="ru-RU" sz="2400" smtClean="0">
                <a:latin typeface="Arial" charset="0"/>
                <a:cs typeface="Arial" charset="0"/>
              </a:rPr>
              <a:t>На современном этапе обучения  необходимо научить детей самостоятельно мыслить, находить и решать проблемы, привлекая для этой цели знания информационных технологий и других предметных областей, уметь прогнозировать результаты и возможные последствия различных вариантов решения. </a:t>
            </a:r>
          </a:p>
          <a:p>
            <a:pPr marL="0" indent="0">
              <a:buFont typeface="Arial" charset="0"/>
              <a:buNone/>
            </a:pPr>
            <a:r>
              <a:rPr lang="ru-RU" altLang="ru-RU" sz="2400" b="1" smtClean="0">
                <a:latin typeface="Arial" charset="0"/>
                <a:cs typeface="Arial" charset="0"/>
              </a:rPr>
              <a:t>      </a:t>
            </a:r>
            <a:r>
              <a:rPr lang="ru-RU" altLang="ru-RU" sz="2400" smtClean="0">
                <a:latin typeface="Arial" charset="0"/>
                <a:cs typeface="Arial" charset="0"/>
              </a:rPr>
              <a:t>Для решения этих задач идеально подходит </a:t>
            </a:r>
            <a:r>
              <a:rPr lang="ru-RU" altLang="ru-RU" sz="2400" b="1" smtClean="0">
                <a:latin typeface="Arial" charset="0"/>
                <a:cs typeface="Arial" charset="0"/>
              </a:rPr>
              <a:t>метод проектов.   </a:t>
            </a:r>
            <a:r>
              <a:rPr lang="ru-RU" altLang="ru-RU" sz="2400" smtClean="0">
                <a:latin typeface="Arial" charset="0"/>
                <a:cs typeface="Arial" charset="0"/>
              </a:rPr>
              <a:t>Он</a:t>
            </a:r>
            <a:r>
              <a:rPr lang="ru-RU" altLang="ru-RU" sz="2400" b="1" smtClean="0">
                <a:latin typeface="Arial" charset="0"/>
                <a:cs typeface="Arial" charset="0"/>
              </a:rPr>
              <a:t> </a:t>
            </a:r>
            <a:r>
              <a:rPr lang="ru-RU" altLang="ru-RU" sz="2400" smtClean="0">
                <a:latin typeface="Arial" charset="0"/>
                <a:cs typeface="Arial" charset="0"/>
              </a:rPr>
              <a:t>является одной из технологий личностно-ориентированного обучения. </a:t>
            </a:r>
          </a:p>
          <a:p>
            <a:pPr marL="0" indent="0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      В основе этого метода лежит исследование учащимися определённой проблемы,  творчество, проявление инициативы и самостоятельности.</a:t>
            </a:r>
          </a:p>
          <a:p>
            <a:pPr marL="0" indent="0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3075" name="Picture 4" descr="http://www.edu.cap.ru/home/5503/k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49863"/>
            <a:ext cx="11636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Мини-проект</a:t>
            </a:r>
            <a:r>
              <a:rPr lang="ru-RU" altLang="ru-RU" sz="3200" b="1" smtClean="0">
                <a:latin typeface="Arial Black" pitchFamily="34" charset="0"/>
              </a:rPr>
              <a:t> </a:t>
            </a:r>
            <a:r>
              <a:rPr lang="ru-RU" altLang="ru-RU" sz="3200" b="1" smtClean="0"/>
              <a:t>«Выполнение планы предприятием»</a:t>
            </a:r>
            <a:endParaRPr lang="ru-RU" altLang="ru-RU" sz="3200" smtClean="0"/>
          </a:p>
        </p:txBody>
      </p:sp>
      <p:pic>
        <p:nvPicPr>
          <p:cNvPr id="21507" name="Объект 3" descr="Практическая работа по Excel№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349500"/>
            <a:ext cx="6696075" cy="37433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Мини-проект</a:t>
            </a:r>
            <a:r>
              <a:rPr lang="ru-RU" altLang="ru-RU" sz="2800" b="1" smtClean="0">
                <a:latin typeface="Arial Black" pitchFamily="34" charset="0"/>
              </a:rPr>
              <a:t> </a:t>
            </a:r>
            <a:r>
              <a:rPr lang="ru-RU" altLang="ru-RU" sz="2800" b="1" smtClean="0"/>
              <a:t>«Расчет заработной платы с использованием логических функций»</a:t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7651" r="19818" b="37250"/>
          <a:stretch>
            <a:fillRect/>
          </a:stretch>
        </p:blipFill>
        <p:spPr bwMode="auto">
          <a:xfrm>
            <a:off x="684213" y="1484313"/>
            <a:ext cx="79200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499350" cy="12239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Проект</a:t>
            </a:r>
            <a:r>
              <a:rPr lang="ru-RU" altLang="ru-RU" b="1" smtClean="0">
                <a:latin typeface="Arial Black" pitchFamily="34" charset="0"/>
              </a:rPr>
              <a:t> </a:t>
            </a:r>
            <a:r>
              <a:rPr lang="ru-RU" altLang="ru-RU" b="1" smtClean="0"/>
              <a:t>«Оптимизация»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557338"/>
            <a:ext cx="7920038" cy="45735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Тема: Оптимизация при решении задач средствами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Excel</a:t>
            </a:r>
            <a:endParaRPr lang="ru-RU" sz="96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Тип проекта: 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исследовательский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групповой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отработка навыков оптимизации для решения задач.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Форма работы: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 класс разбивается  на  группы по 2 человека, строят аналитическую модель, вырабатывают стратегию, ищут решение.</a:t>
            </a:r>
            <a:endParaRPr lang="ru-RU" sz="96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Результат: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получение оптимальных решений, их анализ. </a:t>
            </a:r>
            <a:endParaRPr lang="ru-RU" sz="96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8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Проект</a:t>
            </a:r>
            <a:br>
              <a:rPr lang="ru-RU" altLang="ru-RU" smtClean="0"/>
            </a:br>
            <a:r>
              <a:rPr lang="ru-RU" altLang="ru-RU" sz="2400" smtClean="0"/>
              <a:t>«Расчет размеров коробки максимального объема»</a:t>
            </a:r>
            <a:endParaRPr lang="ru-RU" altLang="ru-RU" smtClean="0"/>
          </a:p>
        </p:txBody>
      </p:sp>
      <p:pic>
        <p:nvPicPr>
          <p:cNvPr id="24579" name="Picture 2" descr="C:\Users\User\Desktop\0_cd3db_9a3b79f0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3" y="1600200"/>
            <a:ext cx="5689600" cy="3844925"/>
          </a:xfrm>
          <a:noFill/>
        </p:spPr>
      </p:pic>
      <p:pic>
        <p:nvPicPr>
          <p:cNvPr id="24580" name="Picture 3" descr="C:\Users\User\Desktop\0_cd3d6_ac18d620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47529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altLang="ru-RU" sz="3200" b="1" smtClean="0"/>
              <a:t>Проект « Комплектующие»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dirty="0"/>
              <a:t>Предприятие выпускает 3 вида изделий. </a:t>
            </a:r>
            <a:r>
              <a:rPr lang="ru-RU" sz="2400" dirty="0" smtClean="0"/>
              <a:t>Определить </a:t>
            </a:r>
            <a:r>
              <a:rPr lang="ru-RU" sz="2400" dirty="0"/>
              <a:t>оптимальное количество выпуска изделий, при котором количество комплектов будет максимальным. </a:t>
            </a:r>
            <a:endParaRPr lang="ru-RU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400" dirty="0"/>
              <a:t> </a:t>
            </a:r>
          </a:p>
          <a:p>
            <a:pPr>
              <a:defRPr/>
            </a:pPr>
            <a:r>
              <a:rPr lang="ru-RU" sz="2400" dirty="0"/>
              <a:t>В ячейку В3 введем формулу: =B2*2</a:t>
            </a:r>
          </a:p>
          <a:p>
            <a:pPr>
              <a:defRPr/>
            </a:pPr>
            <a:r>
              <a:rPr lang="ru-RU" sz="2400" dirty="0"/>
              <a:t>В ячейку В4 введем формулу: =B2</a:t>
            </a:r>
          </a:p>
          <a:p>
            <a:pPr>
              <a:defRPr/>
            </a:pPr>
            <a:r>
              <a:rPr lang="ru-RU" sz="2400" dirty="0"/>
              <a:t>В ячейку В5 введем формулу: =B2*5</a:t>
            </a:r>
          </a:p>
          <a:p>
            <a:pPr>
              <a:defRPr/>
            </a:pPr>
            <a:r>
              <a:rPr lang="ru-RU" sz="2400" dirty="0"/>
              <a:t>В ячейку C6 введем формулу: =3*B3+8*B4+B5</a:t>
            </a:r>
          </a:p>
          <a:p>
            <a:pPr>
              <a:defRPr/>
            </a:pPr>
            <a:r>
              <a:rPr lang="ru-RU" sz="2400" dirty="0"/>
              <a:t>В ячейку D7 введем формулу: =B2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uslovi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75" y="476250"/>
            <a:ext cx="6640513" cy="2016125"/>
          </a:xfrm>
          <a:noFill/>
        </p:spPr>
      </p:pic>
      <p:pic>
        <p:nvPicPr>
          <p:cNvPr id="26627" name="Picture 3" descr="C:\Users\User\Desktop\pa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62642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96925"/>
          </a:xfrm>
        </p:spPr>
        <p:txBody>
          <a:bodyPr/>
          <a:lstStyle/>
          <a:p>
            <a:r>
              <a:rPr lang="ru-RU" altLang="ru-RU" b="1" smtClean="0"/>
              <a:t>Проект</a:t>
            </a:r>
            <a:r>
              <a:rPr lang="ru-RU" altLang="ru-RU" b="1" smtClean="0">
                <a:latin typeface="Arial Black" pitchFamily="34" charset="0"/>
              </a:rPr>
              <a:t> </a:t>
            </a:r>
            <a:r>
              <a:rPr lang="ru-RU" altLang="ru-RU" b="1" smtClean="0"/>
              <a:t>«Тестирование» 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6165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Тема: Создание  для тестирования и контроля знаний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Тип проекта: 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практический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Вид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: индивидуальный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отработка навыков создания тестов с помощью табличного процессора.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Форма работы: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После изучения материала каждый учащийся выбирает себе тему по повторению и готовит тест для проверки знаний по данной теме. Вопросы составляются дома, а заносятся в программу в классе  после проверки учителя. На следующем уроке тест апробируется на товарищах по парте.</a:t>
            </a:r>
            <a:endParaRPr lang="ru-RU" sz="96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Результат: 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Получение навыков работы с программой. </a:t>
            </a:r>
            <a:endParaRPr lang="ru-RU" sz="96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8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Проект</a:t>
            </a:r>
            <a:r>
              <a:rPr lang="ru-RU" altLang="ru-RU" b="1" smtClean="0">
                <a:latin typeface="Arial Black" pitchFamily="34" charset="0"/>
              </a:rPr>
              <a:t> </a:t>
            </a:r>
            <a:r>
              <a:rPr lang="ru-RU" altLang="ru-RU" b="1" smtClean="0"/>
              <a:t>«Тест «Язык разметки гипертекста » </a:t>
            </a:r>
            <a:endParaRPr lang="ru-RU" alt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14488"/>
            <a:ext cx="8208962" cy="469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Проект</a:t>
            </a:r>
            <a:r>
              <a:rPr lang="ru-RU" altLang="ru-RU" sz="3200" b="1" smtClean="0">
                <a:latin typeface="Arial Black" pitchFamily="34" charset="0"/>
              </a:rPr>
              <a:t> </a:t>
            </a:r>
            <a:r>
              <a:rPr lang="ru-RU" altLang="ru-RU" sz="3200" b="1" smtClean="0"/>
              <a:t>«Составление кроссвордов»</a:t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 r="2759" b="10277"/>
          <a:stretch>
            <a:fillRect/>
          </a:stretch>
        </p:blipFill>
        <p:spPr>
          <a:xfrm>
            <a:off x="457200" y="1628775"/>
            <a:ext cx="8218488" cy="46799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8" y="549275"/>
            <a:ext cx="8974137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Проект</a:t>
            </a:r>
            <a:r>
              <a:rPr lang="ru-RU" altLang="ru-RU" sz="3200" b="1" smtClean="0">
                <a:latin typeface="Arial Black" pitchFamily="34" charset="0"/>
              </a:rPr>
              <a:t> </a:t>
            </a:r>
            <a:r>
              <a:rPr lang="ru-RU" altLang="ru-RU" sz="3200" b="1" smtClean="0"/>
              <a:t>«Составление кроссвордов»</a:t>
            </a:r>
            <a:br>
              <a:rPr lang="ru-RU" altLang="ru-RU" sz="3200" b="1" smtClean="0"/>
            </a:br>
            <a:endParaRPr lang="ru-RU" altLang="ru-RU" sz="3200" b="1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r="4848" b="12544"/>
          <a:stretch>
            <a:fillRect/>
          </a:stretch>
        </p:blipFill>
        <p:spPr bwMode="auto">
          <a:xfrm>
            <a:off x="468313" y="1989138"/>
            <a:ext cx="7991475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smtClean="0"/>
              <a:t>Новое-давно забытое старое!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32686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      </a:t>
            </a:r>
            <a:r>
              <a:rPr lang="ru-RU" altLang="ru-RU" sz="2400" smtClean="0">
                <a:latin typeface="Arial" charset="0"/>
                <a:cs typeface="Arial" charset="0"/>
              </a:rPr>
              <a:t>Метод проектов появился в </a:t>
            </a:r>
            <a:r>
              <a:rPr lang="ru-RU" altLang="ru-RU" sz="2400" b="1" smtClean="0">
                <a:latin typeface="Arial" charset="0"/>
                <a:cs typeface="Arial" charset="0"/>
              </a:rPr>
              <a:t>1919</a:t>
            </a:r>
            <a:r>
              <a:rPr lang="ru-RU" altLang="ru-RU" sz="2400" smtClean="0">
                <a:latin typeface="Arial" charset="0"/>
                <a:cs typeface="Arial" charset="0"/>
              </a:rPr>
              <a:t> году в Америке.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      В  России в </a:t>
            </a:r>
            <a:r>
              <a:rPr lang="ru-RU" altLang="ru-RU" sz="2400" b="1" smtClean="0">
                <a:latin typeface="Arial" charset="0"/>
                <a:cs typeface="Arial" charset="0"/>
              </a:rPr>
              <a:t>1925</a:t>
            </a:r>
            <a:r>
              <a:rPr lang="ru-RU" altLang="ru-RU" sz="2400" smtClean="0">
                <a:latin typeface="Arial" charset="0"/>
                <a:cs typeface="Arial" charset="0"/>
              </a:rPr>
              <a:t> году была издана брошюра В.Х. Килпатрика «Метод проектов. Применение целевой установки в педагогическом процессе».</a:t>
            </a:r>
            <a:r>
              <a:rPr lang="ru-RU" altLang="ru-RU" sz="2400" smtClean="0"/>
              <a:t>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Исходный лозунг основателей системы проектного обучения –</a:t>
            </a:r>
            <a:br>
              <a:rPr lang="ru-RU" altLang="ru-RU" sz="2400" smtClean="0">
                <a:latin typeface="Arial" charset="0"/>
                <a:cs typeface="Arial" charset="0"/>
              </a:rPr>
            </a:br>
            <a:r>
              <a:rPr lang="ru-RU" altLang="ru-RU" sz="2400" b="1" smtClean="0">
                <a:latin typeface="Arial" charset="0"/>
                <a:cs typeface="Arial" charset="0"/>
              </a:rPr>
              <a:t>"Все из жизни, все для жизни". </a:t>
            </a:r>
          </a:p>
          <a:p>
            <a:pPr marL="0" indent="0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pic>
        <p:nvPicPr>
          <p:cNvPr id="4100" name="Picture 9" descr="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83063"/>
            <a:ext cx="3240087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altLang="ru-RU" b="1" smtClean="0"/>
              <a:t>Проект</a:t>
            </a:r>
            <a:r>
              <a:rPr lang="ru-RU" altLang="ru-RU" b="1" smtClean="0">
                <a:latin typeface="Arial Black" pitchFamily="34" charset="0"/>
              </a:rPr>
              <a:t> </a:t>
            </a:r>
            <a:r>
              <a:rPr lang="ru-RU" altLang="ru-RU" b="1" smtClean="0"/>
              <a:t>«Разработка бизнес-проекта» </a:t>
            </a:r>
          </a:p>
        </p:txBody>
      </p:sp>
      <p:sp>
        <p:nvSpPr>
          <p:cNvPr id="3174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mtClean="0"/>
              <a:t>   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/>
              <a:t>Актуальная тема для проектной деятельности  школы старшего звена. Позволяет профориентировать старшеклассника.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/>
              <a:t>     Объектом для исследования может быть всё, что угодно: кафе, кружок, садик, автосервис и многое другое.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/>
              <a:t>        Учащимся предлагается с помощью табличного редактора </a:t>
            </a:r>
            <a:r>
              <a:rPr lang="en-US" altLang="ru-RU" sz="2400" smtClean="0"/>
              <a:t>Excel</a:t>
            </a:r>
            <a:r>
              <a:rPr lang="ru-RU" altLang="ru-RU" sz="2400" smtClean="0"/>
              <a:t> провести расчет начальных затрат своей бизнес-идеи, который после будет также внесен в презентацию.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24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2481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76263"/>
            <a:ext cx="36004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429000"/>
            <a:ext cx="53276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Бренд и реклама бизнеса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Открывая новый бизнес нужно позаботиться о хорошем названии и логотипе.</a:t>
            </a:r>
          </a:p>
          <a:p>
            <a:pPr eaLnBrk="1" hangingPunct="1"/>
            <a:r>
              <a:rPr lang="ru-RU" altLang="ru-RU" smtClean="0"/>
              <a:t>Учащимся предлагается с помощью графический редакторов создать свой логотип, брошюры с рекламой или объявления.</a:t>
            </a:r>
          </a:p>
          <a:p>
            <a:pPr eaLnBrk="1" hangingPunct="1"/>
            <a:r>
              <a:rPr lang="ru-RU" altLang="ru-RU" smtClean="0"/>
              <a:t>Логотип тоже в дальнейшем необходимо добавить в презентацию проекта.</a:t>
            </a:r>
          </a:p>
          <a:p>
            <a:endParaRPr lang="ru-RU" altLang="ru-RU" smtClean="0"/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705100"/>
            <a:ext cx="3648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altLang="ru-RU" sz="2800" smtClean="0"/>
              <a:t>Защита бизнес-проектов</a:t>
            </a:r>
            <a:endParaRPr lang="ru-RU" altLang="ru-RU" sz="2800" smtClean="0">
              <a:latin typeface="Arial" charset="0"/>
            </a:endParaRPr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43195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49545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70580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755650" y="649288"/>
            <a:ext cx="786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Проект</a:t>
            </a:r>
            <a:r>
              <a:rPr lang="ru-RU" altLang="ru-RU" b="1">
                <a:latin typeface="Arial Black" pitchFamily="34" charset="0"/>
              </a:rPr>
              <a:t> </a:t>
            </a:r>
            <a:r>
              <a:rPr lang="ru-RU" altLang="ru-RU" b="1"/>
              <a:t>«Разработка семейного бюджета»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620713"/>
            <a:ext cx="7416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Проект «Разработка программного продукта в среде </a:t>
            </a:r>
            <a:r>
              <a:rPr lang="en-US" sz="2800" b="1" dirty="0">
                <a:latin typeface="+mj-lt"/>
                <a:ea typeface="+mj-ea"/>
                <a:cs typeface="+mj-cs"/>
              </a:rPr>
              <a:t>Excel </a:t>
            </a:r>
            <a:r>
              <a:rPr lang="ru-RU" sz="2800" b="1" dirty="0">
                <a:latin typeface="+mj-lt"/>
                <a:ea typeface="+mj-ea"/>
                <a:cs typeface="+mj-cs"/>
              </a:rPr>
              <a:t>для расчета платы за школьные завтраки»</a:t>
            </a: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1082675" y="2009775"/>
            <a:ext cx="6911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Цель моей работы</a:t>
            </a:r>
            <a:r>
              <a:rPr lang="ru-RU" altLang="ru-RU" sz="1800"/>
              <a:t> :постараться  облегчить работу классному руководителю по расчетам стоимости питания школьников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Проблема исследования</a:t>
            </a:r>
            <a:r>
              <a:rPr lang="ru-RU" altLang="ru-RU" sz="1800"/>
              <a:t>: нахождения эффективных способов расчета оплаты питания  за школьные завтраки.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7563"/>
            <a:ext cx="56880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14261" r="64516" b="24062"/>
          <a:stretch>
            <a:fillRect/>
          </a:stretch>
        </p:blipFill>
        <p:spPr bwMode="auto">
          <a:xfrm>
            <a:off x="379413" y="620713"/>
            <a:ext cx="46339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7" t="12254" r="12457" b="23566"/>
          <a:stretch>
            <a:fillRect/>
          </a:stretch>
        </p:blipFill>
        <p:spPr bwMode="auto">
          <a:xfrm>
            <a:off x="5594350" y="490538"/>
            <a:ext cx="338137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/>
          </p:cNvSpPr>
          <p:nvPr/>
        </p:nvSpPr>
        <p:spPr bwMode="auto">
          <a:xfrm>
            <a:off x="0" y="14288"/>
            <a:ext cx="8974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DE593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1331913" y="585788"/>
            <a:ext cx="684053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b="1" i="1"/>
              <a:t>      </a:t>
            </a:r>
            <a:r>
              <a:rPr lang="ru-RU" altLang="ru-RU" b="1" i="1">
                <a:solidFill>
                  <a:srgbClr val="C00000"/>
                </a:solidFill>
              </a:rPr>
              <a:t>Каждый проект – это творчество, это личностное знание, он расскажет о своем создателе гораздо больше и информативнее, чем простая оценка</a:t>
            </a:r>
            <a:r>
              <a:rPr lang="ru-RU" altLang="ru-RU">
                <a:solidFill>
                  <a:srgbClr val="C00000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tx2"/>
                </a:solidFill>
              </a:rPr>
              <a:t>Мышление, способное усвоить знание будущего называют проектным.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altLang="ru-RU" b="1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altLang="ru-RU" b="1" smtClean="0">
                <a:solidFill>
                  <a:schemeClr val="accent2"/>
                </a:solidFill>
                <a:latin typeface="Arial" charset="0"/>
              </a:rPr>
              <a:t>Спасибо за внимание!</a:t>
            </a:r>
          </a:p>
        </p:txBody>
      </p:sp>
      <p:pic>
        <p:nvPicPr>
          <p:cNvPr id="39939" name="Picture 5" descr="сова с егэ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708275"/>
            <a:ext cx="23780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Преимущества метода проектов: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altLang="ru-RU" sz="2400" smtClean="0"/>
              <a:t>Организация обучения ориентирована на личность обучаемого.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sz="2400" smtClean="0"/>
              <a:t>Появляется интерес, усиливается мотивация личностного роста.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sz="2400" smtClean="0"/>
              <a:t>Изменяется роль учителя. Учитель –организатор сотрудничества, консультант, управляющий поисковой работой учащихся.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65625"/>
            <a:ext cx="223202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862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Что дает метод проектов для учителя: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412875"/>
            <a:ext cx="9036050" cy="4735513"/>
          </a:xfrm>
        </p:spPr>
        <p:txBody>
          <a:bodyPr rtlCol="0">
            <a:normAutofit fontScale="850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b="1" dirty="0" smtClean="0">
              <a:solidFill>
                <a:srgbClr val="FF0000"/>
              </a:solidFill>
            </a:endParaRP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 smtClean="0"/>
              <a:t>Развивать самостоятельность и способность к самоорганизации у обучающихся.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 smtClean="0"/>
              <a:t>Осуществлять индивидуальный подход к обучающимся.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 smtClean="0"/>
              <a:t>Развивать способности к творчеству и созидательной деятельности.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 smtClean="0"/>
              <a:t>Учить  использованию подходящих технологий для изготовления  результатов исследования</a:t>
            </a:r>
            <a:r>
              <a:rPr lang="ru-RU" sz="3100" dirty="0"/>
              <a:t>.</a:t>
            </a:r>
            <a:endParaRPr lang="ru-RU" sz="3100" dirty="0" smtClean="0"/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 smtClean="0"/>
              <a:t>Знакомить  с методами исследования: анализом, синтезом, обобщением. 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 smtClean="0"/>
              <a:t>Воспитывать личностные качества: толерантность, коммуникабельность, умение вести диалог.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6178550" cy="1071562"/>
          </a:xfrm>
        </p:spPr>
        <p:txBody>
          <a:bodyPr/>
          <a:lstStyle/>
          <a:p>
            <a:pPr eaLnBrk="1" hangingPunct="1"/>
            <a:r>
              <a:rPr lang="ru-RU" altLang="ru-RU" smtClean="0"/>
              <a:t>Что дает метод проектов для ученика:</a:t>
            </a:r>
            <a:r>
              <a:rPr lang="ru-RU" altLang="ru-RU" smtClean="0">
                <a:latin typeface="Arial Black" pitchFamily="34" charset="0"/>
              </a:rPr>
              <a:t> 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07950" y="1700213"/>
            <a:ext cx="8518525" cy="2286000"/>
          </a:xfrm>
        </p:spPr>
        <p:txBody>
          <a:bodyPr/>
          <a:lstStyle/>
          <a:p>
            <a:pPr marL="595313" indent="-514350" eaLnBrk="1" hangingPunct="1">
              <a:buFont typeface="Calibri" pitchFamily="34" charset="0"/>
              <a:buAutoNum type="arabicPeriod"/>
            </a:pPr>
            <a:r>
              <a:rPr lang="ru-RU" altLang="ru-RU" sz="2400" smtClean="0"/>
              <a:t> Возможность максимального раскрытия своего творческого потенциала.</a:t>
            </a:r>
          </a:p>
          <a:p>
            <a:pPr marL="595313" indent="-514350" eaLnBrk="1" hangingPunct="1">
              <a:buFont typeface="Calibri" pitchFamily="34" charset="0"/>
              <a:buAutoNum type="arabicPeriod"/>
            </a:pPr>
            <a:r>
              <a:rPr lang="ru-RU" altLang="ru-RU" sz="2400" smtClean="0"/>
              <a:t> Проявить себя индивидуально или в группе.</a:t>
            </a:r>
          </a:p>
          <a:p>
            <a:pPr marL="595313" indent="-514350" eaLnBrk="1" hangingPunct="1">
              <a:buFont typeface="Calibri" pitchFamily="34" charset="0"/>
              <a:buAutoNum type="arabicPeriod"/>
            </a:pPr>
            <a:r>
              <a:rPr lang="ru-RU" altLang="ru-RU" sz="2400" smtClean="0"/>
              <a:t>Попробовать свои силы, приложить свои знания, принести пользу.</a:t>
            </a:r>
          </a:p>
          <a:p>
            <a:pPr marL="595313" indent="-514350" eaLnBrk="1" hangingPunct="1">
              <a:buFont typeface="Calibri" pitchFamily="34" charset="0"/>
              <a:buAutoNum type="arabicPeriod"/>
            </a:pPr>
            <a:r>
              <a:rPr lang="ru-RU" altLang="ru-RU" sz="2400" smtClean="0"/>
              <a:t>Показать публично достигнутый результат. </a:t>
            </a:r>
          </a:p>
          <a:p>
            <a:pPr marL="595313" indent="-514350" eaLnBrk="1" hangingPunct="1">
              <a:buFont typeface="Calibri" pitchFamily="34" charset="0"/>
              <a:buAutoNum type="arabicPeriod"/>
            </a:pPr>
            <a:r>
              <a:rPr lang="ru-RU" altLang="ru-RU" sz="2400" smtClean="0"/>
              <a:t>Приобрести  практические умения получения информации при соцопросах и знакомства с различными точками зрения.</a:t>
            </a:r>
          </a:p>
          <a:p>
            <a:pPr marL="595313" indent="-514350" eaLnBrk="1" hangingPunct="1">
              <a:buFont typeface="Calibri" pitchFamily="34" charset="0"/>
              <a:buAutoNum type="arabicPeriod"/>
            </a:pPr>
            <a:endParaRPr lang="ru-RU" altLang="ru-RU" sz="2400" smtClean="0"/>
          </a:p>
          <a:p>
            <a:pPr marL="595313" indent="-514350" eaLnBrk="1" hangingPunct="1">
              <a:buFont typeface="Calibri" pitchFamily="34" charset="0"/>
              <a:buAutoNum type="arabicPeriod"/>
            </a:pPr>
            <a:endParaRPr lang="ru-RU" altLang="ru-RU" sz="2400" smtClean="0"/>
          </a:p>
          <a:p>
            <a:pPr marL="595313" indent="-514350" eaLnBrk="1" hangingPunct="1">
              <a:buFont typeface="Arial" charset="0"/>
              <a:buNone/>
            </a:pPr>
            <a:endParaRPr lang="ru-RU" altLang="ru-RU" sz="2400" smtClean="0"/>
          </a:p>
          <a:p>
            <a:pPr marL="595313" indent="-514350" eaLnBrk="1" hangingPunct="1">
              <a:buFont typeface="Arial" charset="0"/>
              <a:buNone/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61963" y="428625"/>
            <a:ext cx="8466137" cy="24241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2400" smtClean="0"/>
              <a:t>         Основным</a:t>
            </a:r>
            <a:r>
              <a:rPr lang="ru-RU" altLang="ru-RU" sz="2400" smtClean="0">
                <a:latin typeface="Arial" charset="0"/>
                <a:cs typeface="Arial" charset="0"/>
              </a:rPr>
              <a:t> смыслом </a:t>
            </a:r>
            <a:r>
              <a:rPr lang="ru-RU" altLang="ru-RU" sz="2400" b="1" smtClean="0">
                <a:latin typeface="Arial" charset="0"/>
                <a:cs typeface="Arial" charset="0"/>
              </a:rPr>
              <a:t>проектной  деятельности  </a:t>
            </a:r>
            <a:r>
              <a:rPr lang="ru-RU" altLang="ru-RU" sz="2400" smtClean="0">
                <a:latin typeface="Arial" charset="0"/>
                <a:cs typeface="Arial" charset="0"/>
              </a:rPr>
              <a:t>является  то, что она является </a:t>
            </a:r>
            <a:r>
              <a:rPr lang="ru-RU" altLang="ru-RU" sz="2400" b="1" smtClean="0">
                <a:latin typeface="Arial" charset="0"/>
                <a:cs typeface="Arial" charset="0"/>
              </a:rPr>
              <a:t>учебной.</a:t>
            </a:r>
            <a:r>
              <a:rPr lang="ru-RU" altLang="ru-RU" sz="2400" smtClean="0">
                <a:latin typeface="Arial" charset="0"/>
                <a:cs typeface="Arial" charset="0"/>
              </a:rPr>
              <a:t>  Это означает, что её главной целью является не получение  новых значимых результатов, как в "большой" науке, а развитие личностных умений и навыков учащегося, приобретение новых знаний.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pic>
        <p:nvPicPr>
          <p:cNvPr id="8195" name="Picture 4" descr="C:\Documents and Settings\1\Рабочий стол\IMG_3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41663"/>
            <a:ext cx="38576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:\Documents and Settings\1\Рабочий стол\IMG_3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39592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r>
              <a:rPr lang="ru-RU" altLang="ru-RU" sz="2400" smtClean="0"/>
              <a:t>Если ученик научится справляться с работой над учебным проектом, можно надеяться, что в настоящей взрослой жизни он окажется более приспособленным: сумеет спланировать собственную деятельность, сориентироваться в разнообразных ситуациях,  совместно работать с  различными людьми, т.е. лучше адаптироваться к современным условиям.</a:t>
            </a:r>
          </a:p>
        </p:txBody>
      </p:sp>
      <p:pic>
        <p:nvPicPr>
          <p:cNvPr id="9219" name="Picture 4" descr="C:\Documents and Settings\1\Рабочий стол\IMG_36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" b="8650"/>
          <a:stretch>
            <a:fillRect/>
          </a:stretch>
        </p:blipFill>
        <p:spPr>
          <a:xfrm>
            <a:off x="1619250" y="2997200"/>
            <a:ext cx="5905500" cy="33401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Основные этапы работы над проектом: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altLang="ru-RU" smtClean="0"/>
              <a:t>Планирование работы.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smtClean="0"/>
              <a:t>Аналитический этап.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smtClean="0"/>
              <a:t>Сбор материала.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smtClean="0"/>
              <a:t>Обобщение.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smtClean="0"/>
              <a:t>Вывод полученных результатов.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1057</Words>
  <Application>Microsoft Office PowerPoint</Application>
  <PresentationFormat>Экран (4:3)</PresentationFormat>
  <Paragraphs>139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Calibri</vt:lpstr>
      <vt:lpstr>Arial</vt:lpstr>
      <vt:lpstr>Arial Black</vt:lpstr>
      <vt:lpstr>Arial Unicode MS</vt:lpstr>
      <vt:lpstr>Wingdings</vt:lpstr>
      <vt:lpstr>Тема Office</vt:lpstr>
      <vt:lpstr>Реализация проектной деятельности  с помощью Excel </vt:lpstr>
      <vt:lpstr>Презентация PowerPoint</vt:lpstr>
      <vt:lpstr>Новое-давно забытое старое!</vt:lpstr>
      <vt:lpstr>Преимущества метода проектов:</vt:lpstr>
      <vt:lpstr>Что дает метод проектов для учителя:</vt:lpstr>
      <vt:lpstr>Что дает метод проектов для ученика: </vt:lpstr>
      <vt:lpstr>Презентация PowerPoint</vt:lpstr>
      <vt:lpstr>Если ученик научится справляться с работой над учебным проектом, можно надеяться, что в настоящей взрослой жизни он окажется более приспособленным: сумеет спланировать собственную деятельность, сориентироваться в разнообразных ситуациях,  совместно работать с  различными людьми, т.е. лучше адаптироваться к современным условиям.</vt:lpstr>
      <vt:lpstr>Основные этапы работы над проектом:</vt:lpstr>
      <vt:lpstr>Основные типы проектов:</vt:lpstr>
      <vt:lpstr>Мини-проект «Социологический опрос» </vt:lpstr>
      <vt:lpstr>Презентация PowerPoint</vt:lpstr>
      <vt:lpstr>Пример социологического опроса  по теме: «Курение и школьники»</vt:lpstr>
      <vt:lpstr>Пример социологического опроса  по теме: «Патриотическое воспитание»</vt:lpstr>
      <vt:lpstr>Пример социологического опроса  по теме: «Мобильный телефон», «Социальные сети»</vt:lpstr>
      <vt:lpstr>Пример социологического опроса  по теме: «Трудоустройство», «Жанры чтения»</vt:lpstr>
      <vt:lpstr>Мини-проект «Расчеты в электронных таблицах» </vt:lpstr>
      <vt:lpstr>Мини-проект «Стоимость завтрака в школьной  столовой» </vt:lpstr>
      <vt:lpstr>Мини-проект «Стоимость продуктовой корзины с учетом инфляции и курса доллара»</vt:lpstr>
      <vt:lpstr>Мини-проект «Выполнение планы предприятием»</vt:lpstr>
      <vt:lpstr>Мини-проект «Расчет заработной платы с использованием логических функций» </vt:lpstr>
      <vt:lpstr>Проект «Оптимизация» </vt:lpstr>
      <vt:lpstr>Проект «Расчет размеров коробки максимального объема»</vt:lpstr>
      <vt:lpstr>Проект « Комплектующие»</vt:lpstr>
      <vt:lpstr>Презентация PowerPoint</vt:lpstr>
      <vt:lpstr>Проект «Тестирование» </vt:lpstr>
      <vt:lpstr>Проект «Тест «Язык разметки гипертекста » </vt:lpstr>
      <vt:lpstr>Проект «Составление кроссвордов» </vt:lpstr>
      <vt:lpstr>Проект «Составление кроссвордов» </vt:lpstr>
      <vt:lpstr>Проект «Разработка бизнес-проекта» </vt:lpstr>
      <vt:lpstr>Презентация PowerPoint</vt:lpstr>
      <vt:lpstr>Бренд и реклама бизнеса</vt:lpstr>
      <vt:lpstr>Защита бизнес-проектов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Зося А. Ковалева</cp:lastModifiedBy>
  <cp:revision>90</cp:revision>
  <dcterms:created xsi:type="dcterms:W3CDTF">2012-03-12T13:33:10Z</dcterms:created>
  <dcterms:modified xsi:type="dcterms:W3CDTF">2017-09-06T12:56:05Z</dcterms:modified>
</cp:coreProperties>
</file>