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8" r:id="rId8"/>
    <p:sldId id="261" r:id="rId9"/>
    <p:sldId id="262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0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6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227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0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170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35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1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1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1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60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7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2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4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8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5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29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34EB-F5CC-46B4-B022-505278AA8C73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A5E3EB-B62B-42C8-8063-69D9B1758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7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6329" y="0"/>
            <a:ext cx="8915399" cy="2262781"/>
          </a:xfrm>
        </p:spPr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МЕТОД «</a:t>
            </a:r>
            <a:r>
              <a:rPr lang="ru-RU" dirty="0" smtClean="0">
                <a:latin typeface="Comic Sans MS" panose="030F0702030302020204" pitchFamily="66" charset="0"/>
              </a:rPr>
              <a:t>ИНЦИДЕНТА»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7030" y="4889925"/>
            <a:ext cx="9144000" cy="1655762"/>
          </a:xfrm>
        </p:spPr>
        <p:txBody>
          <a:bodyPr/>
          <a:lstStyle/>
          <a:p>
            <a:r>
              <a:rPr lang="ru-RU" dirty="0" smtClean="0"/>
              <a:t>Работа слушателей курсов учителей информатики 2016: </a:t>
            </a:r>
          </a:p>
          <a:p>
            <a:r>
              <a:rPr lang="ru-RU" dirty="0" smtClean="0"/>
              <a:t>Екимовой О.Н.,  </a:t>
            </a:r>
            <a:r>
              <a:rPr lang="ru-RU" dirty="0" err="1" smtClean="0"/>
              <a:t>Деусова</a:t>
            </a:r>
            <a:r>
              <a:rPr lang="ru-RU" dirty="0" smtClean="0"/>
              <a:t> В. Л., </a:t>
            </a:r>
            <a:r>
              <a:rPr lang="ru-RU" dirty="0" err="1" smtClean="0"/>
              <a:t>Авхутского</a:t>
            </a:r>
            <a:r>
              <a:rPr lang="ru-RU" dirty="0" smtClean="0"/>
              <a:t> В. К.</a:t>
            </a:r>
            <a:endParaRPr lang="ru-RU" dirty="0"/>
          </a:p>
        </p:txBody>
      </p:sp>
      <p:pic>
        <p:nvPicPr>
          <p:cNvPr id="2050" name="Picture 2" descr="http://krasotadyha.ru/wp-content/uploads/2013/11/Man-With-Question-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661" y="2444348"/>
            <a:ext cx="4101339" cy="410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4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4710" y="1313645"/>
            <a:ext cx="944021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3. Формы организации занятия также могут быть разными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r>
              <a:rPr lang="ru-RU" sz="2400" dirty="0"/>
              <a:t>а) каждый запрос на дополнительную информацию обсуждается слушателями, и решается вопрос о её необходимости для принятия обоснованного решения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r>
              <a:rPr lang="ru-RU" sz="2400" dirty="0"/>
              <a:t>б) каждой группе слушателей выдается вся информация, которую они запросили, а затем на общей дискуссии при обсуждении принятия решений выясняется, какая из полученной информации оказалась использованной при выработке решения;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2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7588" y="502275"/>
            <a:ext cx="93371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в) производится как качественная оценка значимости информации для принятия решения. так и количественное её взвешивание (в очках. баллах), то есть оценка "стоимости" запрошенной информации по сравнению с ценностью принятого решения в тех же единицах. При этом "стоимость" информации заранее оговаривается, а оценку решений слушатели производят коллективно.</a:t>
            </a:r>
          </a:p>
          <a:p>
            <a:endParaRPr lang="ru-RU" dirty="0"/>
          </a:p>
        </p:txBody>
      </p:sp>
      <p:pic>
        <p:nvPicPr>
          <p:cNvPr id="6146" name="Picture 2" descr="http://sapphireseo.org/wp-content/uploads/2013/03/16136094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38" y="4569839"/>
            <a:ext cx="2380802" cy="194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4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метод инц\ре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5371" y="473528"/>
            <a:ext cx="8085910" cy="6064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6530" y="798490"/>
            <a:ext cx="9234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Инцидент</a:t>
            </a:r>
            <a:r>
              <a:rPr lang="ru-RU" sz="2800" dirty="0"/>
              <a:t> (</a:t>
            </a:r>
            <a:r>
              <a:rPr lang="ru-RU" sz="2800" dirty="0">
                <a:hlinkClick r:id="rId2" tooltip="Латинский язык"/>
              </a:rPr>
              <a:t>лат.</a:t>
            </a:r>
            <a:r>
              <a:rPr lang="ru-RU" sz="2800" dirty="0"/>
              <a:t> </a:t>
            </a:r>
            <a:r>
              <a:rPr lang="la-Latn" sz="2800" i="1" dirty="0"/>
              <a:t>incidentis</a:t>
            </a:r>
            <a:r>
              <a:rPr lang="ru-RU" sz="2800" dirty="0"/>
              <a:t> — «случающийся») — случай, недоразумение, происшествие (обычно неприятное), столкновение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4862" y="2975019"/>
            <a:ext cx="6915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Метод "Инцидента"</a:t>
            </a:r>
            <a:r>
              <a:rPr lang="ru-RU" sz="2800" dirty="0"/>
              <a:t>  - это анализ инцидентов </a:t>
            </a:r>
          </a:p>
        </p:txBody>
      </p:sp>
      <p:pic>
        <p:nvPicPr>
          <p:cNvPr id="3074" name="Picture 2" descr="http://news.islandcrisis.net/wp-content/uploads/2014/08/relevance-of-street-cameras-question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330" y="2562896"/>
            <a:ext cx="3374264" cy="337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5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377" y="888642"/>
            <a:ext cx="93243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Цель метода </a:t>
            </a:r>
            <a:r>
              <a:rPr lang="ru-RU" sz="2800" dirty="0"/>
              <a:t>- поиск информации самим слушателем.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Обучаемые </a:t>
            </a:r>
            <a:r>
              <a:rPr lang="ru-RU" sz="2800" dirty="0"/>
              <a:t>вместо подробного описания ситуации получают лишь краткое сообщение об инциденте, произошедшем в какой-либо организации, например в магазине у прилавка, в сберкассе, на стадионе. в библиотеке или музее. Сообщение может быть письменным или устным по типу: "Случилось или произошло...".</a:t>
            </a:r>
          </a:p>
        </p:txBody>
      </p:sp>
    </p:spTree>
    <p:extLst>
      <p:ext uri="{BB962C8B-B14F-4D97-AF65-F5344CB8AC3E}">
        <p14:creationId xmlns:p14="http://schemas.microsoft.com/office/powerpoint/2010/main" val="34042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499" y="456247"/>
            <a:ext cx="923415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Для принятия слушателями обоснованного решения им предлагается явно недостаточная информация, поэтому необходимо прежде всего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разобраться </a:t>
            </a:r>
            <a:r>
              <a:rPr lang="ru-RU" sz="2800" dirty="0"/>
              <a:t>в обстановке</a:t>
            </a:r>
            <a:r>
              <a:rPr lang="ru-RU" sz="28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определить</a:t>
            </a:r>
            <a:r>
              <a:rPr lang="ru-RU" sz="2800" dirty="0"/>
              <a:t>, есть ли проблема и в чем она состоит</a:t>
            </a:r>
            <a:r>
              <a:rPr lang="ru-RU" sz="28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подумать</a:t>
            </a:r>
            <a:r>
              <a:rPr lang="ru-RU" sz="2800" dirty="0"/>
              <a:t>. что надо делать</a:t>
            </a:r>
            <a:r>
              <a:rPr lang="ru-RU" sz="28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выяснить что надо знать для принятия того или иного решения</a:t>
            </a:r>
          </a:p>
          <a:p>
            <a:endParaRPr lang="ru-RU" dirty="0"/>
          </a:p>
        </p:txBody>
      </p:sp>
      <p:pic>
        <p:nvPicPr>
          <p:cNvPr id="5122" name="Picture 2" descr="http://nn.all-gorod.ru/image/goods/9f/e2bbb0142cc78058c60bdbc713c62a8d_4773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910" y="4337824"/>
            <a:ext cx="1278766" cy="127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9256" y="785611"/>
            <a:ext cx="93500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Обучаемые оказываются перед необходимостью поиска дополнительной информации, следовательно вынуждены задавать вопросы "на развитие", то есть для получения новой дополнительной информации (Что? Почему? Как? Зачем? и др.).</a:t>
            </a:r>
          </a:p>
          <a:p>
            <a:endParaRPr lang="ru-RU" dirty="0"/>
          </a:p>
        </p:txBody>
      </p:sp>
      <p:pic>
        <p:nvPicPr>
          <p:cNvPr id="1026" name="Picture 2" descr="http://2.bp.blogspot.com/-QYAmDOO5VWc/UtuU5Oy9xBI/AAAAAAAAB40/VpIZ_p7xrc4/s1600/Man-With-Question-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755" y="3892115"/>
            <a:ext cx="1957007" cy="195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nekplanet.ru/site_files/images/%D0%B2%D0%BE%D0%BF%D1%80%D0%BE%D1%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930" y="3728345"/>
            <a:ext cx="2290785" cy="251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ommurestobar.com/imagelib/56bd071bcb1d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400" y="3773078"/>
            <a:ext cx="1728409" cy="219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4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2167" y="1100040"/>
            <a:ext cx="92985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Основное назначение метода "инцидента" </a:t>
            </a:r>
            <a:r>
              <a:rPr lang="ru-RU" sz="2800" dirty="0" smtClean="0"/>
              <a:t>– </a:t>
            </a:r>
          </a:p>
          <a:p>
            <a:endParaRPr lang="ru-RU" sz="2800" dirty="0"/>
          </a:p>
          <a:p>
            <a:r>
              <a:rPr lang="ru-RU" sz="2800" dirty="0" smtClean="0"/>
              <a:t>развитие или совершенствование умений обучаемых, с одной стороны, принимать решения в условиях недостаточности информации, с другой  - рационально собирать и использовать информацию, необходимую для принятия решения. Учащиеся анализируют ситуацию предложенную преподавателем и находят решение данной проблемы (инцидента).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9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9165" y="548642"/>
            <a:ext cx="973182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Виды возможных ситуаций:</a:t>
            </a:r>
            <a:endParaRPr lang="ru-RU" sz="2400" b="1" dirty="0" smtClean="0"/>
          </a:p>
          <a:p>
            <a:r>
              <a:rPr lang="ru-RU" sz="2400" dirty="0" smtClean="0"/>
              <a:t>1. </a:t>
            </a:r>
            <a:r>
              <a:rPr lang="ru-RU" sz="2400" u="sng" dirty="0" smtClean="0"/>
              <a:t>Ситуация известна</a:t>
            </a:r>
            <a:r>
              <a:rPr lang="ru-RU" sz="2400" dirty="0" smtClean="0"/>
              <a:t>. Для ее разрешения имеются подобные конкретные образцы. В этом случае метод решения ситуации стандартный.</a:t>
            </a:r>
          </a:p>
          <a:p>
            <a:r>
              <a:rPr lang="ru-RU" sz="2400" dirty="0" smtClean="0"/>
              <a:t>2. </a:t>
            </a:r>
            <a:r>
              <a:rPr lang="ru-RU" sz="2400" u="sng" dirty="0" smtClean="0"/>
              <a:t>Ситуация подобная</a:t>
            </a:r>
            <a:r>
              <a:rPr lang="ru-RU" sz="2400" dirty="0" smtClean="0"/>
              <a:t>. В этом случае ее необходимо сравнивать с другими подобными ситуациями. Подобные ситуации не всегда могут быть аналогичными, но в то же время иметь единую основу, тогда ее можно видоизменить, как бы приблизив к рассматриваемой ситуации, оптимизировать и таким образом выбрать оптимальное решение.</a:t>
            </a:r>
          </a:p>
          <a:p>
            <a:r>
              <a:rPr lang="ru-RU" sz="2400" dirty="0" smtClean="0"/>
              <a:t>3. </a:t>
            </a:r>
            <a:r>
              <a:rPr lang="ru-RU" sz="2400" u="sng" dirty="0" smtClean="0"/>
              <a:t>Неизвестная ситуация</a:t>
            </a:r>
            <a:r>
              <a:rPr lang="ru-RU" sz="2400" dirty="0" smtClean="0"/>
              <a:t>. Такая ситуация, которая не встречалась в практической деятельности, ее нельзя сравнить с каким-либо образцом даже с помощью определенной модификации. Следовательно, необходим поиск нового метода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741" y="759854"/>
            <a:ext cx="936294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Преподаватель может использовать разные варианты проведения занятий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r>
              <a:rPr lang="ru-RU" sz="2800" dirty="0"/>
              <a:t>1. Ситуация готовится заранее самим преподавателем, затем зачитывается та её часть, которая является инцидентом. а после процесса задавания вопросов слушателями каждая подгруппа принимает свое решение и уже затем в открытой дискуссии обсуждаются его правильные и неправильные аспекты.</a:t>
            </a:r>
          </a:p>
          <a:p>
            <a:endParaRPr lang="ru-RU" dirty="0"/>
          </a:p>
        </p:txBody>
      </p:sp>
      <p:pic>
        <p:nvPicPr>
          <p:cNvPr id="4100" name="Picture 4" descr="http://komp-r.ucoz.ru/_ph/15/44562119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32"/>
          <a:stretch/>
        </p:blipFill>
        <p:spPr bwMode="auto">
          <a:xfrm>
            <a:off x="10054711" y="4816697"/>
            <a:ext cx="1355971" cy="165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6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9105" y="1558344"/>
            <a:ext cx="938869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2. Преподаватель рассказывает слушателям о технологии анализа методом "инцидента", затем дается время   (15-20 мин.), и каждая команда отрабатывает свои варианты ситуации. Когда ситуации у всех команд будут разработаны, тогда начинается процедура сбора информации: инцидент (случилось...); вопросы и ответы; принятие решения; презентация решения и его анализ авторами ситуации, затем другая команда действует в той же последовательности.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43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495</Words>
  <Application>Microsoft Office PowerPoint</Application>
  <PresentationFormat>Широкоэкранный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Comic Sans MS</vt:lpstr>
      <vt:lpstr>Wingdings 3</vt:lpstr>
      <vt:lpstr>Легкий дым</vt:lpstr>
      <vt:lpstr>МЕТОД «ИНЦИДЕНТА»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ИНЦИДЕНТОВ</dc:title>
  <dc:creator>Ольга Екимова</dc:creator>
  <cp:lastModifiedBy>PC-com</cp:lastModifiedBy>
  <cp:revision>10</cp:revision>
  <dcterms:created xsi:type="dcterms:W3CDTF">2016-06-26T19:13:41Z</dcterms:created>
  <dcterms:modified xsi:type="dcterms:W3CDTF">2016-06-27T08:50:45Z</dcterms:modified>
</cp:coreProperties>
</file>