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rial Unicode MS" panose="020B0604020202020204" pitchFamily="34" charset="-128"/>
      <p:regular r:id="rId9"/>
    </p:embeddedFont>
    <p:embeddedFont>
      <p:font typeface="Banco" panose="02027200000000000000" pitchFamily="18" charset="0"/>
      <p:regular r:id="rId10"/>
    </p:embeddedFont>
  </p:embeddedFontLst>
  <p:defaultTextStyle>
    <a:defPPr>
      <a:defRPr lang="en-US"/>
    </a:defPPr>
    <a:lvl1pPr marL="0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9">
          <p15:clr>
            <a:srgbClr val="A4A3A4"/>
          </p15:clr>
        </p15:guide>
        <p15:guide id="2" pos="27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792" y="96"/>
      </p:cViewPr>
      <p:guideLst>
        <p:guide orient="horz" pos="1519"/>
        <p:guide pos="2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497956"/>
            <a:ext cx="7286625" cy="1033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2732484"/>
            <a:ext cx="6000750" cy="1232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2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193105"/>
            <a:ext cx="1928813" cy="4114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93105"/>
            <a:ext cx="5643563" cy="41143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3098602"/>
            <a:ext cx="7286625" cy="957709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043783"/>
            <a:ext cx="7286625" cy="105481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26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53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8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07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33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960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787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14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125141"/>
            <a:ext cx="3786188" cy="318231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125141"/>
            <a:ext cx="3786188" cy="318231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079376"/>
            <a:ext cx="3787676" cy="4498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76" indent="0">
              <a:buNone/>
              <a:defRPr sz="1700" b="1"/>
            </a:lvl2pPr>
            <a:lvl3pPr marL="765353" indent="0">
              <a:buNone/>
              <a:defRPr sz="1500" b="1"/>
            </a:lvl3pPr>
            <a:lvl4pPr marL="1148029" indent="0">
              <a:buNone/>
              <a:defRPr sz="1300" b="1"/>
            </a:lvl4pPr>
            <a:lvl5pPr marL="1530706" indent="0">
              <a:buNone/>
              <a:defRPr sz="1300" b="1"/>
            </a:lvl5pPr>
            <a:lvl6pPr marL="1913382" indent="0">
              <a:buNone/>
              <a:defRPr sz="1300" b="1"/>
            </a:lvl6pPr>
            <a:lvl7pPr marL="2296058" indent="0">
              <a:buNone/>
              <a:defRPr sz="1300" b="1"/>
            </a:lvl7pPr>
            <a:lvl8pPr marL="2678735" indent="0">
              <a:buNone/>
              <a:defRPr sz="1300" b="1"/>
            </a:lvl8pPr>
            <a:lvl9pPr marL="306141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529209"/>
            <a:ext cx="3787676" cy="277824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079376"/>
            <a:ext cx="3789164" cy="4498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76" indent="0">
              <a:buNone/>
              <a:defRPr sz="1700" b="1"/>
            </a:lvl2pPr>
            <a:lvl3pPr marL="765353" indent="0">
              <a:buNone/>
              <a:defRPr sz="1500" b="1"/>
            </a:lvl3pPr>
            <a:lvl4pPr marL="1148029" indent="0">
              <a:buNone/>
              <a:defRPr sz="1300" b="1"/>
            </a:lvl4pPr>
            <a:lvl5pPr marL="1530706" indent="0">
              <a:buNone/>
              <a:defRPr sz="1300" b="1"/>
            </a:lvl5pPr>
            <a:lvl6pPr marL="1913382" indent="0">
              <a:buNone/>
              <a:defRPr sz="1300" b="1"/>
            </a:lvl6pPr>
            <a:lvl7pPr marL="2296058" indent="0">
              <a:buNone/>
              <a:defRPr sz="1300" b="1"/>
            </a:lvl7pPr>
            <a:lvl8pPr marL="2678735" indent="0">
              <a:buNone/>
              <a:defRPr sz="1300" b="1"/>
            </a:lvl8pPr>
            <a:lvl9pPr marL="306141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1529209"/>
            <a:ext cx="3789164" cy="277824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91988"/>
            <a:ext cx="2820293" cy="81706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191989"/>
            <a:ext cx="4792266" cy="411547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009055"/>
            <a:ext cx="2820293" cy="3298404"/>
          </a:xfrm>
        </p:spPr>
        <p:txBody>
          <a:bodyPr/>
          <a:lstStyle>
            <a:lvl1pPr marL="0" indent="0">
              <a:buNone/>
              <a:defRPr sz="1200"/>
            </a:lvl1pPr>
            <a:lvl2pPr marL="382676" indent="0">
              <a:buNone/>
              <a:defRPr sz="1000"/>
            </a:lvl2pPr>
            <a:lvl3pPr marL="765353" indent="0">
              <a:buNone/>
              <a:defRPr sz="800"/>
            </a:lvl3pPr>
            <a:lvl4pPr marL="1148029" indent="0">
              <a:buNone/>
              <a:defRPr sz="800"/>
            </a:lvl4pPr>
            <a:lvl5pPr marL="1530706" indent="0">
              <a:buNone/>
              <a:defRPr sz="800"/>
            </a:lvl5pPr>
            <a:lvl6pPr marL="1913382" indent="0">
              <a:buNone/>
              <a:defRPr sz="800"/>
            </a:lvl6pPr>
            <a:lvl7pPr marL="2296058" indent="0">
              <a:buNone/>
              <a:defRPr sz="800"/>
            </a:lvl7pPr>
            <a:lvl8pPr marL="2678735" indent="0">
              <a:buNone/>
              <a:defRPr sz="800"/>
            </a:lvl8pPr>
            <a:lvl9pPr marL="30614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3375422"/>
            <a:ext cx="5143500" cy="39848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430857"/>
            <a:ext cx="5143500" cy="2893219"/>
          </a:xfrm>
        </p:spPr>
        <p:txBody>
          <a:bodyPr/>
          <a:lstStyle>
            <a:lvl1pPr marL="0" indent="0">
              <a:buNone/>
              <a:defRPr sz="2700"/>
            </a:lvl1pPr>
            <a:lvl2pPr marL="382676" indent="0">
              <a:buNone/>
              <a:defRPr sz="2300"/>
            </a:lvl2pPr>
            <a:lvl3pPr marL="765353" indent="0">
              <a:buNone/>
              <a:defRPr sz="2000"/>
            </a:lvl3pPr>
            <a:lvl4pPr marL="1148029" indent="0">
              <a:buNone/>
              <a:defRPr sz="1700"/>
            </a:lvl4pPr>
            <a:lvl5pPr marL="1530706" indent="0">
              <a:buNone/>
              <a:defRPr sz="1700"/>
            </a:lvl5pPr>
            <a:lvl6pPr marL="1913382" indent="0">
              <a:buNone/>
              <a:defRPr sz="1700"/>
            </a:lvl6pPr>
            <a:lvl7pPr marL="2296058" indent="0">
              <a:buNone/>
              <a:defRPr sz="1700"/>
            </a:lvl7pPr>
            <a:lvl8pPr marL="2678735" indent="0">
              <a:buNone/>
              <a:defRPr sz="1700"/>
            </a:lvl8pPr>
            <a:lvl9pPr marL="3061411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3773909"/>
            <a:ext cx="5143500" cy="565919"/>
          </a:xfrm>
        </p:spPr>
        <p:txBody>
          <a:bodyPr/>
          <a:lstStyle>
            <a:lvl1pPr marL="0" indent="0">
              <a:buNone/>
              <a:defRPr sz="1200"/>
            </a:lvl1pPr>
            <a:lvl2pPr marL="382676" indent="0">
              <a:buNone/>
              <a:defRPr sz="1000"/>
            </a:lvl2pPr>
            <a:lvl3pPr marL="765353" indent="0">
              <a:buNone/>
              <a:defRPr sz="800"/>
            </a:lvl3pPr>
            <a:lvl4pPr marL="1148029" indent="0">
              <a:buNone/>
              <a:defRPr sz="800"/>
            </a:lvl4pPr>
            <a:lvl5pPr marL="1530706" indent="0">
              <a:buNone/>
              <a:defRPr sz="800"/>
            </a:lvl5pPr>
            <a:lvl6pPr marL="1913382" indent="0">
              <a:buNone/>
              <a:defRPr sz="800"/>
            </a:lvl6pPr>
            <a:lvl7pPr marL="2296058" indent="0">
              <a:buNone/>
              <a:defRPr sz="800"/>
            </a:lvl7pPr>
            <a:lvl8pPr marL="2678735" indent="0">
              <a:buNone/>
              <a:defRPr sz="800"/>
            </a:lvl8pPr>
            <a:lvl9pPr marL="30614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193105"/>
            <a:ext cx="7715250" cy="803672"/>
          </a:xfrm>
          <a:prstGeom prst="rect">
            <a:avLst/>
          </a:prstGeom>
        </p:spPr>
        <p:txBody>
          <a:bodyPr vert="horz" lIns="76535" tIns="38268" rIns="76535" bIns="382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25141"/>
            <a:ext cx="7715250" cy="3182318"/>
          </a:xfrm>
          <a:prstGeom prst="rect">
            <a:avLst/>
          </a:prstGeom>
        </p:spPr>
        <p:txBody>
          <a:bodyPr vert="horz" lIns="76535" tIns="38268" rIns="76535" bIns="382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4469309"/>
            <a:ext cx="2000250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4469309"/>
            <a:ext cx="2714625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4469309"/>
            <a:ext cx="2000250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535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007" indent="-287007" algn="l" defTabSz="7653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849" indent="-239173" algn="l" defTabSz="76535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6691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367" indent="-191338" algn="l" defTabSz="76535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044" indent="-191338" algn="l" defTabSz="76535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720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97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73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749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76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53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029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706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82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058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735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411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594" y="-133945"/>
            <a:ext cx="9483054" cy="1460295"/>
            <a:chOff x="0" y="0"/>
            <a:chExt cx="19489093" cy="400149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9344313" cy="3856719"/>
            </a:xfrm>
            <a:custGeom>
              <a:avLst/>
              <a:gdLst/>
              <a:ahLst/>
              <a:cxnLst/>
              <a:rect l="l" t="t" r="r" b="b"/>
              <a:pathLst>
                <a:path w="19344313" h="3856719">
                  <a:moveTo>
                    <a:pt x="0" y="0"/>
                  </a:moveTo>
                  <a:lnTo>
                    <a:pt x="19344313" y="0"/>
                  </a:lnTo>
                  <a:lnTo>
                    <a:pt x="19344313" y="3856719"/>
                  </a:lnTo>
                  <a:lnTo>
                    <a:pt x="0" y="3856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8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9489093" cy="4001499"/>
            </a:xfrm>
            <a:custGeom>
              <a:avLst/>
              <a:gdLst/>
              <a:ahLst/>
              <a:cxnLst/>
              <a:rect l="l" t="t" r="r" b="b"/>
              <a:pathLst>
                <a:path w="19489093" h="4001499">
                  <a:moveTo>
                    <a:pt x="19344314" y="3856719"/>
                  </a:moveTo>
                  <a:lnTo>
                    <a:pt x="19489093" y="3856719"/>
                  </a:lnTo>
                  <a:lnTo>
                    <a:pt x="19489093" y="4001499"/>
                  </a:lnTo>
                  <a:lnTo>
                    <a:pt x="19344314" y="4001499"/>
                  </a:lnTo>
                  <a:lnTo>
                    <a:pt x="19344314" y="38567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56719"/>
                  </a:lnTo>
                  <a:lnTo>
                    <a:pt x="0" y="3856719"/>
                  </a:lnTo>
                  <a:lnTo>
                    <a:pt x="0" y="144780"/>
                  </a:lnTo>
                  <a:close/>
                  <a:moveTo>
                    <a:pt x="0" y="3856719"/>
                  </a:moveTo>
                  <a:lnTo>
                    <a:pt x="144780" y="3856719"/>
                  </a:lnTo>
                  <a:lnTo>
                    <a:pt x="144780" y="4001499"/>
                  </a:lnTo>
                  <a:lnTo>
                    <a:pt x="0" y="4001499"/>
                  </a:lnTo>
                  <a:lnTo>
                    <a:pt x="0" y="3856719"/>
                  </a:lnTo>
                  <a:close/>
                  <a:moveTo>
                    <a:pt x="19344314" y="144780"/>
                  </a:moveTo>
                  <a:lnTo>
                    <a:pt x="19489093" y="144780"/>
                  </a:lnTo>
                  <a:lnTo>
                    <a:pt x="19489093" y="3856719"/>
                  </a:lnTo>
                  <a:lnTo>
                    <a:pt x="19344314" y="3856719"/>
                  </a:lnTo>
                  <a:lnTo>
                    <a:pt x="19344314" y="144780"/>
                  </a:lnTo>
                  <a:close/>
                  <a:moveTo>
                    <a:pt x="144780" y="3856719"/>
                  </a:moveTo>
                  <a:lnTo>
                    <a:pt x="19344314" y="3856719"/>
                  </a:lnTo>
                  <a:lnTo>
                    <a:pt x="19344314" y="4001499"/>
                  </a:lnTo>
                  <a:lnTo>
                    <a:pt x="144780" y="4001499"/>
                  </a:lnTo>
                  <a:lnTo>
                    <a:pt x="144780" y="3856719"/>
                  </a:lnTo>
                  <a:close/>
                  <a:moveTo>
                    <a:pt x="19344314" y="0"/>
                  </a:moveTo>
                  <a:lnTo>
                    <a:pt x="19489093" y="0"/>
                  </a:lnTo>
                  <a:lnTo>
                    <a:pt x="19489093" y="144780"/>
                  </a:lnTo>
                  <a:lnTo>
                    <a:pt x="19344314" y="144780"/>
                  </a:lnTo>
                  <a:lnTo>
                    <a:pt x="1934431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344314" y="0"/>
                  </a:lnTo>
                  <a:lnTo>
                    <a:pt x="1934431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7A9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133350"/>
            <a:ext cx="8915400" cy="984885"/>
            <a:chOff x="0" y="123824"/>
            <a:chExt cx="12351682" cy="1867633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4"/>
              <a:ext cx="8422639" cy="18676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ОРГАНИЗАЦИЯ РАБОТЫ 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ЦЕНТРА РАЗВИТИЯ СЕМЬИ </a:t>
              </a:r>
              <a:r>
                <a:rPr lang="ru-RU" sz="1600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/>
              </a:r>
              <a:br>
                <a:rPr lang="ru-RU" sz="1600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В СИСТЕМЕ САМООРГАНИЗУЮЩЕГОСЯ   </a:t>
              </a:r>
              <a:b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РОДИТЕЛЬСКОГО СООБЩЕСТВА</a:t>
              </a:r>
              <a:endParaRPr lang="en-US" sz="1600" dirty="0">
                <a:solidFill>
                  <a:srgbClr val="002060"/>
                </a:solidFill>
                <a:latin typeface="Banco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223000" y="898440"/>
              <a:ext cx="6128682" cy="5191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63"/>
                </a:lnSpc>
              </a:pPr>
              <a:r>
                <a:rPr lang="ru-RU" sz="1800" b="1" spc="400" dirty="0" smtClean="0">
                  <a:latin typeface="Glacial Indifference Bold"/>
                </a:rPr>
                <a:t>МБДОУ МО г. Краснодар </a:t>
              </a:r>
              <a:endParaRPr lang="en-US" sz="1800" b="1" spc="400" dirty="0">
                <a:latin typeface="Glacial Indifference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23000" y="1522750"/>
              <a:ext cx="6020325" cy="364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55"/>
                </a:lnSpc>
              </a:pPr>
              <a:r>
                <a:rPr lang="ru-RU" b="1" dirty="0" smtClean="0">
                  <a:latin typeface="Glacial Indifference"/>
                </a:rPr>
                <a:t>«Детский сад № 112»</a:t>
              </a:r>
              <a:endParaRPr lang="en-US" b="1" dirty="0">
                <a:latin typeface="Glacial Indifference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464844" y="-200918"/>
            <a:ext cx="4964930" cy="579328"/>
            <a:chOff x="0" y="0"/>
            <a:chExt cx="5712460" cy="4405630"/>
          </a:xfrm>
        </p:grpSpPr>
        <p:sp>
          <p:nvSpPr>
            <p:cNvPr id="10" name="Freeform 10"/>
            <p:cNvSpPr/>
            <p:nvPr/>
          </p:nvSpPr>
          <p:spPr>
            <a:xfrm>
              <a:off x="308078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08078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08078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08078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08078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9" y="200411"/>
                  </a:cubicBezTo>
                  <a:cubicBezTo>
                    <a:pt x="279872" y="159064"/>
                    <a:pt x="279872" y="108062"/>
                    <a:pt x="255919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08078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87453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7453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7453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7453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7453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9" y="200411"/>
                  </a:cubicBezTo>
                  <a:cubicBezTo>
                    <a:pt x="279872" y="159064"/>
                    <a:pt x="279872" y="108062"/>
                    <a:pt x="255919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7453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64542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64542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464542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64542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64542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3" y="66715"/>
                  </a:cubicBezTo>
                  <a:cubicBezTo>
                    <a:pt x="0" y="108062"/>
                    <a:pt x="0" y="159064"/>
                    <a:pt x="23953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464542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543917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543917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543917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543917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543917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3" y="66715"/>
                  </a:cubicBezTo>
                  <a:cubicBezTo>
                    <a:pt x="0" y="108062"/>
                    <a:pt x="0" y="159064"/>
                    <a:pt x="23953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43917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6649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-6649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-6649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-6649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-5316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-5316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785831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785831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785831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5831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790924" y="3315953"/>
              <a:ext cx="272745" cy="281567"/>
            </a:xfrm>
            <a:custGeom>
              <a:avLst/>
              <a:gdLst/>
              <a:ahLst/>
              <a:cxnLst/>
              <a:rect l="l" t="t" r="r" b="b"/>
              <a:pathLst>
                <a:path w="272745" h="281567">
                  <a:moveTo>
                    <a:pt x="1835" y="136288"/>
                  </a:moveTo>
                  <a:cubicBezTo>
                    <a:pt x="0" y="184056"/>
                    <a:pt x="24117" y="229159"/>
                    <a:pt x="65049" y="254507"/>
                  </a:cubicBezTo>
                  <a:cubicBezTo>
                    <a:pt x="105981" y="279854"/>
                    <a:pt x="157465" y="281567"/>
                    <a:pt x="199991" y="258996"/>
                  </a:cubicBezTo>
                  <a:cubicBezTo>
                    <a:pt x="242517" y="236426"/>
                    <a:pt x="269579" y="193026"/>
                    <a:pt x="270923" y="145241"/>
                  </a:cubicBezTo>
                  <a:cubicBezTo>
                    <a:pt x="272745" y="97483"/>
                    <a:pt x="248626" y="52394"/>
                    <a:pt x="207701" y="27055"/>
                  </a:cubicBezTo>
                  <a:cubicBezTo>
                    <a:pt x="166776" y="1715"/>
                    <a:pt x="115305" y="0"/>
                    <a:pt x="72785" y="22559"/>
                  </a:cubicBezTo>
                  <a:cubicBezTo>
                    <a:pt x="30264" y="45118"/>
                    <a:pt x="3196" y="88501"/>
                    <a:pt x="1835" y="136275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790029" y="4129715"/>
              <a:ext cx="273318" cy="283221"/>
            </a:xfrm>
            <a:custGeom>
              <a:avLst/>
              <a:gdLst/>
              <a:ahLst/>
              <a:cxnLst/>
              <a:rect l="l" t="t" r="r" b="b"/>
              <a:pathLst>
                <a:path w="273318" h="283221">
                  <a:moveTo>
                    <a:pt x="2121" y="137129"/>
                  </a:moveTo>
                  <a:cubicBezTo>
                    <a:pt x="0" y="185067"/>
                    <a:pt x="24043" y="230454"/>
                    <a:pt x="65080" y="255976"/>
                  </a:cubicBezTo>
                  <a:cubicBezTo>
                    <a:pt x="106117" y="281499"/>
                    <a:pt x="157819" y="283222"/>
                    <a:pt x="200464" y="260488"/>
                  </a:cubicBezTo>
                  <a:cubicBezTo>
                    <a:pt x="243109" y="237753"/>
                    <a:pt x="270121" y="194068"/>
                    <a:pt x="271196" y="146095"/>
                  </a:cubicBezTo>
                  <a:cubicBezTo>
                    <a:pt x="273318" y="98157"/>
                    <a:pt x="249274" y="52770"/>
                    <a:pt x="208237" y="27246"/>
                  </a:cubicBezTo>
                  <a:cubicBezTo>
                    <a:pt x="167200" y="1723"/>
                    <a:pt x="115497" y="0"/>
                    <a:pt x="72852" y="22735"/>
                  </a:cubicBezTo>
                  <a:cubicBezTo>
                    <a:pt x="30207" y="45470"/>
                    <a:pt x="3195" y="89156"/>
                    <a:pt x="2121" y="137129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557991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1557991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1557991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1557991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155932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155932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235180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235180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235180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235180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235180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235180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504996" y="1733549"/>
            <a:ext cx="2696766" cy="3195637"/>
            <a:chOff x="0" y="0"/>
            <a:chExt cx="3835400" cy="5130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835400" cy="5130800"/>
            </a:xfrm>
            <a:custGeom>
              <a:avLst/>
              <a:gdLst/>
              <a:ahLst/>
              <a:cxnLst/>
              <a:rect l="l" t="t" r="r" b="b"/>
              <a:pathLst>
                <a:path w="3835400" h="5130800">
                  <a:moveTo>
                    <a:pt x="0" y="0"/>
                  </a:moveTo>
                  <a:lnTo>
                    <a:pt x="3835400" y="0"/>
                  </a:lnTo>
                  <a:lnTo>
                    <a:pt x="3835400" y="5130800"/>
                  </a:lnTo>
                  <a:lnTo>
                    <a:pt x="0" y="5130800"/>
                  </a:lnTo>
                  <a:close/>
                </a:path>
              </a:pathLst>
            </a:custGeom>
            <a:solidFill>
              <a:srgbClr val="FFC480"/>
            </a:solidFill>
          </p:spPr>
        </p:sp>
      </p:grpSp>
      <p:sp>
        <p:nvSpPr>
          <p:cNvPr id="60" name="TextBox 60"/>
          <p:cNvSpPr txBox="1"/>
          <p:nvPr/>
        </p:nvSpPr>
        <p:spPr>
          <a:xfrm>
            <a:off x="457200" y="1733550"/>
            <a:ext cx="232290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уровень  решения новых задач</a:t>
            </a:r>
            <a:endParaRPr lang="ru-RU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6" name="Group 66"/>
          <p:cNvGrpSpPr/>
          <p:nvPr/>
        </p:nvGrpSpPr>
        <p:grpSpPr>
          <a:xfrm>
            <a:off x="3340342" y="1753860"/>
            <a:ext cx="2739089" cy="3195637"/>
            <a:chOff x="0" y="0"/>
            <a:chExt cx="3835400" cy="5130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835400" cy="5130800"/>
            </a:xfrm>
            <a:custGeom>
              <a:avLst/>
              <a:gdLst/>
              <a:ahLst/>
              <a:cxnLst/>
              <a:rect l="l" t="t" r="r" b="b"/>
              <a:pathLst>
                <a:path w="3835400" h="5130800">
                  <a:moveTo>
                    <a:pt x="0" y="0"/>
                  </a:moveTo>
                  <a:lnTo>
                    <a:pt x="3835400" y="0"/>
                  </a:lnTo>
                  <a:lnTo>
                    <a:pt x="3835400" y="5130800"/>
                  </a:lnTo>
                  <a:lnTo>
                    <a:pt x="0" y="5130800"/>
                  </a:lnTo>
                  <a:close/>
                </a:path>
              </a:pathLst>
            </a:custGeom>
            <a:solidFill>
              <a:srgbClr val="FFC480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6202784" y="1733550"/>
            <a:ext cx="2696766" cy="3195637"/>
            <a:chOff x="0" y="0"/>
            <a:chExt cx="3835400" cy="5130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835400" cy="5130800"/>
            </a:xfrm>
            <a:custGeom>
              <a:avLst/>
              <a:gdLst/>
              <a:ahLst/>
              <a:cxnLst/>
              <a:rect l="l" t="t" r="r" b="b"/>
              <a:pathLst>
                <a:path w="3835400" h="5130800">
                  <a:moveTo>
                    <a:pt x="0" y="0"/>
                  </a:moveTo>
                  <a:lnTo>
                    <a:pt x="3835400" y="0"/>
                  </a:lnTo>
                  <a:lnTo>
                    <a:pt x="3835400" y="5130800"/>
                  </a:lnTo>
                  <a:lnTo>
                    <a:pt x="0" y="5130800"/>
                  </a:lnTo>
                  <a:close/>
                </a:path>
              </a:pathLst>
            </a:custGeom>
            <a:solidFill>
              <a:srgbClr val="FFC480"/>
            </a:solidFill>
          </p:spPr>
        </p:sp>
      </p:grpSp>
      <p:pic>
        <p:nvPicPr>
          <p:cNvPr id="76" name="Picture 14" descr="На изображении может находиться: 4 человека, люди сидят и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-605" r="11792" b="5060"/>
          <a:stretch/>
        </p:blipFill>
        <p:spPr bwMode="auto">
          <a:xfrm>
            <a:off x="3765622" y="3569421"/>
            <a:ext cx="171039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На изображении может находиться: 1 человек, сидит, ребенок и сто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2" b="14590"/>
          <a:stretch/>
        </p:blipFill>
        <p:spPr bwMode="auto">
          <a:xfrm>
            <a:off x="762000" y="3500664"/>
            <a:ext cx="1676400" cy="13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Скругленный прямоугольник 77"/>
          <p:cNvSpPr/>
          <p:nvPr/>
        </p:nvSpPr>
        <p:spPr>
          <a:xfrm>
            <a:off x="0" y="1200150"/>
            <a:ext cx="5867400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процесс развития родительского сообщества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9" name="TextBox 60"/>
          <p:cNvSpPr txBox="1"/>
          <p:nvPr/>
        </p:nvSpPr>
        <p:spPr>
          <a:xfrm>
            <a:off x="3429000" y="1809750"/>
            <a:ext cx="232290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уровень  решения  групповых проблем</a:t>
            </a:r>
            <a:endParaRPr lang="ru-RU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60"/>
          <p:cNvSpPr txBox="1"/>
          <p:nvPr/>
        </p:nvSpPr>
        <p:spPr>
          <a:xfrm>
            <a:off x="6477000" y="1733550"/>
            <a:ext cx="232290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уровень  проявления личной инициативы родителей</a:t>
            </a:r>
            <a:endParaRPr lang="ru-RU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" name="Picture 4" descr="На изображении может находиться: 4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"/>
          <a:stretch/>
        </p:blipFill>
        <p:spPr bwMode="auto">
          <a:xfrm>
            <a:off x="3771719" y="2372257"/>
            <a:ext cx="1666890" cy="11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На изображении может находиться: 3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4441" r="6293"/>
          <a:stretch/>
        </p:blipFill>
        <p:spPr bwMode="auto">
          <a:xfrm>
            <a:off x="918095" y="2320257"/>
            <a:ext cx="16764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b="34796"/>
          <a:stretch>
            <a:fillRect/>
          </a:stretch>
        </p:blipFill>
        <p:spPr>
          <a:xfrm>
            <a:off x="6781800" y="2495550"/>
            <a:ext cx="1447800" cy="10668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r="11088" b="9677"/>
          <a:stretch>
            <a:fillRect/>
          </a:stretch>
        </p:blipFill>
        <p:spPr>
          <a:xfrm>
            <a:off x="6781800" y="3638550"/>
            <a:ext cx="1447800" cy="1219200"/>
          </a:xfrm>
          <a:prstGeom prst="rect">
            <a:avLst/>
          </a:prstGeom>
        </p:spPr>
      </p:pic>
      <p:pic>
        <p:nvPicPr>
          <p:cNvPr id="85" name="Picture 12" descr="http://qrcoder.ru/code/?https%3A%2F%2Fwww.instagram.com%2Fsad_112.krasnodar%2F&amp;4&amp;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58" y="4381687"/>
            <a:ext cx="735558" cy="7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36"/>
          <p:cNvGrpSpPr>
            <a:grpSpLocks/>
          </p:cNvGrpSpPr>
          <p:nvPr/>
        </p:nvGrpSpPr>
        <p:grpSpPr bwMode="auto">
          <a:xfrm>
            <a:off x="10190" y="1892955"/>
            <a:ext cx="990600" cy="2628900"/>
            <a:chOff x="576" y="1056"/>
            <a:chExt cx="1344" cy="2652"/>
          </a:xfrm>
        </p:grpSpPr>
        <p:sp>
          <p:nvSpPr>
            <p:cNvPr id="87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Творческие </a:t>
              </a:r>
            </a:p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мастерские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96" name="AutoShape 9"/>
            <p:cNvSpPr>
              <a:spLocks noChangeArrowheads="1"/>
            </p:cNvSpPr>
            <p:nvPr/>
          </p:nvSpPr>
          <p:spPr bwMode="gray">
            <a:xfrm>
              <a:off x="1186" y="1056"/>
              <a:ext cx="432" cy="288"/>
            </a:xfrm>
            <a:prstGeom prst="parallelogram">
              <a:avLst>
                <a:gd name="adj" fmla="val 109375"/>
              </a:avLst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rgbClr val="000000"/>
                  </a:solidFill>
                </a:rPr>
                <a:t>Вебинары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Семинары-</a:t>
              </a:r>
            </a:p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тренинги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" name="Group 36"/>
          <p:cNvGrpSpPr>
            <a:grpSpLocks/>
          </p:cNvGrpSpPr>
          <p:nvPr/>
        </p:nvGrpSpPr>
        <p:grpSpPr bwMode="auto">
          <a:xfrm>
            <a:off x="8201651" y="1827730"/>
            <a:ext cx="990599" cy="2738028"/>
            <a:chOff x="576" y="1056"/>
            <a:chExt cx="1344" cy="2647"/>
          </a:xfrm>
        </p:grpSpPr>
        <p:sp>
          <p:nvSpPr>
            <p:cNvPr id="99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Коучинг-сессии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08" name="AutoShape 9"/>
            <p:cNvSpPr>
              <a:spLocks noChangeArrowheads="1"/>
            </p:cNvSpPr>
            <p:nvPr/>
          </p:nvSpPr>
          <p:spPr bwMode="gray">
            <a:xfrm>
              <a:off x="1186" y="1056"/>
              <a:ext cx="432" cy="288"/>
            </a:xfrm>
            <a:prstGeom prst="parallelogram">
              <a:avLst>
                <a:gd name="adj" fmla="val 109375"/>
              </a:avLst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/>
              <a:r>
                <a:rPr lang="ru-RU" sz="1000" b="1" dirty="0" smtClean="0"/>
                <a:t>Марафоны</a:t>
              </a:r>
            </a:p>
          </p:txBody>
        </p:sp>
        <p:sp>
          <p:nvSpPr>
            <p:cNvPr id="104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Фестивали,</a:t>
              </a:r>
            </a:p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акции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0021" y="1879849"/>
            <a:ext cx="1128345" cy="15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51713" y="1956231"/>
            <a:ext cx="1097675" cy="15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31" y="3546142"/>
            <a:ext cx="1118543" cy="1539518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85" y="3572754"/>
            <a:ext cx="1132176" cy="151625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05"/>
            <a:ext cx="9192250" cy="517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594" y="-133945"/>
            <a:ext cx="9483054" cy="1460295"/>
            <a:chOff x="0" y="0"/>
            <a:chExt cx="19489093" cy="400149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9344313" cy="3856719"/>
            </a:xfrm>
            <a:custGeom>
              <a:avLst/>
              <a:gdLst/>
              <a:ahLst/>
              <a:cxnLst/>
              <a:rect l="l" t="t" r="r" b="b"/>
              <a:pathLst>
                <a:path w="19344313" h="3856719">
                  <a:moveTo>
                    <a:pt x="0" y="0"/>
                  </a:moveTo>
                  <a:lnTo>
                    <a:pt x="19344313" y="0"/>
                  </a:lnTo>
                  <a:lnTo>
                    <a:pt x="19344313" y="3856719"/>
                  </a:lnTo>
                  <a:lnTo>
                    <a:pt x="0" y="3856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8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9489093" cy="4001499"/>
            </a:xfrm>
            <a:custGeom>
              <a:avLst/>
              <a:gdLst/>
              <a:ahLst/>
              <a:cxnLst/>
              <a:rect l="l" t="t" r="r" b="b"/>
              <a:pathLst>
                <a:path w="19489093" h="4001499">
                  <a:moveTo>
                    <a:pt x="19344314" y="3856719"/>
                  </a:moveTo>
                  <a:lnTo>
                    <a:pt x="19489093" y="3856719"/>
                  </a:lnTo>
                  <a:lnTo>
                    <a:pt x="19489093" y="4001499"/>
                  </a:lnTo>
                  <a:lnTo>
                    <a:pt x="19344314" y="4001499"/>
                  </a:lnTo>
                  <a:lnTo>
                    <a:pt x="19344314" y="38567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56719"/>
                  </a:lnTo>
                  <a:lnTo>
                    <a:pt x="0" y="3856719"/>
                  </a:lnTo>
                  <a:lnTo>
                    <a:pt x="0" y="144780"/>
                  </a:lnTo>
                  <a:close/>
                  <a:moveTo>
                    <a:pt x="0" y="3856719"/>
                  </a:moveTo>
                  <a:lnTo>
                    <a:pt x="144780" y="3856719"/>
                  </a:lnTo>
                  <a:lnTo>
                    <a:pt x="144780" y="4001499"/>
                  </a:lnTo>
                  <a:lnTo>
                    <a:pt x="0" y="4001499"/>
                  </a:lnTo>
                  <a:lnTo>
                    <a:pt x="0" y="3856719"/>
                  </a:lnTo>
                  <a:close/>
                  <a:moveTo>
                    <a:pt x="19344314" y="144780"/>
                  </a:moveTo>
                  <a:lnTo>
                    <a:pt x="19489093" y="144780"/>
                  </a:lnTo>
                  <a:lnTo>
                    <a:pt x="19489093" y="3856719"/>
                  </a:lnTo>
                  <a:lnTo>
                    <a:pt x="19344314" y="3856719"/>
                  </a:lnTo>
                  <a:lnTo>
                    <a:pt x="19344314" y="144780"/>
                  </a:lnTo>
                  <a:close/>
                  <a:moveTo>
                    <a:pt x="144780" y="3856719"/>
                  </a:moveTo>
                  <a:lnTo>
                    <a:pt x="19344314" y="3856719"/>
                  </a:lnTo>
                  <a:lnTo>
                    <a:pt x="19344314" y="4001499"/>
                  </a:lnTo>
                  <a:lnTo>
                    <a:pt x="144780" y="4001499"/>
                  </a:lnTo>
                  <a:lnTo>
                    <a:pt x="144780" y="3856719"/>
                  </a:lnTo>
                  <a:close/>
                  <a:moveTo>
                    <a:pt x="19344314" y="0"/>
                  </a:moveTo>
                  <a:lnTo>
                    <a:pt x="19489093" y="0"/>
                  </a:lnTo>
                  <a:lnTo>
                    <a:pt x="19489093" y="144780"/>
                  </a:lnTo>
                  <a:lnTo>
                    <a:pt x="19344314" y="144780"/>
                  </a:lnTo>
                  <a:lnTo>
                    <a:pt x="1934431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344314" y="0"/>
                  </a:lnTo>
                  <a:lnTo>
                    <a:pt x="1934431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7A9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133350"/>
            <a:ext cx="8915400" cy="1122436"/>
            <a:chOff x="0" y="123824"/>
            <a:chExt cx="12351682" cy="2128471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4"/>
              <a:ext cx="8422639" cy="18676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ОРГАНИЗАЦИЯ РАБОТЫ 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ЦЕНТРА РАЗВИТИЯ СЕМЬИ </a:t>
              </a:r>
              <a:r>
                <a:rPr lang="ru-RU" sz="1600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/>
              </a:r>
              <a:br>
                <a:rPr lang="ru-RU" sz="1600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В СИСТЕМЕ САМООРГАНИЗУЮЩЕГОСЯ   </a:t>
              </a:r>
              <a:b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РОДИТЕЛЬСКОГО СООБЩЕСТВА</a:t>
              </a:r>
              <a:endParaRPr lang="en-US" sz="1600" dirty="0">
                <a:solidFill>
                  <a:srgbClr val="002060"/>
                </a:solidFill>
                <a:latin typeface="Banco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223000" y="898440"/>
              <a:ext cx="6128682" cy="5191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63"/>
                </a:lnSpc>
              </a:pPr>
              <a:r>
                <a:rPr lang="ru-RU" sz="1800" b="1" spc="400" dirty="0" smtClean="0">
                  <a:latin typeface="Glacial Indifference Bold"/>
                </a:rPr>
                <a:t>МБДОУ МО г. Краснодар </a:t>
              </a:r>
              <a:endParaRPr lang="en-US" sz="1800" b="1" spc="400" dirty="0">
                <a:latin typeface="Glacial Indifference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23000" y="1522750"/>
              <a:ext cx="6020325" cy="729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55"/>
                </a:lnSpc>
              </a:pPr>
              <a:r>
                <a:rPr lang="ru-RU" b="1" dirty="0" smtClean="0">
                  <a:latin typeface="Glacial Indifference"/>
                </a:rPr>
                <a:t>«Детский сад № 112», руководитель проекта </a:t>
              </a:r>
            </a:p>
            <a:p>
              <a:pPr algn="r">
                <a:lnSpc>
                  <a:spcPts val="1455"/>
                </a:lnSpc>
              </a:pPr>
              <a:r>
                <a:rPr lang="ru-RU" b="1" dirty="0" smtClean="0">
                  <a:latin typeface="Glacial Indifference"/>
                </a:rPr>
                <a:t>Заведующий В.А. Свиридова </a:t>
              </a:r>
              <a:endParaRPr lang="en-US" b="1" dirty="0">
                <a:latin typeface="Glacial Indifference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464844" y="-200918"/>
            <a:ext cx="4964930" cy="579328"/>
            <a:chOff x="0" y="0"/>
            <a:chExt cx="5712460" cy="4405630"/>
          </a:xfrm>
        </p:grpSpPr>
        <p:sp>
          <p:nvSpPr>
            <p:cNvPr id="10" name="Freeform 10"/>
            <p:cNvSpPr/>
            <p:nvPr/>
          </p:nvSpPr>
          <p:spPr>
            <a:xfrm>
              <a:off x="308078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08078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08078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08078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08078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9" y="200411"/>
                  </a:cubicBezTo>
                  <a:cubicBezTo>
                    <a:pt x="279872" y="159064"/>
                    <a:pt x="279872" y="108062"/>
                    <a:pt x="255919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08078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87453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7453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7453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7453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7453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9" y="200411"/>
                  </a:cubicBezTo>
                  <a:cubicBezTo>
                    <a:pt x="279872" y="159064"/>
                    <a:pt x="279872" y="108062"/>
                    <a:pt x="255919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7453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64542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64542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464542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64542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64542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3" y="66715"/>
                  </a:cubicBezTo>
                  <a:cubicBezTo>
                    <a:pt x="0" y="108062"/>
                    <a:pt x="0" y="159064"/>
                    <a:pt x="23953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464542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543917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543917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543917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543917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543917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3" y="66715"/>
                  </a:cubicBezTo>
                  <a:cubicBezTo>
                    <a:pt x="0" y="108062"/>
                    <a:pt x="0" y="159064"/>
                    <a:pt x="23953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43917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6649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-6649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-6649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-6649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-5316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-5316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785831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785831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785831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5831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790924" y="3315953"/>
              <a:ext cx="272745" cy="281567"/>
            </a:xfrm>
            <a:custGeom>
              <a:avLst/>
              <a:gdLst/>
              <a:ahLst/>
              <a:cxnLst/>
              <a:rect l="l" t="t" r="r" b="b"/>
              <a:pathLst>
                <a:path w="272745" h="281567">
                  <a:moveTo>
                    <a:pt x="1835" y="136288"/>
                  </a:moveTo>
                  <a:cubicBezTo>
                    <a:pt x="0" y="184056"/>
                    <a:pt x="24117" y="229159"/>
                    <a:pt x="65049" y="254507"/>
                  </a:cubicBezTo>
                  <a:cubicBezTo>
                    <a:pt x="105981" y="279854"/>
                    <a:pt x="157465" y="281567"/>
                    <a:pt x="199991" y="258996"/>
                  </a:cubicBezTo>
                  <a:cubicBezTo>
                    <a:pt x="242517" y="236426"/>
                    <a:pt x="269579" y="193026"/>
                    <a:pt x="270923" y="145241"/>
                  </a:cubicBezTo>
                  <a:cubicBezTo>
                    <a:pt x="272745" y="97483"/>
                    <a:pt x="248626" y="52394"/>
                    <a:pt x="207701" y="27055"/>
                  </a:cubicBezTo>
                  <a:cubicBezTo>
                    <a:pt x="166776" y="1715"/>
                    <a:pt x="115305" y="0"/>
                    <a:pt x="72785" y="22559"/>
                  </a:cubicBezTo>
                  <a:cubicBezTo>
                    <a:pt x="30264" y="45118"/>
                    <a:pt x="3196" y="88501"/>
                    <a:pt x="1835" y="136275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790029" y="4129715"/>
              <a:ext cx="273318" cy="283221"/>
            </a:xfrm>
            <a:custGeom>
              <a:avLst/>
              <a:gdLst/>
              <a:ahLst/>
              <a:cxnLst/>
              <a:rect l="l" t="t" r="r" b="b"/>
              <a:pathLst>
                <a:path w="273318" h="283221">
                  <a:moveTo>
                    <a:pt x="2121" y="137129"/>
                  </a:moveTo>
                  <a:cubicBezTo>
                    <a:pt x="0" y="185067"/>
                    <a:pt x="24043" y="230454"/>
                    <a:pt x="65080" y="255976"/>
                  </a:cubicBezTo>
                  <a:cubicBezTo>
                    <a:pt x="106117" y="281499"/>
                    <a:pt x="157819" y="283222"/>
                    <a:pt x="200464" y="260488"/>
                  </a:cubicBezTo>
                  <a:cubicBezTo>
                    <a:pt x="243109" y="237753"/>
                    <a:pt x="270121" y="194068"/>
                    <a:pt x="271196" y="146095"/>
                  </a:cubicBezTo>
                  <a:cubicBezTo>
                    <a:pt x="273318" y="98157"/>
                    <a:pt x="249274" y="52770"/>
                    <a:pt x="208237" y="27246"/>
                  </a:cubicBezTo>
                  <a:cubicBezTo>
                    <a:pt x="167200" y="1723"/>
                    <a:pt x="115497" y="0"/>
                    <a:pt x="72852" y="22735"/>
                  </a:cubicBezTo>
                  <a:cubicBezTo>
                    <a:pt x="30207" y="45470"/>
                    <a:pt x="3195" y="89156"/>
                    <a:pt x="2121" y="137129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557991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1557991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1557991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1557991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155932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155932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235180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235180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235180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235180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235180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235180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504996" y="1733549"/>
            <a:ext cx="2696766" cy="3195637"/>
            <a:chOff x="0" y="0"/>
            <a:chExt cx="3835400" cy="5130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835400" cy="5130800"/>
            </a:xfrm>
            <a:custGeom>
              <a:avLst/>
              <a:gdLst/>
              <a:ahLst/>
              <a:cxnLst/>
              <a:rect l="l" t="t" r="r" b="b"/>
              <a:pathLst>
                <a:path w="3835400" h="5130800">
                  <a:moveTo>
                    <a:pt x="0" y="0"/>
                  </a:moveTo>
                  <a:lnTo>
                    <a:pt x="3835400" y="0"/>
                  </a:lnTo>
                  <a:lnTo>
                    <a:pt x="3835400" y="5130800"/>
                  </a:lnTo>
                  <a:lnTo>
                    <a:pt x="0" y="5130800"/>
                  </a:lnTo>
                  <a:close/>
                </a:path>
              </a:pathLst>
            </a:custGeom>
            <a:solidFill>
              <a:srgbClr val="FFC480"/>
            </a:solidFill>
          </p:spPr>
        </p:sp>
      </p:grpSp>
      <p:grpSp>
        <p:nvGrpSpPr>
          <p:cNvPr id="61" name="Group 66"/>
          <p:cNvGrpSpPr/>
          <p:nvPr/>
        </p:nvGrpSpPr>
        <p:grpSpPr>
          <a:xfrm>
            <a:off x="3340342" y="1753860"/>
            <a:ext cx="2739089" cy="3195637"/>
            <a:chOff x="0" y="0"/>
            <a:chExt cx="3835400" cy="5130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835400" cy="5130800"/>
            </a:xfrm>
            <a:custGeom>
              <a:avLst/>
              <a:gdLst/>
              <a:ahLst/>
              <a:cxnLst/>
              <a:rect l="l" t="t" r="r" b="b"/>
              <a:pathLst>
                <a:path w="3835400" h="5130800">
                  <a:moveTo>
                    <a:pt x="0" y="0"/>
                  </a:moveTo>
                  <a:lnTo>
                    <a:pt x="3835400" y="0"/>
                  </a:lnTo>
                  <a:lnTo>
                    <a:pt x="3835400" y="5130800"/>
                  </a:lnTo>
                  <a:lnTo>
                    <a:pt x="0" y="5130800"/>
                  </a:lnTo>
                  <a:close/>
                </a:path>
              </a:pathLst>
            </a:custGeom>
            <a:solidFill>
              <a:srgbClr val="FFC480"/>
            </a:solidFill>
          </p:spPr>
        </p:sp>
      </p:grpSp>
      <p:grpSp>
        <p:nvGrpSpPr>
          <p:cNvPr id="62" name="Group 68"/>
          <p:cNvGrpSpPr/>
          <p:nvPr/>
        </p:nvGrpSpPr>
        <p:grpSpPr>
          <a:xfrm>
            <a:off x="6202784" y="1733550"/>
            <a:ext cx="2696766" cy="3195637"/>
            <a:chOff x="0" y="0"/>
            <a:chExt cx="3835400" cy="5130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835400" cy="5130800"/>
            </a:xfrm>
            <a:custGeom>
              <a:avLst/>
              <a:gdLst/>
              <a:ahLst/>
              <a:cxnLst/>
              <a:rect l="l" t="t" r="r" b="b"/>
              <a:pathLst>
                <a:path w="3835400" h="5130800">
                  <a:moveTo>
                    <a:pt x="0" y="0"/>
                  </a:moveTo>
                  <a:lnTo>
                    <a:pt x="3835400" y="0"/>
                  </a:lnTo>
                  <a:lnTo>
                    <a:pt x="3835400" y="5130800"/>
                  </a:lnTo>
                  <a:lnTo>
                    <a:pt x="0" y="5130800"/>
                  </a:lnTo>
                  <a:close/>
                </a:path>
              </a:pathLst>
            </a:custGeom>
            <a:solidFill>
              <a:srgbClr val="FFC480"/>
            </a:solidFill>
          </p:spPr>
        </p:sp>
      </p:grpSp>
      <p:sp>
        <p:nvSpPr>
          <p:cNvPr id="78" name="Скругленный прямоугольник 77"/>
          <p:cNvSpPr/>
          <p:nvPr/>
        </p:nvSpPr>
        <p:spPr>
          <a:xfrm>
            <a:off x="0" y="1200150"/>
            <a:ext cx="5867400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процесс развития родительского сообщества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МИП 2 год отчет 23.11.2021\сетевое взаимодействие.jpg"/>
          <p:cNvPicPr>
            <a:picLocks noChangeAspect="1" noChangeArrowheads="1"/>
          </p:cNvPicPr>
          <p:nvPr/>
        </p:nvPicPr>
        <p:blipFill>
          <a:blip r:embed="rId2" cstate="print"/>
          <a:srcRect l="27000" t="2222" r="10667"/>
          <a:stretch>
            <a:fillRect/>
          </a:stretch>
        </p:blipFill>
        <p:spPr bwMode="auto">
          <a:xfrm>
            <a:off x="609600" y="1899396"/>
            <a:ext cx="2514600" cy="2958353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3191522" y="1706853"/>
            <a:ext cx="5867400" cy="4086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9" name="TextBox 60"/>
          <p:cNvSpPr txBox="1"/>
          <p:nvPr/>
        </p:nvSpPr>
        <p:spPr>
          <a:xfrm>
            <a:off x="3845820" y="1814068"/>
            <a:ext cx="4646606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Диссеминация инновационного опыта </a:t>
            </a:r>
            <a:endParaRPr lang="ru-RU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65" y="2251631"/>
            <a:ext cx="944085" cy="133434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0900" y="2255632"/>
            <a:ext cx="929391" cy="1307539"/>
          </a:xfrm>
          <a:prstGeom prst="rect">
            <a:avLst/>
          </a:prstGeom>
        </p:spPr>
      </p:pic>
      <p:pic>
        <p:nvPicPr>
          <p:cNvPr id="72" name="Picture 4" descr="C:\Users\ДС-112\Documents\Конференции\Свиридова Виктория Александровна ИТНШ 2020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8335" y="2236930"/>
            <a:ext cx="946385" cy="1337651"/>
          </a:xfrm>
          <a:prstGeom prst="rect">
            <a:avLst/>
          </a:prstGeom>
          <a:noFill/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6496" y="3565846"/>
            <a:ext cx="980734" cy="138698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06" y="3788021"/>
            <a:ext cx="1226871" cy="94803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4722" y="2251631"/>
            <a:ext cx="914202" cy="128819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834" r="7593" b="4644"/>
          <a:stretch/>
        </p:blipFill>
        <p:spPr>
          <a:xfrm>
            <a:off x="7100218" y="2241124"/>
            <a:ext cx="901897" cy="13092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2" y="2255085"/>
            <a:ext cx="898172" cy="127740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23" y="3619406"/>
            <a:ext cx="914202" cy="127193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19" y="3602346"/>
            <a:ext cx="938711" cy="128899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30" y="3624518"/>
            <a:ext cx="921127" cy="126682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594" y="-133945"/>
            <a:ext cx="9483054" cy="1460295"/>
            <a:chOff x="0" y="0"/>
            <a:chExt cx="19489093" cy="400149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9344313" cy="3856719"/>
            </a:xfrm>
            <a:custGeom>
              <a:avLst/>
              <a:gdLst/>
              <a:ahLst/>
              <a:cxnLst/>
              <a:rect l="l" t="t" r="r" b="b"/>
              <a:pathLst>
                <a:path w="19344313" h="3856719">
                  <a:moveTo>
                    <a:pt x="0" y="0"/>
                  </a:moveTo>
                  <a:lnTo>
                    <a:pt x="19344313" y="0"/>
                  </a:lnTo>
                  <a:lnTo>
                    <a:pt x="19344313" y="3856719"/>
                  </a:lnTo>
                  <a:lnTo>
                    <a:pt x="0" y="3856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8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9489093" cy="4001499"/>
            </a:xfrm>
            <a:custGeom>
              <a:avLst/>
              <a:gdLst/>
              <a:ahLst/>
              <a:cxnLst/>
              <a:rect l="l" t="t" r="r" b="b"/>
              <a:pathLst>
                <a:path w="19489093" h="4001499">
                  <a:moveTo>
                    <a:pt x="19344314" y="3856719"/>
                  </a:moveTo>
                  <a:lnTo>
                    <a:pt x="19489093" y="3856719"/>
                  </a:lnTo>
                  <a:lnTo>
                    <a:pt x="19489093" y="4001499"/>
                  </a:lnTo>
                  <a:lnTo>
                    <a:pt x="19344314" y="4001499"/>
                  </a:lnTo>
                  <a:lnTo>
                    <a:pt x="19344314" y="38567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56719"/>
                  </a:lnTo>
                  <a:lnTo>
                    <a:pt x="0" y="3856719"/>
                  </a:lnTo>
                  <a:lnTo>
                    <a:pt x="0" y="144780"/>
                  </a:lnTo>
                  <a:close/>
                  <a:moveTo>
                    <a:pt x="0" y="3856719"/>
                  </a:moveTo>
                  <a:lnTo>
                    <a:pt x="144780" y="3856719"/>
                  </a:lnTo>
                  <a:lnTo>
                    <a:pt x="144780" y="4001499"/>
                  </a:lnTo>
                  <a:lnTo>
                    <a:pt x="0" y="4001499"/>
                  </a:lnTo>
                  <a:lnTo>
                    <a:pt x="0" y="3856719"/>
                  </a:lnTo>
                  <a:close/>
                  <a:moveTo>
                    <a:pt x="19344314" y="144780"/>
                  </a:moveTo>
                  <a:lnTo>
                    <a:pt x="19489093" y="144780"/>
                  </a:lnTo>
                  <a:lnTo>
                    <a:pt x="19489093" y="3856719"/>
                  </a:lnTo>
                  <a:lnTo>
                    <a:pt x="19344314" y="3856719"/>
                  </a:lnTo>
                  <a:lnTo>
                    <a:pt x="19344314" y="144780"/>
                  </a:lnTo>
                  <a:close/>
                  <a:moveTo>
                    <a:pt x="144780" y="3856719"/>
                  </a:moveTo>
                  <a:lnTo>
                    <a:pt x="19344314" y="3856719"/>
                  </a:lnTo>
                  <a:lnTo>
                    <a:pt x="19344314" y="4001499"/>
                  </a:lnTo>
                  <a:lnTo>
                    <a:pt x="144780" y="4001499"/>
                  </a:lnTo>
                  <a:lnTo>
                    <a:pt x="144780" y="3856719"/>
                  </a:lnTo>
                  <a:close/>
                  <a:moveTo>
                    <a:pt x="19344314" y="0"/>
                  </a:moveTo>
                  <a:lnTo>
                    <a:pt x="19489093" y="0"/>
                  </a:lnTo>
                  <a:lnTo>
                    <a:pt x="19489093" y="144780"/>
                  </a:lnTo>
                  <a:lnTo>
                    <a:pt x="19344314" y="144780"/>
                  </a:lnTo>
                  <a:lnTo>
                    <a:pt x="1934431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344314" y="0"/>
                  </a:lnTo>
                  <a:lnTo>
                    <a:pt x="1934431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7A9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133350"/>
            <a:ext cx="8915400" cy="984885"/>
            <a:chOff x="0" y="123824"/>
            <a:chExt cx="12351682" cy="1867633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4"/>
              <a:ext cx="8422639" cy="18676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ОРГАНИЗАЦИЯ РАБОТЫ 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ЦЕНТРА РАЗВИТИЯ СЕМЬИ </a:t>
              </a:r>
              <a:r>
                <a:rPr lang="ru-RU" sz="1600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/>
              </a:r>
              <a:br>
                <a:rPr lang="ru-RU" sz="1600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В СИСТЕМЕ САМООРГАНИЗУЮЩЕГОСЯ   </a:t>
              </a:r>
              <a:b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srgbClr val="002060"/>
                  </a:solidFill>
                  <a:latin typeface="Banco" pitchFamily="18" charset="0"/>
                  <a:cs typeface="Arial" pitchFamily="34" charset="0"/>
                </a:rPr>
                <a:t>РОДИТЕЛЬСКОГО СООБЩЕСТВА</a:t>
              </a:r>
              <a:endParaRPr lang="en-US" sz="1600" dirty="0">
                <a:solidFill>
                  <a:srgbClr val="002060"/>
                </a:solidFill>
                <a:latin typeface="Banco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223000" y="898440"/>
              <a:ext cx="6128682" cy="5191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63"/>
                </a:lnSpc>
              </a:pPr>
              <a:r>
                <a:rPr lang="ru-RU" sz="1800" b="1" spc="400" dirty="0" smtClean="0">
                  <a:latin typeface="Glacial Indifference Bold"/>
                </a:rPr>
                <a:t>МБДОУ МО г. Краснодар </a:t>
              </a:r>
              <a:endParaRPr lang="en-US" sz="1800" b="1" spc="400" dirty="0">
                <a:latin typeface="Glacial Indifference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23000" y="1522750"/>
              <a:ext cx="6020325" cy="364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55"/>
                </a:lnSpc>
              </a:pPr>
              <a:r>
                <a:rPr lang="ru-RU" b="1" dirty="0" smtClean="0">
                  <a:latin typeface="Glacial Indifference"/>
                </a:rPr>
                <a:t>«Детский сад № 112»</a:t>
              </a:r>
              <a:endParaRPr lang="en-US" b="1" dirty="0">
                <a:latin typeface="Glacial Indifference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464844" y="-200918"/>
            <a:ext cx="4964930" cy="579328"/>
            <a:chOff x="0" y="0"/>
            <a:chExt cx="5712460" cy="4405630"/>
          </a:xfrm>
        </p:grpSpPr>
        <p:sp>
          <p:nvSpPr>
            <p:cNvPr id="10" name="Freeform 10"/>
            <p:cNvSpPr/>
            <p:nvPr/>
          </p:nvSpPr>
          <p:spPr>
            <a:xfrm>
              <a:off x="308078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08078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08078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08078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08078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9" y="200411"/>
                  </a:cubicBezTo>
                  <a:cubicBezTo>
                    <a:pt x="279872" y="159064"/>
                    <a:pt x="279872" y="108062"/>
                    <a:pt x="255919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08078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87453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7453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7453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7453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8"/>
                    <a:pt x="139936" y="266914"/>
                  </a:cubicBezTo>
                  <a:cubicBezTo>
                    <a:pt x="187720" y="267128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7453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9" y="200411"/>
                  </a:cubicBezTo>
                  <a:cubicBezTo>
                    <a:pt x="279872" y="159064"/>
                    <a:pt x="279872" y="108062"/>
                    <a:pt x="255919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7453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9" y="200412"/>
                  </a:cubicBezTo>
                  <a:cubicBezTo>
                    <a:pt x="279872" y="159065"/>
                    <a:pt x="279872" y="108063"/>
                    <a:pt x="255919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64542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64542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464542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64542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64542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3" y="66715"/>
                  </a:cubicBezTo>
                  <a:cubicBezTo>
                    <a:pt x="0" y="108062"/>
                    <a:pt x="0" y="159064"/>
                    <a:pt x="23953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464542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543917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543917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543917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543917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543917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3" y="66715"/>
                  </a:cubicBezTo>
                  <a:cubicBezTo>
                    <a:pt x="0" y="108062"/>
                    <a:pt x="0" y="159064"/>
                    <a:pt x="23953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43917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3" y="66716"/>
                  </a:cubicBezTo>
                  <a:cubicBezTo>
                    <a:pt x="0" y="108063"/>
                    <a:pt x="0" y="159065"/>
                    <a:pt x="23953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6649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-6649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-6649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-6649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-5316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-5316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785831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785831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785831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5831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0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0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790924" y="3315953"/>
              <a:ext cx="272745" cy="281567"/>
            </a:xfrm>
            <a:custGeom>
              <a:avLst/>
              <a:gdLst/>
              <a:ahLst/>
              <a:cxnLst/>
              <a:rect l="l" t="t" r="r" b="b"/>
              <a:pathLst>
                <a:path w="272745" h="281567">
                  <a:moveTo>
                    <a:pt x="1835" y="136288"/>
                  </a:moveTo>
                  <a:cubicBezTo>
                    <a:pt x="0" y="184056"/>
                    <a:pt x="24117" y="229159"/>
                    <a:pt x="65049" y="254507"/>
                  </a:cubicBezTo>
                  <a:cubicBezTo>
                    <a:pt x="105981" y="279854"/>
                    <a:pt x="157465" y="281567"/>
                    <a:pt x="199991" y="258996"/>
                  </a:cubicBezTo>
                  <a:cubicBezTo>
                    <a:pt x="242517" y="236426"/>
                    <a:pt x="269579" y="193026"/>
                    <a:pt x="270923" y="145241"/>
                  </a:cubicBezTo>
                  <a:cubicBezTo>
                    <a:pt x="272745" y="97483"/>
                    <a:pt x="248626" y="52394"/>
                    <a:pt x="207701" y="27055"/>
                  </a:cubicBezTo>
                  <a:cubicBezTo>
                    <a:pt x="166776" y="1715"/>
                    <a:pt x="115305" y="0"/>
                    <a:pt x="72785" y="22559"/>
                  </a:cubicBezTo>
                  <a:cubicBezTo>
                    <a:pt x="30264" y="45118"/>
                    <a:pt x="3196" y="88501"/>
                    <a:pt x="1835" y="136275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790029" y="4129715"/>
              <a:ext cx="273318" cy="283221"/>
            </a:xfrm>
            <a:custGeom>
              <a:avLst/>
              <a:gdLst/>
              <a:ahLst/>
              <a:cxnLst/>
              <a:rect l="l" t="t" r="r" b="b"/>
              <a:pathLst>
                <a:path w="273318" h="283221">
                  <a:moveTo>
                    <a:pt x="2121" y="137129"/>
                  </a:moveTo>
                  <a:cubicBezTo>
                    <a:pt x="0" y="185067"/>
                    <a:pt x="24043" y="230454"/>
                    <a:pt x="65080" y="255976"/>
                  </a:cubicBezTo>
                  <a:cubicBezTo>
                    <a:pt x="106117" y="281499"/>
                    <a:pt x="157819" y="283222"/>
                    <a:pt x="200464" y="260488"/>
                  </a:cubicBezTo>
                  <a:cubicBezTo>
                    <a:pt x="243109" y="237753"/>
                    <a:pt x="270121" y="194068"/>
                    <a:pt x="271196" y="146095"/>
                  </a:cubicBezTo>
                  <a:cubicBezTo>
                    <a:pt x="273318" y="98157"/>
                    <a:pt x="249274" y="52770"/>
                    <a:pt x="208237" y="27246"/>
                  </a:cubicBezTo>
                  <a:cubicBezTo>
                    <a:pt x="167200" y="1723"/>
                    <a:pt x="115497" y="0"/>
                    <a:pt x="72852" y="22735"/>
                  </a:cubicBezTo>
                  <a:cubicBezTo>
                    <a:pt x="30207" y="45470"/>
                    <a:pt x="3195" y="89156"/>
                    <a:pt x="2121" y="137129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557991" y="-1486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1557991" y="83544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1557991" y="167110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1557991" y="2485174"/>
              <a:ext cx="282538" cy="269671"/>
            </a:xfrm>
            <a:custGeom>
              <a:avLst/>
              <a:gdLst/>
              <a:ahLst/>
              <a:cxnLst/>
              <a:rect l="l" t="t" r="r" b="b"/>
              <a:pathLst>
                <a:path w="282538" h="269671">
                  <a:moveTo>
                    <a:pt x="141269" y="216"/>
                  </a:moveTo>
                  <a:cubicBezTo>
                    <a:pt x="93031" y="0"/>
                    <a:pt x="48364" y="25611"/>
                    <a:pt x="24182" y="67352"/>
                  </a:cubicBezTo>
                  <a:cubicBezTo>
                    <a:pt x="0" y="109092"/>
                    <a:pt x="0" y="160580"/>
                    <a:pt x="24182" y="202320"/>
                  </a:cubicBezTo>
                  <a:cubicBezTo>
                    <a:pt x="48364" y="244061"/>
                    <a:pt x="93031" y="269672"/>
                    <a:pt x="141269" y="269456"/>
                  </a:cubicBezTo>
                  <a:cubicBezTo>
                    <a:pt x="189508" y="269672"/>
                    <a:pt x="234174" y="244061"/>
                    <a:pt x="258356" y="202320"/>
                  </a:cubicBezTo>
                  <a:cubicBezTo>
                    <a:pt x="282538" y="160580"/>
                    <a:pt x="282538" y="109092"/>
                    <a:pt x="258356" y="67352"/>
                  </a:cubicBezTo>
                  <a:cubicBezTo>
                    <a:pt x="234174" y="25611"/>
                    <a:pt x="189508" y="0"/>
                    <a:pt x="141269" y="216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155932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3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3" y="267127"/>
                    <a:pt x="139936" y="266913"/>
                  </a:cubicBezTo>
                  <a:cubicBezTo>
                    <a:pt x="187720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20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155932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3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3" y="267127"/>
                    <a:pt x="139936" y="266914"/>
                  </a:cubicBezTo>
                  <a:cubicBezTo>
                    <a:pt x="187720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20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2351804" y="-214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2351804" y="83671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2351804" y="167237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2351804" y="2486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8"/>
                    <a:pt x="139936" y="266914"/>
                  </a:cubicBezTo>
                  <a:cubicBezTo>
                    <a:pt x="187719" y="267128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2351804" y="3323377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3"/>
                  </a:moveTo>
                  <a:cubicBezTo>
                    <a:pt x="92152" y="0"/>
                    <a:pt x="47907" y="25369"/>
                    <a:pt x="23954" y="66715"/>
                  </a:cubicBezTo>
                  <a:cubicBezTo>
                    <a:pt x="0" y="108062"/>
                    <a:pt x="0" y="159064"/>
                    <a:pt x="23954" y="200411"/>
                  </a:cubicBezTo>
                  <a:cubicBezTo>
                    <a:pt x="47907" y="241757"/>
                    <a:pt x="92152" y="267127"/>
                    <a:pt x="139936" y="266913"/>
                  </a:cubicBezTo>
                  <a:cubicBezTo>
                    <a:pt x="187719" y="267127"/>
                    <a:pt x="231965" y="241757"/>
                    <a:pt x="255918" y="200411"/>
                  </a:cubicBezTo>
                  <a:cubicBezTo>
                    <a:pt x="279872" y="159064"/>
                    <a:pt x="279872" y="108062"/>
                    <a:pt x="255918" y="66715"/>
                  </a:cubicBezTo>
                  <a:cubicBezTo>
                    <a:pt x="231965" y="25369"/>
                    <a:pt x="187719" y="0"/>
                    <a:pt x="139936" y="213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2351804" y="4137446"/>
              <a:ext cx="279872" cy="267127"/>
            </a:xfrm>
            <a:custGeom>
              <a:avLst/>
              <a:gdLst/>
              <a:ahLst/>
              <a:cxnLst/>
              <a:rect l="l" t="t" r="r" b="b"/>
              <a:pathLst>
                <a:path w="279872" h="267127">
                  <a:moveTo>
                    <a:pt x="139936" y="214"/>
                  </a:moveTo>
                  <a:cubicBezTo>
                    <a:pt x="92152" y="0"/>
                    <a:pt x="47907" y="25370"/>
                    <a:pt x="23954" y="66716"/>
                  </a:cubicBezTo>
                  <a:cubicBezTo>
                    <a:pt x="0" y="108063"/>
                    <a:pt x="0" y="159065"/>
                    <a:pt x="23954" y="200412"/>
                  </a:cubicBezTo>
                  <a:cubicBezTo>
                    <a:pt x="47907" y="241758"/>
                    <a:pt x="92152" y="267127"/>
                    <a:pt x="139936" y="266914"/>
                  </a:cubicBezTo>
                  <a:cubicBezTo>
                    <a:pt x="187719" y="267127"/>
                    <a:pt x="231965" y="241758"/>
                    <a:pt x="255918" y="200412"/>
                  </a:cubicBezTo>
                  <a:cubicBezTo>
                    <a:pt x="279872" y="159065"/>
                    <a:pt x="279872" y="108063"/>
                    <a:pt x="255918" y="66716"/>
                  </a:cubicBezTo>
                  <a:cubicBezTo>
                    <a:pt x="231965" y="25370"/>
                    <a:pt x="187719" y="0"/>
                    <a:pt x="139936" y="214"/>
                  </a:cubicBezTo>
                  <a:close/>
                </a:path>
              </a:pathLst>
            </a:custGeom>
            <a:solidFill>
              <a:srgbClr val="5E59C4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794415" y="1753860"/>
            <a:ext cx="8273385" cy="3195637"/>
            <a:chOff x="0" y="0"/>
            <a:chExt cx="3835400" cy="5130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835400" cy="5130800"/>
            </a:xfrm>
            <a:custGeom>
              <a:avLst/>
              <a:gdLst/>
              <a:ahLst/>
              <a:cxnLst/>
              <a:rect l="l" t="t" r="r" b="b"/>
              <a:pathLst>
                <a:path w="3835400" h="5130800">
                  <a:moveTo>
                    <a:pt x="0" y="0"/>
                  </a:moveTo>
                  <a:lnTo>
                    <a:pt x="3835400" y="0"/>
                  </a:lnTo>
                  <a:lnTo>
                    <a:pt x="3835400" y="5130800"/>
                  </a:lnTo>
                  <a:lnTo>
                    <a:pt x="0" y="5130800"/>
                  </a:lnTo>
                  <a:close/>
                </a:path>
              </a:pathLst>
            </a:custGeom>
            <a:solidFill>
              <a:srgbClr val="FFC480"/>
            </a:solidFill>
          </p:spPr>
        </p:sp>
      </p:grpSp>
      <p:sp>
        <p:nvSpPr>
          <p:cNvPr id="78" name="Скругленный прямоугольник 77"/>
          <p:cNvSpPr/>
          <p:nvPr/>
        </p:nvSpPr>
        <p:spPr>
          <a:xfrm>
            <a:off x="0" y="1200150"/>
            <a:ext cx="5867400" cy="4086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Электронные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/>
              <a:t>платформы</a:t>
            </a:r>
            <a:endParaRPr lang="ru-RU" sz="1800" b="1" dirty="0"/>
          </a:p>
        </p:txBody>
      </p:sp>
      <p:grpSp>
        <p:nvGrpSpPr>
          <p:cNvPr id="86" name="Group 36"/>
          <p:cNvGrpSpPr>
            <a:grpSpLocks/>
          </p:cNvGrpSpPr>
          <p:nvPr/>
        </p:nvGrpSpPr>
        <p:grpSpPr bwMode="auto">
          <a:xfrm>
            <a:off x="10190" y="1892955"/>
            <a:ext cx="990600" cy="2628900"/>
            <a:chOff x="576" y="1056"/>
            <a:chExt cx="1344" cy="2652"/>
          </a:xfrm>
        </p:grpSpPr>
        <p:sp>
          <p:nvSpPr>
            <p:cNvPr id="87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удобно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96" name="AutoShape 9"/>
            <p:cNvSpPr>
              <a:spLocks noChangeArrowheads="1"/>
            </p:cNvSpPr>
            <p:nvPr/>
          </p:nvSpPr>
          <p:spPr bwMode="gray">
            <a:xfrm>
              <a:off x="1186" y="1056"/>
              <a:ext cx="432" cy="288"/>
            </a:xfrm>
            <a:prstGeom prst="parallelogram">
              <a:avLst>
                <a:gd name="adj" fmla="val 109375"/>
              </a:avLst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50" b="1" dirty="0" smtClean="0">
                  <a:solidFill>
                    <a:srgbClr val="000000"/>
                  </a:solidFill>
                </a:rPr>
                <a:t>мобильно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популярно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99" y="2035700"/>
            <a:ext cx="1189435" cy="257175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33" y="2027349"/>
            <a:ext cx="1193297" cy="25801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95" y="2019730"/>
            <a:ext cx="1189435" cy="257175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5"/>
          <a:srcRect l="27500" t="14427" r="29166" b="9979"/>
          <a:stretch/>
        </p:blipFill>
        <p:spPr>
          <a:xfrm>
            <a:off x="5768173" y="1814068"/>
            <a:ext cx="3147227" cy="30867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93</Words>
  <Application>Microsoft Office PowerPoint</Application>
  <PresentationFormat>Экран (16:9)</PresentationFormat>
  <Paragraphs>32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Calibri</vt:lpstr>
      <vt:lpstr>Arial Unicode MS</vt:lpstr>
      <vt:lpstr>Banco</vt:lpstr>
      <vt:lpstr>Glacial Indifference</vt:lpstr>
      <vt:lpstr>Glacial Indifference Bold</vt:lpstr>
      <vt:lpstr>Arial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Gray Modern Minimalist 30 60 90 Day Plan Presentation</dc:title>
  <dc:creator>V</dc:creator>
  <cp:lastModifiedBy>V</cp:lastModifiedBy>
  <cp:revision>26</cp:revision>
  <dcterms:created xsi:type="dcterms:W3CDTF">2006-08-16T00:00:00Z</dcterms:created>
  <dcterms:modified xsi:type="dcterms:W3CDTF">2021-11-20T14:56:02Z</dcterms:modified>
  <dc:identifier>DAEvgaCPjfU</dc:identifier>
</cp:coreProperties>
</file>