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0066FF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2" autoAdjust="0"/>
    <p:restoredTop sz="94660"/>
  </p:normalViewPr>
  <p:slideViewPr>
    <p:cSldViewPr>
      <p:cViewPr varScale="1">
        <p:scale>
          <a:sx n="88" d="100"/>
          <a:sy n="88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64F8-FCB2-4511-8E4F-9E7FF069986A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3C2-D2AA-496E-A555-17918B87D0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148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64F8-FCB2-4511-8E4F-9E7FF069986A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3C2-D2AA-496E-A555-17918B87D0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81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64F8-FCB2-4511-8E4F-9E7FF069986A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3C2-D2AA-496E-A555-17918B87D0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877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64F8-FCB2-4511-8E4F-9E7FF069986A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3C2-D2AA-496E-A555-17918B87D0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9313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64F8-FCB2-4511-8E4F-9E7FF069986A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3C2-D2AA-496E-A555-17918B87D0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7394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64F8-FCB2-4511-8E4F-9E7FF069986A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3C2-D2AA-496E-A555-17918B87D0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809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64F8-FCB2-4511-8E4F-9E7FF069986A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3C2-D2AA-496E-A555-17918B87D0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003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64F8-FCB2-4511-8E4F-9E7FF069986A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3C2-D2AA-496E-A555-17918B87D0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336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64F8-FCB2-4511-8E4F-9E7FF069986A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3C2-D2AA-496E-A555-17918B87D0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546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64F8-FCB2-4511-8E4F-9E7FF069986A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3C2-D2AA-496E-A555-17918B87D0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2726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64F8-FCB2-4511-8E4F-9E7FF069986A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3C2-D2AA-496E-A555-17918B87D0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043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764F8-FCB2-4511-8E4F-9E7FF069986A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943C2-D2AA-496E-A555-17918B87D0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837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158" y="0"/>
            <a:ext cx="9145157" cy="68588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2306687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Развитие и контроль продуктивных умений </a:t>
            </a:r>
            <a:br>
              <a:rPr lang="ru-RU" sz="40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40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младших </a:t>
            </a:r>
            <a:r>
              <a:rPr lang="ru-RU" sz="4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школьников</a:t>
            </a:r>
            <a:endParaRPr lang="ru-RU" sz="40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4365104"/>
            <a:ext cx="4208512" cy="1345704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Учитель английского языка </a:t>
            </a: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МАОУ СОШ №71 г.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Краснодар</a:t>
            </a:r>
          </a:p>
          <a:p>
            <a:pPr algn="l"/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Акопова Л.В.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95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7383"/>
            <a:ext cx="9144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П</a:t>
            </a:r>
            <a:r>
              <a:rPr lang="ru-RU" sz="2400" b="1" dirty="0" smtClean="0">
                <a:solidFill>
                  <a:srgbClr val="0070C0"/>
                </a:solidFill>
              </a:rPr>
              <a:t>одготовленная </a:t>
            </a:r>
            <a:r>
              <a:rPr lang="ru-RU" sz="2400" b="1" dirty="0">
                <a:solidFill>
                  <a:srgbClr val="0070C0"/>
                </a:solidFill>
              </a:rPr>
              <a:t>и </a:t>
            </a:r>
            <a:r>
              <a:rPr lang="ru-RU" sz="2400" b="1" dirty="0" smtClean="0">
                <a:solidFill>
                  <a:srgbClr val="0070C0"/>
                </a:solidFill>
              </a:rPr>
              <a:t>неподготовленная диалогическая речь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93401"/>
            <a:ext cx="7488832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Упражнения и приёмы для развития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подготовленной диалогической речи:</a:t>
            </a:r>
          </a:p>
          <a:p>
            <a:pPr marL="0" indent="0">
              <a:buNone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ru-RU" sz="2900" dirty="0"/>
              <a:t>ответы на вопросы (краткие и полные</a:t>
            </a:r>
            <a:r>
              <a:rPr lang="ru-RU" sz="2900" dirty="0" smtClean="0"/>
              <a:t>);</a:t>
            </a:r>
          </a:p>
          <a:p>
            <a:pPr>
              <a:lnSpc>
                <a:spcPct val="120000"/>
              </a:lnSpc>
            </a:pPr>
            <a:r>
              <a:rPr lang="ru-RU" sz="2900" dirty="0" smtClean="0"/>
              <a:t>подбор </a:t>
            </a:r>
            <a:r>
              <a:rPr lang="ru-RU" sz="2900" dirty="0"/>
              <a:t>вопросов из числа предложенных к имеющимся </a:t>
            </a:r>
            <a:r>
              <a:rPr lang="ru-RU" sz="2900" dirty="0" smtClean="0"/>
              <a:t>утверждениям </a:t>
            </a:r>
            <a:r>
              <a:rPr lang="ru-RU" sz="2900" dirty="0"/>
              <a:t>(matching</a:t>
            </a:r>
            <a:r>
              <a:rPr lang="ru-RU" sz="2900" dirty="0" smtClean="0"/>
              <a:t>);</a:t>
            </a:r>
          </a:p>
          <a:p>
            <a:pPr>
              <a:lnSpc>
                <a:spcPct val="120000"/>
              </a:lnSpc>
            </a:pPr>
            <a:r>
              <a:rPr lang="ru-RU" sz="2900" dirty="0" smtClean="0"/>
              <a:t>постановка </a:t>
            </a:r>
            <a:r>
              <a:rPr lang="ru-RU" sz="2900" dirty="0"/>
              <a:t>вопросов, в том числе и вопросов к тексту (</a:t>
            </a:r>
            <a:r>
              <a:rPr lang="ru-RU" sz="2900" dirty="0" smtClean="0"/>
              <a:t>прослушанному </a:t>
            </a:r>
            <a:r>
              <a:rPr lang="ru-RU" sz="2900" dirty="0"/>
              <a:t>или прочитанному</a:t>
            </a:r>
            <a:r>
              <a:rPr lang="ru-RU" sz="2900" dirty="0" smtClean="0"/>
              <a:t>);</a:t>
            </a:r>
          </a:p>
          <a:p>
            <a:pPr>
              <a:lnSpc>
                <a:spcPct val="120000"/>
              </a:lnSpc>
            </a:pPr>
            <a:r>
              <a:rPr lang="ru-RU" sz="2900" dirty="0" smtClean="0"/>
              <a:t>объединение </a:t>
            </a:r>
            <a:r>
              <a:rPr lang="ru-RU" sz="2900" dirty="0"/>
              <a:t>диалогических единств, данных в </a:t>
            </a:r>
            <a:r>
              <a:rPr lang="ru-RU" sz="2900" dirty="0" smtClean="0"/>
              <a:t>произвольной последовательности</a:t>
            </a:r>
            <a:r>
              <a:rPr lang="ru-RU" sz="2900" dirty="0"/>
              <a:t>, в </a:t>
            </a:r>
            <a:r>
              <a:rPr lang="ru-RU" sz="2900" dirty="0" smtClean="0"/>
              <a:t>диалог;</a:t>
            </a:r>
          </a:p>
          <a:p>
            <a:pPr>
              <a:lnSpc>
                <a:spcPct val="120000"/>
              </a:lnSpc>
            </a:pPr>
            <a:r>
              <a:rPr lang="ru-RU" sz="2900" dirty="0" smtClean="0"/>
              <a:t>восстановление </a:t>
            </a:r>
            <a:r>
              <a:rPr lang="ru-RU" sz="2900" dirty="0"/>
              <a:t>диалога через заполнение пропущенных </a:t>
            </a:r>
            <a:r>
              <a:rPr lang="ru-RU" sz="2900" dirty="0" smtClean="0"/>
              <a:t>реплик;</a:t>
            </a:r>
          </a:p>
          <a:p>
            <a:pPr>
              <a:lnSpc>
                <a:spcPct val="120000"/>
              </a:lnSpc>
            </a:pPr>
            <a:r>
              <a:rPr lang="ru-RU" sz="2900" dirty="0" smtClean="0"/>
              <a:t>изменение </a:t>
            </a:r>
            <a:r>
              <a:rPr lang="ru-RU" sz="2900" dirty="0"/>
              <a:t>диалога-образца в связи с изменением </a:t>
            </a:r>
            <a:r>
              <a:rPr lang="ru-RU" sz="2900" dirty="0" smtClean="0"/>
              <a:t>ситуации;</a:t>
            </a:r>
          </a:p>
          <a:p>
            <a:pPr>
              <a:lnSpc>
                <a:spcPct val="120000"/>
              </a:lnSpc>
            </a:pPr>
            <a:r>
              <a:rPr lang="ru-RU" sz="2900" dirty="0" smtClean="0"/>
              <a:t>драматизация </a:t>
            </a:r>
            <a:r>
              <a:rPr lang="ru-RU" sz="2900" dirty="0"/>
              <a:t>монологического текста (напр., инсценировка </a:t>
            </a:r>
            <a:r>
              <a:rPr lang="ru-RU" sz="2900" dirty="0" smtClean="0"/>
              <a:t>сказки);</a:t>
            </a:r>
          </a:p>
          <a:p>
            <a:pPr>
              <a:lnSpc>
                <a:spcPct val="120000"/>
              </a:lnSpc>
            </a:pPr>
            <a:r>
              <a:rPr lang="ru-RU" sz="2900" dirty="0" smtClean="0"/>
              <a:t>завершение </a:t>
            </a:r>
            <a:r>
              <a:rPr lang="ru-RU" sz="2900" dirty="0"/>
              <a:t>диалога с ориентацией на </a:t>
            </a:r>
            <a:r>
              <a:rPr lang="ru-RU" sz="2900" dirty="0" smtClean="0"/>
              <a:t>подсказку-опору;</a:t>
            </a:r>
          </a:p>
          <a:p>
            <a:pPr>
              <a:lnSpc>
                <a:spcPct val="120000"/>
              </a:lnSpc>
            </a:pPr>
            <a:r>
              <a:rPr lang="ru-RU" sz="2900" dirty="0" smtClean="0"/>
              <a:t>составление </a:t>
            </a:r>
            <a:r>
              <a:rPr lang="ru-RU" sz="2900" dirty="0"/>
              <a:t>диалога по образцу на заданную тему в связи с </a:t>
            </a:r>
            <a:r>
              <a:rPr lang="ru-RU" sz="2900" dirty="0" smtClean="0"/>
              <a:t>определённой </a:t>
            </a:r>
            <a:r>
              <a:rPr lang="ru-RU" sz="2900" dirty="0"/>
              <a:t>ситуацией общения и его </a:t>
            </a:r>
            <a:r>
              <a:rPr lang="ru-RU" sz="2900" dirty="0" smtClean="0"/>
              <a:t>воспроизведение.</a:t>
            </a:r>
            <a:endParaRPr lang="ru-RU" sz="29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071935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01" y="0"/>
            <a:ext cx="9144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Упражнения и приёмы обучения, связанные с развитием 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неподготовленной диалогической речи:</a:t>
            </a:r>
            <a:br>
              <a:rPr lang="ru-RU" sz="2400" b="1" dirty="0">
                <a:solidFill>
                  <a:srgbClr val="0070C0"/>
                </a:solidFill>
              </a:rPr>
            </a:b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60466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- ответы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на вопросы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199" y="2420888"/>
            <a:ext cx="8698301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- вопросно-ответные игры или викторины (типа “Угадай-ка”);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7200" y="2852936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66FF"/>
                </a:solidFill>
              </a:rPr>
              <a:t>- управляемый диалог без предварительной подготовки;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57200" y="3284984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C00FF"/>
                </a:solidFill>
              </a:rPr>
              <a:t>- сюжетно-ролевая игра.</a:t>
            </a:r>
            <a:endParaRPr lang="ru-RU" sz="2400" b="1" dirty="0">
              <a:solidFill>
                <a:srgbClr val="CC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97387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01" y="0"/>
            <a:ext cx="9144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Основная задача педагога – обеспечить: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4420" y="1600201"/>
            <a:ext cx="7355160" cy="37730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речевую инициативу детей и в устной, и в письменной речи</a:t>
            </a:r>
            <a:r>
              <a:rPr lang="ru-RU" dirty="0" smtClean="0"/>
              <a:t>;</a:t>
            </a:r>
            <a:br>
              <a:rPr lang="ru-RU" dirty="0" smtClean="0"/>
            </a:b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обязательную возможность для выражения детьми своих </a:t>
            </a:r>
            <a:r>
              <a:rPr lang="ru-RU" dirty="0" smtClean="0"/>
              <a:t>собственных </a:t>
            </a:r>
            <a:r>
              <a:rPr lang="ru-RU" dirty="0"/>
              <a:t>мыслей и эмоций на иностранном языке</a:t>
            </a:r>
            <a:r>
              <a:rPr lang="ru-RU" dirty="0" smtClean="0"/>
              <a:t>;</a:t>
            </a:r>
            <a:br>
              <a:rPr lang="ru-RU" dirty="0" smtClean="0"/>
            </a:br>
            <a:endParaRPr lang="ru-RU" dirty="0"/>
          </a:p>
          <a:p>
            <a:pPr marL="0" indent="0">
              <a:buNone/>
            </a:pPr>
            <a:r>
              <a:rPr lang="ru-RU" dirty="0"/>
              <a:t>– самооценку овладения различными умениями иноязычной речи.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50461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01" y="0"/>
            <a:ext cx="9144000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40323" y="2708920"/>
            <a:ext cx="54633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0070C0"/>
                </a:solidFill>
              </a:rPr>
              <a:t>Спасибо за внимание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844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620688"/>
            <a:ext cx="7947165" cy="376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9132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З</a:t>
            </a:r>
            <a:r>
              <a:rPr lang="ru-RU" sz="2800" b="1" dirty="0" smtClean="0">
                <a:solidFill>
                  <a:srgbClr val="0070C0"/>
                </a:solidFill>
              </a:rPr>
              <a:t>адачи </a:t>
            </a:r>
            <a:r>
              <a:rPr lang="ru-RU" sz="2800" b="1" dirty="0">
                <a:solidFill>
                  <a:srgbClr val="0070C0"/>
                </a:solidFill>
              </a:rPr>
              <a:t>начальной школы в области формирования 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коммуникативных умений говорения и </a:t>
            </a:r>
            <a:r>
              <a:rPr lang="ru-RU" sz="2800" b="1" dirty="0" smtClean="0">
                <a:solidFill>
                  <a:srgbClr val="0070C0"/>
                </a:solidFill>
              </a:rPr>
              <a:t>письма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268264"/>
            <a:ext cx="3985383" cy="20882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4" y="1268760"/>
            <a:ext cx="4000132" cy="28083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7744" y="3573016"/>
            <a:ext cx="3976851" cy="236104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902400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Диалог – это общение двух людей, в котором каждое высказывание </a:t>
            </a:r>
            <a:r>
              <a:rPr lang="ru-RU" sz="2800" b="1" dirty="0" smtClean="0">
                <a:solidFill>
                  <a:srgbClr val="0070C0"/>
                </a:solidFill>
              </a:rPr>
              <a:t>непосредственно </a:t>
            </a:r>
            <a:r>
              <a:rPr lang="ru-RU" sz="2800" b="1" dirty="0">
                <a:solidFill>
                  <a:srgbClr val="0070C0"/>
                </a:solidFill>
              </a:rPr>
              <a:t>адресовано собеседнику.</a:t>
            </a:r>
            <a:br>
              <a:rPr lang="ru-RU" sz="2800" b="1" dirty="0">
                <a:solidFill>
                  <a:srgbClr val="0070C0"/>
                </a:solidFill>
              </a:rPr>
            </a:b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0872" y="1700808"/>
            <a:ext cx="8229600" cy="43204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Характеризуется: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090712" y="4520952"/>
            <a:ext cx="749917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dirty="0" smtClean="0"/>
              <a:t>- спонтанностью </a:t>
            </a:r>
            <a:r>
              <a:rPr lang="ru-RU" sz="1600" dirty="0" smtClean="0"/>
              <a:t>(которая проявляется в паузах нерешительности, повторах, поэтому важно научить детей пользоваться в речи разного рода разговорными формулами) ; </a:t>
            </a:r>
          </a:p>
          <a:p>
            <a:pPr marL="0" indent="0">
              <a:buFont typeface="Arial" pitchFamily="34" charset="0"/>
              <a:buNone/>
            </a:pPr>
            <a:endParaRPr lang="ru-RU" sz="1600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454968" y="3891136"/>
            <a:ext cx="7355160" cy="5459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dirty="0" smtClean="0"/>
              <a:t>- простотой синтаксического построения и эллиптичностью </a:t>
            </a:r>
            <a:r>
              <a:rPr lang="ru-RU" sz="1600" dirty="0" smtClean="0"/>
              <a:t>(использование неполных предложений, сокращение языковых средств) ;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113384" y="3215444"/>
            <a:ext cx="6624736" cy="603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dirty="0" smtClean="0"/>
              <a:t>- реактивностью  </a:t>
            </a:r>
            <a:r>
              <a:rPr lang="ru-RU" sz="1600" dirty="0" smtClean="0"/>
              <a:t>(реплика является речевой реакцией на речевой или неречевой стимул) ;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1465312" y="2667000"/>
            <a:ext cx="7355160" cy="5459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dirty="0" smtClean="0"/>
              <a:t>- контекстуальностью </a:t>
            </a:r>
            <a:r>
              <a:rPr lang="ru-RU" sz="1600" dirty="0" smtClean="0"/>
              <a:t>(каждое очередное высказывание обусловлено предыдущим) ;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1105272" y="2162944"/>
            <a:ext cx="7355160" cy="5459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dirty="0" smtClean="0"/>
              <a:t>- ситуативностью </a:t>
            </a:r>
            <a:r>
              <a:rPr lang="ru-RU" sz="1600" dirty="0" smtClean="0"/>
              <a:t>(связана с обстановкой, в которой происходит разговор и с отношениями партнёров по общению);</a:t>
            </a:r>
            <a:endParaRPr lang="ru-RU" sz="1600" dirty="0"/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1753344" y="5368445"/>
            <a:ext cx="7355160" cy="5459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dirty="0" smtClean="0"/>
              <a:t>- эмоциональностью.</a:t>
            </a:r>
          </a:p>
          <a:p>
            <a:pPr marL="0" indent="0">
              <a:buFont typeface="Arial" pitchFamily="34" charset="0"/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1720875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9361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0070C0"/>
                </a:solidFill>
              </a:rPr>
              <a:t>Основа диалога </a:t>
            </a:r>
            <a:r>
              <a:rPr lang="ru-RU" b="1" dirty="0" smtClean="0">
                <a:solidFill>
                  <a:srgbClr val="0070C0"/>
                </a:solidFill>
              </a:rPr>
              <a:t>– диалогическое единство: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6031" y="2564904"/>
            <a:ext cx="6317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/>
              <a:t>реплика-стимула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Can you dance?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05850" y="3284984"/>
            <a:ext cx="55370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и </a:t>
            </a:r>
            <a:br>
              <a:rPr lang="ru-RU" sz="3200" dirty="0" smtClean="0"/>
            </a:br>
            <a:r>
              <a:rPr lang="ru-RU" sz="3200" b="1" dirty="0" smtClean="0"/>
              <a:t>реплика-реакция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No, I can’t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5904426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О</a:t>
            </a:r>
            <a:r>
              <a:rPr lang="ru-RU" sz="2400" b="1" dirty="0" smtClean="0">
                <a:solidFill>
                  <a:srgbClr val="0070C0"/>
                </a:solidFill>
              </a:rPr>
              <a:t>снову </a:t>
            </a:r>
            <a:r>
              <a:rPr lang="ru-RU" sz="2400" b="1" dirty="0">
                <a:solidFill>
                  <a:srgbClr val="0070C0"/>
                </a:solidFill>
              </a:rPr>
              <a:t>содержания обучения диалогу в начальной школе </a:t>
            </a:r>
            <a:r>
              <a:rPr lang="ru-RU" sz="2400" b="1" dirty="0" smtClean="0">
                <a:solidFill>
                  <a:srgbClr val="0070C0"/>
                </a:solidFill>
              </a:rPr>
              <a:t>составляют </a:t>
            </a:r>
            <a:r>
              <a:rPr lang="ru-RU" sz="2400" b="1" dirty="0">
                <a:solidFill>
                  <a:srgbClr val="0070C0"/>
                </a:solidFill>
              </a:rPr>
              <a:t>следующие диалогические </a:t>
            </a:r>
            <a:r>
              <a:rPr lang="ru-RU" sz="2400" b="1" dirty="0" smtClean="0">
                <a:solidFill>
                  <a:srgbClr val="0070C0"/>
                </a:solidFill>
              </a:rPr>
              <a:t>единства: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/>
              <a:t>вопрос-положительный </a:t>
            </a:r>
            <a:r>
              <a:rPr lang="ru-RU" sz="1600" dirty="0"/>
              <a:t>ответ</a:t>
            </a:r>
            <a:r>
              <a:rPr lang="ru-RU" sz="16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600" b="1" i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</a:rPr>
              <a:t>Do you like lemonade? – Yes, very </a:t>
            </a:r>
            <a:r>
              <a:rPr lang="en-US" sz="1600" b="1" i="1" dirty="0" smtClean="0">
                <a:solidFill>
                  <a:schemeClr val="accent6">
                    <a:lumMod val="75000"/>
                  </a:schemeClr>
                </a:solidFill>
              </a:rPr>
              <a:t>much.);</a:t>
            </a:r>
            <a:endParaRPr lang="ru-RU" sz="16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600" dirty="0" smtClean="0"/>
              <a:t>вопрос-отрицательный </a:t>
            </a:r>
            <a:r>
              <a:rPr lang="ru-RU" sz="1600" dirty="0"/>
              <a:t>ответ </a:t>
            </a:r>
            <a:r>
              <a:rPr lang="ru-RU" sz="1600" b="1" i="1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600" b="1" i="1" dirty="0">
                <a:solidFill>
                  <a:schemeClr val="accent5">
                    <a:lumMod val="75000"/>
                  </a:schemeClr>
                </a:solidFill>
              </a:rPr>
              <a:t>Do you like cola? – No, I don’t.);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утверждение-согласие </a:t>
            </a:r>
            <a:r>
              <a:rPr lang="ru-RU" sz="1600" b="1" i="1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US" sz="1600" b="1" i="1" dirty="0">
                <a:solidFill>
                  <a:schemeClr val="accent3">
                    <a:lumMod val="75000"/>
                  </a:schemeClr>
                </a:solidFill>
              </a:rPr>
              <a:t>The weather is nice today! – It is!);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утверждение-несогласие </a:t>
            </a:r>
            <a:r>
              <a:rPr lang="ru-RU" sz="1600" b="1" i="1" dirty="0">
                <a:solidFill>
                  <a:srgbClr val="FF0000"/>
                </a:solidFill>
              </a:rPr>
              <a:t>(</a:t>
            </a:r>
            <a:r>
              <a:rPr lang="en-US" sz="1600" b="1" i="1" dirty="0">
                <a:solidFill>
                  <a:srgbClr val="FF0000"/>
                </a:solidFill>
              </a:rPr>
              <a:t>Your sister can skate. – No, she can’t.);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просьба-отрицательный </a:t>
            </a:r>
            <a:r>
              <a:rPr lang="ru-RU" sz="1600" dirty="0"/>
              <a:t>ответ </a:t>
            </a:r>
            <a:r>
              <a:rPr lang="ru-RU" sz="1600" b="1" i="1" dirty="0">
                <a:solidFill>
                  <a:srgbClr val="00B0F0"/>
                </a:solidFill>
              </a:rPr>
              <a:t>(</a:t>
            </a:r>
            <a:r>
              <a:rPr lang="en-US" sz="1600" b="1" i="1" dirty="0">
                <a:solidFill>
                  <a:srgbClr val="00B0F0"/>
                </a:solidFill>
              </a:rPr>
              <a:t>Call me in the evening! – Sorry, I </a:t>
            </a:r>
            <a:r>
              <a:rPr lang="en-US" sz="1600" b="1" i="1" dirty="0" smtClean="0">
                <a:solidFill>
                  <a:srgbClr val="00B0F0"/>
                </a:solidFill>
              </a:rPr>
              <a:t>can’t</a:t>
            </a:r>
            <a:r>
              <a:rPr lang="en-US" sz="1600" b="1" i="1" dirty="0">
                <a:solidFill>
                  <a:srgbClr val="00B0F0"/>
                </a:solidFill>
              </a:rPr>
              <a:t>.);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просьба-положительный </a:t>
            </a:r>
            <a:r>
              <a:rPr lang="ru-RU" sz="1600" dirty="0"/>
              <a:t>ответ </a:t>
            </a:r>
            <a:r>
              <a:rPr lang="ru-RU" sz="1600" b="1" i="1" dirty="0" smtClean="0">
                <a:solidFill>
                  <a:srgbClr val="7030A0"/>
                </a:solidFill>
              </a:rPr>
              <a:t>(</a:t>
            </a:r>
            <a:r>
              <a:rPr lang="en-US" sz="1600" b="1" i="1" dirty="0" smtClean="0">
                <a:solidFill>
                  <a:srgbClr val="7030A0"/>
                </a:solidFill>
              </a:rPr>
              <a:t>Give </a:t>
            </a:r>
            <a:r>
              <a:rPr lang="en-US" sz="1600" b="1" i="1" dirty="0">
                <a:solidFill>
                  <a:srgbClr val="7030A0"/>
                </a:solidFill>
              </a:rPr>
              <a:t>me a pen, please! Here you </a:t>
            </a:r>
            <a:r>
              <a:rPr lang="en-US" sz="1600" b="1" i="1" dirty="0" smtClean="0">
                <a:solidFill>
                  <a:srgbClr val="7030A0"/>
                </a:solidFill>
              </a:rPr>
              <a:t>are</a:t>
            </a:r>
            <a:r>
              <a:rPr lang="en-US" sz="1600" b="1" i="1" dirty="0">
                <a:solidFill>
                  <a:srgbClr val="7030A0"/>
                </a:solidFill>
              </a:rPr>
              <a:t>.);</a:t>
            </a:r>
          </a:p>
          <a:p>
            <a:pPr>
              <a:lnSpc>
                <a:spcPct val="150000"/>
              </a:lnSpc>
            </a:pPr>
            <a:r>
              <a:rPr lang="ru-RU" sz="1600" dirty="0"/>
              <a:t>приглашение (к действию) – согласие </a:t>
            </a:r>
            <a:r>
              <a:rPr lang="ru-RU" sz="1600" b="1" i="1" dirty="0">
                <a:solidFill>
                  <a:srgbClr val="0070C0"/>
                </a:solidFill>
              </a:rPr>
              <a:t>(</a:t>
            </a:r>
            <a:r>
              <a:rPr lang="en-US" sz="1600" b="1" i="1" dirty="0">
                <a:solidFill>
                  <a:srgbClr val="0070C0"/>
                </a:solidFill>
              </a:rPr>
              <a:t>Let’s sing! – With </a:t>
            </a:r>
            <a:r>
              <a:rPr lang="en-US" sz="1600" b="1" i="1" dirty="0" smtClean="0">
                <a:solidFill>
                  <a:srgbClr val="0070C0"/>
                </a:solidFill>
              </a:rPr>
              <a:t>pleasure</a:t>
            </a:r>
            <a:r>
              <a:rPr lang="en-US" sz="1600" b="1" i="1" dirty="0">
                <a:solidFill>
                  <a:srgbClr val="0070C0"/>
                </a:solidFill>
              </a:rPr>
              <a:t>!);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приглашение-несогласие</a:t>
            </a:r>
            <a:r>
              <a:rPr lang="ru-RU" sz="1600" b="1" i="1" dirty="0" smtClean="0">
                <a:solidFill>
                  <a:srgbClr val="FF00FF"/>
                </a:solidFill>
              </a:rPr>
              <a:t> </a:t>
            </a:r>
            <a:r>
              <a:rPr lang="ru-RU" sz="1600" b="1" i="1" dirty="0">
                <a:solidFill>
                  <a:srgbClr val="FF00FF"/>
                </a:solidFill>
              </a:rPr>
              <a:t>(</a:t>
            </a:r>
            <a:r>
              <a:rPr lang="en-US" sz="1600" b="1" i="1" dirty="0">
                <a:solidFill>
                  <a:srgbClr val="FF00FF"/>
                </a:solidFill>
              </a:rPr>
              <a:t>I’d like you to join our football club. – </a:t>
            </a:r>
            <a:r>
              <a:rPr lang="en-US" sz="1600" b="1" i="1" dirty="0" smtClean="0">
                <a:solidFill>
                  <a:srgbClr val="FF00FF"/>
                </a:solidFill>
              </a:rPr>
              <a:t>Sorry</a:t>
            </a:r>
            <a:r>
              <a:rPr lang="en-US" sz="1600" b="1" i="1" dirty="0">
                <a:solidFill>
                  <a:srgbClr val="FF00FF"/>
                </a:solidFill>
              </a:rPr>
              <a:t>, I don’t like </a:t>
            </a:r>
            <a:r>
              <a:rPr lang="en-US" sz="1600" b="1" i="1" dirty="0" smtClean="0">
                <a:solidFill>
                  <a:srgbClr val="FF00FF"/>
                </a:solidFill>
              </a:rPr>
              <a:t>football</a:t>
            </a:r>
            <a:r>
              <a:rPr lang="ru-RU" sz="1600" b="1" i="1" dirty="0" smtClean="0">
                <a:solidFill>
                  <a:srgbClr val="FF00FF"/>
                </a:solidFill>
              </a:rPr>
              <a:t>).</a:t>
            </a:r>
            <a:endParaRPr lang="en-US" sz="1600" b="1" i="1" dirty="0">
              <a:solidFill>
                <a:srgbClr val="FF00FF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94915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7425" y="548680"/>
            <a:ext cx="4629150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3246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7383"/>
            <a:ext cx="9144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Самая важная задача – сформировать у детей базовые умения диалогической речи, обеспечивающие ход беседы: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1216" y="1700808"/>
            <a:ext cx="6131024" cy="1396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Умение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стимулировать собеседника на высказывание. </a:t>
            </a:r>
            <a:endParaRPr lang="ru-RU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1400" dirty="0" smtClean="0"/>
              <a:t>Стимулом может </a:t>
            </a:r>
            <a:r>
              <a:rPr lang="ru-RU" sz="1400" dirty="0"/>
              <a:t>быть</a:t>
            </a:r>
            <a:r>
              <a:rPr lang="ru-RU" sz="1400" dirty="0" smtClean="0"/>
              <a:t>:</a:t>
            </a:r>
          </a:p>
          <a:p>
            <a:pPr marL="0" indent="0">
              <a:buNone/>
            </a:pPr>
            <a:r>
              <a:rPr lang="ru-RU" sz="1400" dirty="0" smtClean="0"/>
              <a:t>– </a:t>
            </a:r>
            <a:r>
              <a:rPr lang="ru-RU" sz="1400" dirty="0"/>
              <a:t>вопрос, например: </a:t>
            </a:r>
            <a:r>
              <a:rPr lang="ru-RU" sz="1400" b="1" i="1" dirty="0" err="1">
                <a:solidFill>
                  <a:srgbClr val="FF0000"/>
                </a:solidFill>
              </a:rPr>
              <a:t>Сan</a:t>
            </a:r>
            <a:r>
              <a:rPr lang="ru-RU" sz="1400" b="1" i="1" dirty="0">
                <a:solidFill>
                  <a:srgbClr val="FF0000"/>
                </a:solidFill>
              </a:rPr>
              <a:t> </a:t>
            </a:r>
            <a:r>
              <a:rPr lang="ru-RU" sz="1400" b="1" i="1" dirty="0" err="1">
                <a:solidFill>
                  <a:srgbClr val="FF0000"/>
                </a:solidFill>
              </a:rPr>
              <a:t>you</a:t>
            </a:r>
            <a:r>
              <a:rPr lang="ru-RU" sz="1400" b="1" i="1" dirty="0">
                <a:solidFill>
                  <a:srgbClr val="FF0000"/>
                </a:solidFill>
              </a:rPr>
              <a:t> </a:t>
            </a:r>
            <a:r>
              <a:rPr lang="ru-RU" sz="1400" b="1" i="1" dirty="0" err="1">
                <a:solidFill>
                  <a:srgbClr val="FF0000"/>
                </a:solidFill>
              </a:rPr>
              <a:t>swim</a:t>
            </a:r>
            <a:r>
              <a:rPr lang="ru-RU" sz="1400" b="1" i="1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r>
              <a:rPr lang="ru-RU" sz="1400" dirty="0"/>
              <a:t>– утверждение, например: </a:t>
            </a:r>
            <a:r>
              <a:rPr lang="ru-RU" sz="1400" b="1" i="1" dirty="0" err="1">
                <a:solidFill>
                  <a:srgbClr val="FF0000"/>
                </a:solidFill>
              </a:rPr>
              <a:t>Birds</a:t>
            </a:r>
            <a:r>
              <a:rPr lang="ru-RU" sz="1400" b="1" i="1" dirty="0">
                <a:solidFill>
                  <a:srgbClr val="FF0000"/>
                </a:solidFill>
              </a:rPr>
              <a:t> </a:t>
            </a:r>
            <a:r>
              <a:rPr lang="ru-RU" sz="1400" b="1" i="1" dirty="0" err="1">
                <a:solidFill>
                  <a:srgbClr val="FF0000"/>
                </a:solidFill>
              </a:rPr>
              <a:t>like</a:t>
            </a:r>
            <a:r>
              <a:rPr lang="ru-RU" sz="1400" b="1" i="1" dirty="0">
                <a:solidFill>
                  <a:srgbClr val="FF0000"/>
                </a:solidFill>
              </a:rPr>
              <a:t> </a:t>
            </a:r>
            <a:r>
              <a:rPr lang="ru-RU" sz="1400" b="1" i="1" dirty="0" err="1">
                <a:solidFill>
                  <a:srgbClr val="FF0000"/>
                </a:solidFill>
              </a:rPr>
              <a:t>bread</a:t>
            </a:r>
            <a:endParaRPr lang="ru-RU" sz="14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1400" dirty="0"/>
              <a:t>– просьба, предложение, например: </a:t>
            </a:r>
            <a:r>
              <a:rPr lang="ru-RU" sz="1400" b="1" i="1" dirty="0" err="1">
                <a:solidFill>
                  <a:srgbClr val="FF0000"/>
                </a:solidFill>
              </a:rPr>
              <a:t>Give</a:t>
            </a:r>
            <a:r>
              <a:rPr lang="ru-RU" sz="1400" b="1" i="1" dirty="0">
                <a:solidFill>
                  <a:srgbClr val="FF0000"/>
                </a:solidFill>
              </a:rPr>
              <a:t> </a:t>
            </a:r>
            <a:r>
              <a:rPr lang="ru-RU" sz="1400" b="1" i="1" dirty="0" err="1">
                <a:solidFill>
                  <a:srgbClr val="FF0000"/>
                </a:solidFill>
              </a:rPr>
              <a:t>me</a:t>
            </a:r>
            <a:r>
              <a:rPr lang="ru-RU" sz="1400" b="1" i="1" dirty="0">
                <a:solidFill>
                  <a:srgbClr val="FF0000"/>
                </a:solidFill>
              </a:rPr>
              <a:t> a </a:t>
            </a:r>
            <a:r>
              <a:rPr lang="ru-RU" sz="1400" b="1" i="1" dirty="0" err="1">
                <a:solidFill>
                  <a:srgbClr val="FF0000"/>
                </a:solidFill>
              </a:rPr>
              <a:t>white</a:t>
            </a:r>
            <a:r>
              <a:rPr lang="ru-RU" sz="1400" b="1" i="1" dirty="0">
                <a:solidFill>
                  <a:srgbClr val="FF0000"/>
                </a:solidFill>
              </a:rPr>
              <a:t> </a:t>
            </a:r>
            <a:r>
              <a:rPr lang="ru-RU" sz="1400" b="1" i="1" dirty="0" err="1">
                <a:solidFill>
                  <a:srgbClr val="FF0000"/>
                </a:solidFill>
              </a:rPr>
              <a:t>dog</a:t>
            </a:r>
            <a:r>
              <a:rPr lang="ru-RU" sz="1400" b="1" i="1" dirty="0">
                <a:solidFill>
                  <a:srgbClr val="FF0000"/>
                </a:solidFill>
              </a:rPr>
              <a:t>. </a:t>
            </a:r>
            <a:r>
              <a:rPr lang="ru-RU" sz="1400" b="1" i="1" dirty="0" err="1">
                <a:solidFill>
                  <a:srgbClr val="FF0000"/>
                </a:solidFill>
              </a:rPr>
              <a:t>Let’s</a:t>
            </a:r>
            <a:r>
              <a:rPr lang="ru-RU" sz="1400" b="1" i="1" dirty="0">
                <a:solidFill>
                  <a:srgbClr val="FF0000"/>
                </a:solidFill>
              </a:rPr>
              <a:t> </a:t>
            </a:r>
            <a:r>
              <a:rPr lang="ru-RU" sz="1400" b="1" i="1" dirty="0" err="1">
                <a:solidFill>
                  <a:srgbClr val="FF0000"/>
                </a:solidFill>
              </a:rPr>
              <a:t>sing</a:t>
            </a:r>
            <a:r>
              <a:rPr lang="ru-RU" sz="1400" b="1" i="1" dirty="0">
                <a:solidFill>
                  <a:srgbClr val="FF0000"/>
                </a:solidFill>
              </a:rPr>
              <a:t> </a:t>
            </a:r>
            <a:r>
              <a:rPr lang="ru-RU" sz="1400" b="1" i="1" dirty="0" err="1" smtClean="0">
                <a:solidFill>
                  <a:srgbClr val="FF0000"/>
                </a:solidFill>
              </a:rPr>
              <a:t>together</a:t>
            </a:r>
            <a:r>
              <a:rPr lang="ru-RU" sz="1400" b="1" i="1" dirty="0">
                <a:solidFill>
                  <a:srgbClr val="FF0000"/>
                </a:solidFill>
              </a:rPr>
              <a:t>!</a:t>
            </a:r>
          </a:p>
          <a:p>
            <a:endParaRPr lang="ru-RU" sz="14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63688" y="3356992"/>
            <a:ext cx="613102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 smtClean="0">
                <a:solidFill>
                  <a:srgbClr val="00B050"/>
                </a:solidFill>
              </a:rPr>
              <a:t>Умение реагировать на речевой стимул. </a:t>
            </a:r>
          </a:p>
          <a:p>
            <a:pPr marL="0" indent="0">
              <a:buNone/>
            </a:pPr>
            <a:r>
              <a:rPr lang="ru-RU" sz="1400" dirty="0" smtClean="0"/>
              <a:t>Ответ на вопрос может быть как положительным, так и отрицательным. </a:t>
            </a:r>
            <a:br>
              <a:rPr lang="ru-RU" sz="1400" dirty="0" smtClean="0"/>
            </a:br>
            <a:r>
              <a:rPr lang="ru-RU" sz="1400" dirty="0" smtClean="0"/>
              <a:t>С утверждением можно согласиться и не согласиться.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771800" y="4509120"/>
            <a:ext cx="5688632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>
                <a:solidFill>
                  <a:srgbClr val="00B0F0"/>
                </a:solidFill>
              </a:rPr>
              <a:t>У</a:t>
            </a:r>
            <a:r>
              <a:rPr lang="ru-RU" sz="1800" b="1" dirty="0" smtClean="0">
                <a:solidFill>
                  <a:srgbClr val="00B0F0"/>
                </a:solidFill>
              </a:rPr>
              <a:t>мение развёртывать реплику-ответ для придания</a:t>
            </a:r>
            <a:br>
              <a:rPr lang="ru-RU" sz="1800" b="1" dirty="0" smtClean="0">
                <a:solidFill>
                  <a:srgbClr val="00B0F0"/>
                </a:solidFill>
              </a:rPr>
            </a:br>
            <a:r>
              <a:rPr lang="ru-RU" sz="1800" b="1" dirty="0" smtClean="0">
                <a:solidFill>
                  <a:srgbClr val="00B0F0"/>
                </a:solidFill>
              </a:rPr>
              <a:t>высказываниям характера беседы. </a:t>
            </a:r>
          </a:p>
          <a:p>
            <a:pPr marL="0" indent="0">
              <a:buNone/>
            </a:pPr>
            <a:r>
              <a:rPr lang="ru-RU" sz="1400" dirty="0" smtClean="0"/>
              <a:t>Например: </a:t>
            </a:r>
            <a:r>
              <a:rPr lang="ru-RU" sz="1400" b="1" i="1" dirty="0" err="1" smtClean="0">
                <a:solidFill>
                  <a:srgbClr val="FF0000"/>
                </a:solidFill>
              </a:rPr>
              <a:t>Is</a:t>
            </a:r>
            <a:r>
              <a:rPr lang="ru-RU" sz="1400" b="1" i="1" dirty="0" smtClean="0">
                <a:solidFill>
                  <a:srgbClr val="FF0000"/>
                </a:solidFill>
              </a:rPr>
              <a:t> </a:t>
            </a:r>
            <a:r>
              <a:rPr lang="ru-RU" sz="1400" b="1" i="1" dirty="0" err="1" smtClean="0">
                <a:solidFill>
                  <a:srgbClr val="FF0000"/>
                </a:solidFill>
              </a:rPr>
              <a:t>your</a:t>
            </a:r>
            <a:r>
              <a:rPr lang="ru-RU" sz="1400" b="1" i="1" dirty="0" smtClean="0">
                <a:solidFill>
                  <a:srgbClr val="FF0000"/>
                </a:solidFill>
              </a:rPr>
              <a:t> </a:t>
            </a:r>
            <a:r>
              <a:rPr lang="ru-RU" sz="1400" b="1" i="1" dirty="0" err="1" smtClean="0">
                <a:solidFill>
                  <a:srgbClr val="FF0000"/>
                </a:solidFill>
              </a:rPr>
              <a:t>Dad</a:t>
            </a:r>
            <a:r>
              <a:rPr lang="ru-RU" sz="1400" b="1" i="1" dirty="0" smtClean="0">
                <a:solidFill>
                  <a:srgbClr val="FF0000"/>
                </a:solidFill>
              </a:rPr>
              <a:t> a </a:t>
            </a:r>
            <a:r>
              <a:rPr lang="ru-RU" sz="1400" b="1" i="1" dirty="0" err="1" smtClean="0">
                <a:solidFill>
                  <a:srgbClr val="FF0000"/>
                </a:solidFill>
              </a:rPr>
              <a:t>doctor</a:t>
            </a:r>
            <a:r>
              <a:rPr lang="ru-RU" sz="1400" b="1" i="1" dirty="0" smtClean="0">
                <a:solidFill>
                  <a:srgbClr val="FF0000"/>
                </a:solidFill>
              </a:rPr>
              <a:t>? </a:t>
            </a:r>
            <a:r>
              <a:rPr lang="ru-RU" sz="1400" b="1" i="1" dirty="0" err="1" smtClean="0">
                <a:solidFill>
                  <a:srgbClr val="FF0000"/>
                </a:solidFill>
              </a:rPr>
              <a:t>No</a:t>
            </a:r>
            <a:r>
              <a:rPr lang="ru-RU" sz="1400" b="1" i="1" dirty="0" smtClean="0">
                <a:solidFill>
                  <a:srgbClr val="FF0000"/>
                </a:solidFill>
              </a:rPr>
              <a:t>, </a:t>
            </a:r>
            <a:r>
              <a:rPr lang="ru-RU" sz="1400" b="1" i="1" dirty="0" err="1" smtClean="0">
                <a:solidFill>
                  <a:srgbClr val="FF0000"/>
                </a:solidFill>
              </a:rPr>
              <a:t>he</a:t>
            </a:r>
            <a:r>
              <a:rPr lang="ru-RU" sz="1400" b="1" i="1" dirty="0" smtClean="0">
                <a:solidFill>
                  <a:srgbClr val="FF0000"/>
                </a:solidFill>
              </a:rPr>
              <a:t> </a:t>
            </a:r>
            <a:r>
              <a:rPr lang="ru-RU" sz="1400" b="1" i="1" dirty="0" err="1" smtClean="0">
                <a:solidFill>
                  <a:srgbClr val="FF0000"/>
                </a:solidFill>
              </a:rPr>
              <a:t>is</a:t>
            </a:r>
            <a:r>
              <a:rPr lang="ru-RU" sz="1400" b="1" i="1" dirty="0" smtClean="0">
                <a:solidFill>
                  <a:srgbClr val="FF0000"/>
                </a:solidFill>
              </a:rPr>
              <a:t> </a:t>
            </a:r>
            <a:r>
              <a:rPr lang="ru-RU" sz="1400" b="1" i="1" dirty="0" err="1" smtClean="0">
                <a:solidFill>
                  <a:srgbClr val="FF0000"/>
                </a:solidFill>
              </a:rPr>
              <a:t>not</a:t>
            </a:r>
            <a:r>
              <a:rPr lang="ru-RU" sz="1400" b="1" i="1" dirty="0" smtClean="0">
                <a:solidFill>
                  <a:srgbClr val="FF0000"/>
                </a:solidFill>
              </a:rPr>
              <a:t>. </a:t>
            </a:r>
            <a:r>
              <a:rPr lang="ru-RU" sz="1400" b="1" i="1" dirty="0" err="1" smtClean="0">
                <a:solidFill>
                  <a:srgbClr val="FF0000"/>
                </a:solidFill>
              </a:rPr>
              <a:t>He</a:t>
            </a:r>
            <a:r>
              <a:rPr lang="ru-RU" sz="1400" b="1" i="1" dirty="0" smtClean="0">
                <a:solidFill>
                  <a:srgbClr val="FF0000"/>
                </a:solidFill>
              </a:rPr>
              <a:t> </a:t>
            </a:r>
            <a:r>
              <a:rPr lang="ru-RU" sz="1400" b="1" i="1" dirty="0" err="1" smtClean="0">
                <a:solidFill>
                  <a:srgbClr val="FF0000"/>
                </a:solidFill>
              </a:rPr>
              <a:t>is</a:t>
            </a:r>
            <a:r>
              <a:rPr lang="ru-RU" sz="1400" b="1" i="1" dirty="0" smtClean="0">
                <a:solidFill>
                  <a:srgbClr val="FF0000"/>
                </a:solidFill>
              </a:rPr>
              <a:t> </a:t>
            </a:r>
            <a:r>
              <a:rPr lang="ru-RU" sz="1400" b="1" i="1" dirty="0" err="1" smtClean="0">
                <a:solidFill>
                  <a:srgbClr val="FF0000"/>
                </a:solidFill>
              </a:rPr>
              <a:t>an</a:t>
            </a:r>
            <a:r>
              <a:rPr lang="ru-RU" sz="1400" b="1" i="1" dirty="0" smtClean="0">
                <a:solidFill>
                  <a:srgbClr val="FF0000"/>
                </a:solidFill>
              </a:rPr>
              <a:t> </a:t>
            </a:r>
            <a:r>
              <a:rPr lang="ru-RU" sz="1400" b="1" i="1" dirty="0" err="1" smtClean="0">
                <a:solidFill>
                  <a:srgbClr val="FF0000"/>
                </a:solidFill>
              </a:rPr>
              <a:t>accountant</a:t>
            </a:r>
            <a:r>
              <a:rPr lang="ru-RU" sz="1400" b="1" i="1" dirty="0" smtClean="0">
                <a:solidFill>
                  <a:srgbClr val="FF0000"/>
                </a:solidFill>
              </a:rPr>
              <a:t>. </a:t>
            </a:r>
            <a:br>
              <a:rPr lang="ru-RU" sz="1400" b="1" i="1" dirty="0" smtClean="0">
                <a:solidFill>
                  <a:srgbClr val="FF0000"/>
                </a:solidFill>
              </a:rPr>
            </a:br>
            <a:r>
              <a:rPr lang="ru-RU" sz="1400" b="1" i="1" dirty="0" err="1" smtClean="0">
                <a:solidFill>
                  <a:srgbClr val="FF0000"/>
                </a:solidFill>
              </a:rPr>
              <a:t>My</a:t>
            </a:r>
            <a:r>
              <a:rPr lang="ru-RU" sz="1400" b="1" i="1" dirty="0" smtClean="0">
                <a:solidFill>
                  <a:srgbClr val="FF0000"/>
                </a:solidFill>
              </a:rPr>
              <a:t> </a:t>
            </a:r>
            <a:r>
              <a:rPr lang="ru-RU" sz="1400" b="1" i="1" dirty="0" err="1" smtClean="0">
                <a:solidFill>
                  <a:srgbClr val="FF0000"/>
                </a:solidFill>
              </a:rPr>
              <a:t>dad</a:t>
            </a:r>
            <a:r>
              <a:rPr lang="ru-RU" sz="1400" b="1" i="1" dirty="0" smtClean="0">
                <a:solidFill>
                  <a:srgbClr val="FF0000"/>
                </a:solidFill>
              </a:rPr>
              <a:t> </a:t>
            </a:r>
            <a:r>
              <a:rPr lang="ru-RU" sz="1400" b="1" i="1" dirty="0" err="1" smtClean="0">
                <a:solidFill>
                  <a:srgbClr val="FF0000"/>
                </a:solidFill>
              </a:rPr>
              <a:t>is</a:t>
            </a:r>
            <a:r>
              <a:rPr lang="ru-RU" sz="1400" b="1" i="1" dirty="0" smtClean="0">
                <a:solidFill>
                  <a:srgbClr val="FF0000"/>
                </a:solidFill>
              </a:rPr>
              <a:t> </a:t>
            </a:r>
            <a:r>
              <a:rPr lang="ru-RU" sz="1400" b="1" i="1" dirty="0" err="1" smtClean="0">
                <a:solidFill>
                  <a:srgbClr val="FF0000"/>
                </a:solidFill>
              </a:rPr>
              <a:t>fond</a:t>
            </a:r>
            <a:r>
              <a:rPr lang="ru-RU" sz="1400" b="1" i="1" dirty="0" smtClean="0">
                <a:solidFill>
                  <a:srgbClr val="FF0000"/>
                </a:solidFill>
              </a:rPr>
              <a:t> </a:t>
            </a:r>
            <a:r>
              <a:rPr lang="ru-RU" sz="1400" b="1" i="1" dirty="0" err="1" smtClean="0">
                <a:solidFill>
                  <a:srgbClr val="FF0000"/>
                </a:solidFill>
              </a:rPr>
              <a:t>of</a:t>
            </a:r>
            <a:r>
              <a:rPr lang="ru-RU" sz="1400" b="1" i="1" dirty="0" smtClean="0">
                <a:solidFill>
                  <a:srgbClr val="FF0000"/>
                </a:solidFill>
              </a:rPr>
              <a:t> </a:t>
            </a:r>
            <a:r>
              <a:rPr lang="ru-RU" sz="1400" b="1" i="1" dirty="0" err="1" smtClean="0">
                <a:solidFill>
                  <a:srgbClr val="FF0000"/>
                </a:solidFill>
              </a:rPr>
              <a:t>calculating</a:t>
            </a:r>
            <a:r>
              <a:rPr lang="ru-RU" sz="1400" b="1" i="1" dirty="0" smtClean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30943989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7383"/>
            <a:ext cx="9144000" cy="6858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2547" y="476671"/>
            <a:ext cx="7620000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50996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515</Words>
  <Application>Microsoft Office PowerPoint</Application>
  <PresentationFormat>Экран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Развитие и контроль продуктивных умений  младших школьников</vt:lpstr>
      <vt:lpstr>Слайд 2</vt:lpstr>
      <vt:lpstr>Задачи начальной школы в области формирования  коммуникативных умений говорения и письма</vt:lpstr>
      <vt:lpstr>Диалог – это общение двух людей, в котором каждое высказывание непосредственно адресовано собеседнику. </vt:lpstr>
      <vt:lpstr>Слайд 5</vt:lpstr>
      <vt:lpstr>Основу содержания обучения диалогу в начальной школе составляют следующие диалогические единства:</vt:lpstr>
      <vt:lpstr>Слайд 7</vt:lpstr>
      <vt:lpstr>Самая важная задача – сформировать у детей базовые умения диалогической речи, обеспечивающие ход беседы:</vt:lpstr>
      <vt:lpstr>Слайд 9</vt:lpstr>
      <vt:lpstr>Подготовленная и неподготовленная диалогическая речь</vt:lpstr>
      <vt:lpstr>Упражнения и приёмы обучения, связанные с развитием  неподготовленной диалогической речи: </vt:lpstr>
      <vt:lpstr>Основная задача педагога – обеспечить: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и контроль продуктивных умений  младших школьников</dc:title>
  <dc:creator>Юля</dc:creator>
  <cp:lastModifiedBy>iac-u2</cp:lastModifiedBy>
  <cp:revision>27</cp:revision>
  <dcterms:created xsi:type="dcterms:W3CDTF">2013-11-28T16:45:15Z</dcterms:created>
  <dcterms:modified xsi:type="dcterms:W3CDTF">2014-02-07T06:51:09Z</dcterms:modified>
</cp:coreProperties>
</file>