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8" r:id="rId8"/>
    <p:sldId id="269" r:id="rId9"/>
    <p:sldId id="270" r:id="rId10"/>
    <p:sldId id="274" r:id="rId11"/>
    <p:sldId id="276" r:id="rId12"/>
    <p:sldId id="263" r:id="rId13"/>
    <p:sldId id="262" r:id="rId14"/>
    <p:sldId id="264" r:id="rId15"/>
    <p:sldId id="265" r:id="rId16"/>
    <p:sldId id="266" r:id="rId17"/>
    <p:sldId id="275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99FF"/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16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уровня развития детей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янв.20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уровень сформированности навыков самообслуживания</c:v>
                </c:pt>
                <c:pt idx="1">
                  <c:v>особенности двигательного развития</c:v>
                </c:pt>
                <c:pt idx="2">
                  <c:v>особенности эмоционально - личностного развития</c:v>
                </c:pt>
                <c:pt idx="3">
                  <c:v>особенности познавательного развития</c:v>
                </c:pt>
                <c:pt idx="4">
                  <c:v>особенности коммуникативного развития</c:v>
                </c:pt>
                <c:pt idx="5">
                  <c:v>функциональная независимость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0.38000000000000034</c:v>
                </c:pt>
                <c:pt idx="1">
                  <c:v>0.48000000000000026</c:v>
                </c:pt>
                <c:pt idx="2">
                  <c:v>0.49000000000000027</c:v>
                </c:pt>
                <c:pt idx="3">
                  <c:v>0.60000000000000053</c:v>
                </c:pt>
                <c:pt idx="4">
                  <c:v>0.55000000000000004</c:v>
                </c:pt>
                <c:pt idx="5">
                  <c:v>0.38000000000000034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52-49E9-8912-73FDC41E9B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дек.20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уровень сформированности навыков самообслуживания</c:v>
                </c:pt>
                <c:pt idx="1">
                  <c:v>особенности двигательного развития</c:v>
                </c:pt>
                <c:pt idx="2">
                  <c:v>особенности эмоционально - личностного развития</c:v>
                </c:pt>
                <c:pt idx="3">
                  <c:v>особенности познавательного развития</c:v>
                </c:pt>
                <c:pt idx="4">
                  <c:v>особенности коммуникативного развития</c:v>
                </c:pt>
                <c:pt idx="5">
                  <c:v>функциональная независимость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0.41000000000000025</c:v>
                </c:pt>
                <c:pt idx="1">
                  <c:v>0.61000000000000054</c:v>
                </c:pt>
                <c:pt idx="2">
                  <c:v>0.55000000000000004</c:v>
                </c:pt>
                <c:pt idx="3">
                  <c:v>0.77000000000000035</c:v>
                </c:pt>
                <c:pt idx="4">
                  <c:v>0.73000000000000054</c:v>
                </c:pt>
                <c:pt idx="5">
                  <c:v>0.43000000000000027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52-49E9-8912-73FDC41E9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6818744"/>
        <c:axId val="296821880"/>
        <c:axId val="233715616"/>
      </c:bar3DChart>
      <c:catAx>
        <c:axId val="29681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6821880"/>
        <c:crosses val="autoZero"/>
        <c:auto val="1"/>
        <c:lblAlgn val="ctr"/>
        <c:lblOffset val="100"/>
        <c:noMultiLvlLbl val="0"/>
      </c:catAx>
      <c:valAx>
        <c:axId val="296821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6818744"/>
        <c:crosses val="autoZero"/>
        <c:crossBetween val="between"/>
      </c:valAx>
      <c:serAx>
        <c:axId val="2337156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6821880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янв.20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0.62000000000000111</c:v>
                </c:pt>
                <c:pt idx="1">
                  <c:v>0.27</c:v>
                </c:pt>
                <c:pt idx="2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93-45D8-9E3F-820B197585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дек.20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0.49000000000000032</c:v>
                </c:pt>
                <c:pt idx="1">
                  <c:v>0.35000000000000031</c:v>
                </c:pt>
                <c:pt idx="2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93-45D8-9E3F-820B1975859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093-45D8-9E3F-820B19758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3674840"/>
        <c:axId val="299069024"/>
        <c:axId val="0"/>
      </c:bar3DChart>
      <c:catAx>
        <c:axId val="233674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9069024"/>
        <c:crosses val="autoZero"/>
        <c:auto val="1"/>
        <c:lblAlgn val="ctr"/>
        <c:lblOffset val="100"/>
        <c:noMultiLvlLbl val="0"/>
      </c:catAx>
      <c:valAx>
        <c:axId val="29906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3674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  <a:sp3d/>
      </c:spPr>
    </c:sideWall>
    <c:backWall>
      <c:thickness val="0"/>
      <c:spPr>
        <a:noFill/>
        <a:ln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янв.20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0.18000000000000024</c:v>
                </c:pt>
                <c:pt idx="1">
                  <c:v>0.30000000000000032</c:v>
                </c:pt>
                <c:pt idx="2">
                  <c:v>0.52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BA-4AB1-8100-9A45794A4B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дек.20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0.27</c:v>
                </c:pt>
                <c:pt idx="1">
                  <c:v>0.35000000000000031</c:v>
                </c:pt>
                <c:pt idx="2">
                  <c:v>0.38000000000000062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BA-4AB1-8100-9A45794A4BC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6BA-4AB1-8100-9A45794A4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9065888"/>
        <c:axId val="299063536"/>
        <c:axId val="0"/>
      </c:bar3DChart>
      <c:catAx>
        <c:axId val="29906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9063536"/>
        <c:crosses val="autoZero"/>
        <c:auto val="1"/>
        <c:lblAlgn val="ctr"/>
        <c:lblOffset val="100"/>
        <c:noMultiLvlLbl val="0"/>
      </c:catAx>
      <c:valAx>
        <c:axId val="29906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906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янв.20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0.25</c:v>
                </c:pt>
                <c:pt idx="1">
                  <c:v>0.35000000000000031</c:v>
                </c:pt>
                <c:pt idx="2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ED-49E7-90D3-271FDD8D13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дек.20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0.32000000000000062</c:v>
                </c:pt>
                <c:pt idx="1">
                  <c:v>0.45</c:v>
                </c:pt>
                <c:pt idx="2">
                  <c:v>0.33000000000000074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BED-49E7-90D3-271FDD8D1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063144"/>
        <c:axId val="299066672"/>
      </c:barChart>
      <c:catAx>
        <c:axId val="299063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9066672"/>
        <c:crosses val="autoZero"/>
        <c:auto val="1"/>
        <c:lblAlgn val="ctr"/>
        <c:lblOffset val="100"/>
        <c:noMultiLvlLbl val="0"/>
      </c:catAx>
      <c:valAx>
        <c:axId val="29906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9063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янв.20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0.45</c:v>
                </c:pt>
                <c:pt idx="1">
                  <c:v>0.32000000000000062</c:v>
                </c:pt>
                <c:pt idx="2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72-4A8A-A4B1-067246D81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дек.20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0.27</c:v>
                </c:pt>
                <c:pt idx="1">
                  <c:v>0.38000000000000062</c:v>
                </c:pt>
                <c:pt idx="2">
                  <c:v>0.35000000000000031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72-4A8A-A4B1-067246D811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72-4A8A-A4B1-067246D81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9065104"/>
        <c:axId val="299067456"/>
        <c:axId val="0"/>
      </c:bar3DChart>
      <c:catAx>
        <c:axId val="29906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9067456"/>
        <c:crosses val="autoZero"/>
        <c:auto val="1"/>
        <c:lblAlgn val="ctr"/>
        <c:lblOffset val="100"/>
        <c:noMultiLvlLbl val="0"/>
      </c:catAx>
      <c:valAx>
        <c:axId val="29906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906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янв.20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28-4233-9FB9-376D9A37BB3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дек.20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028-4233-9FB9-376D9A37BB3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028-4233-9FB9-376D9A37B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9064712"/>
        <c:axId val="299063928"/>
        <c:axId val="0"/>
      </c:bar3DChart>
      <c:catAx>
        <c:axId val="299064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9063928"/>
        <c:crosses val="autoZero"/>
        <c:auto val="1"/>
        <c:lblAlgn val="ctr"/>
        <c:lblOffset val="100"/>
        <c:noMultiLvlLbl val="0"/>
      </c:catAx>
      <c:valAx>
        <c:axId val="299063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9064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тревожность, страхи</c:v>
                </c:pt>
                <c:pt idx="1">
                  <c:v>самооценка</c:v>
                </c:pt>
                <c:pt idx="2">
                  <c:v>тревожность, страхи</c:v>
                </c:pt>
                <c:pt idx="3">
                  <c:v>самооценка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0.51</c:v>
                </c:pt>
                <c:pt idx="1">
                  <c:v>0.2</c:v>
                </c:pt>
                <c:pt idx="2">
                  <c:v>0.45</c:v>
                </c:pt>
                <c:pt idx="3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7E-4313-9739-B6D1E5C236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тревожность, страхи</c:v>
                </c:pt>
                <c:pt idx="1">
                  <c:v>самооценка</c:v>
                </c:pt>
                <c:pt idx="2">
                  <c:v>тревожность, страхи</c:v>
                </c:pt>
                <c:pt idx="3">
                  <c:v>самооценка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0.32000000000000062</c:v>
                </c:pt>
                <c:pt idx="1">
                  <c:v>0.35000000000000031</c:v>
                </c:pt>
                <c:pt idx="2">
                  <c:v>0.30000000000000032</c:v>
                </c:pt>
                <c:pt idx="3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77E-4313-9739-B6D1E5C2360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тревожность, страхи</c:v>
                </c:pt>
                <c:pt idx="1">
                  <c:v>самооценка</c:v>
                </c:pt>
                <c:pt idx="2">
                  <c:v>тревожность, страхи</c:v>
                </c:pt>
                <c:pt idx="3">
                  <c:v>самооценка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0.17</c:v>
                </c:pt>
                <c:pt idx="1">
                  <c:v>0.45</c:v>
                </c:pt>
                <c:pt idx="2">
                  <c:v>0.25</c:v>
                </c:pt>
                <c:pt idx="3">
                  <c:v>0.30000000000000032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77E-4313-9739-B6D1E5C236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9062752"/>
        <c:axId val="299069416"/>
        <c:axId val="0"/>
      </c:bar3DChart>
      <c:catAx>
        <c:axId val="299062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период</a:t>
                </a:r>
                <a:r>
                  <a:rPr lang="ru-RU" baseline="0"/>
                  <a:t> январь2020 -декабрь 2020</a:t>
                </a:r>
              </a:p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9069416"/>
        <c:crosses val="autoZero"/>
        <c:auto val="1"/>
        <c:lblAlgn val="ctr"/>
        <c:lblOffset val="100"/>
        <c:noMultiLvlLbl val="0"/>
      </c:catAx>
      <c:valAx>
        <c:axId val="299069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906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C78A13-34DA-40ED-BE97-3963DE0DF810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598B70-C4B0-4B12-BCF3-FFDA0FDA67B2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НОВИЗНА ИННОВАЦИОННОГО ПРОЕТА 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ОПРЕДЕЛЯЕТСЯ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B8367CFC-7777-4354-85F3-E18979F98252}" type="parTrans" cxnId="{15FCA1D1-61A4-4D61-8838-CB92C7640577}">
      <dgm:prSet/>
      <dgm:spPr/>
      <dgm:t>
        <a:bodyPr/>
        <a:lstStyle/>
        <a:p>
          <a:endParaRPr lang="ru-RU"/>
        </a:p>
      </dgm:t>
    </dgm:pt>
    <dgm:pt modelId="{70482CEA-EB91-4655-B2FC-6CF0230D00D4}" type="sibTrans" cxnId="{15FCA1D1-61A4-4D61-8838-CB92C7640577}">
      <dgm:prSet/>
      <dgm:spPr/>
      <dgm:t>
        <a:bodyPr/>
        <a:lstStyle/>
        <a:p>
          <a:endParaRPr lang="ru-RU"/>
        </a:p>
      </dgm:t>
    </dgm:pt>
    <dgm:pt modelId="{19E4C5A3-F184-478A-8D11-885C4D521143}">
      <dgm:prSet phldrT="[Текст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модель системы психолого-педагогической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абилитации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и реабилитации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94A8027-C22B-4122-8FE8-5F957572C885}" type="parTrans" cxnId="{DF912946-B944-45F5-B8CF-70049B55AA57}">
      <dgm:prSet/>
      <dgm:spPr/>
      <dgm:t>
        <a:bodyPr/>
        <a:lstStyle/>
        <a:p>
          <a:endParaRPr lang="ru-RU"/>
        </a:p>
      </dgm:t>
    </dgm:pt>
    <dgm:pt modelId="{6DDCFC14-F5B9-43FB-8C14-8E49A96E8094}" type="sibTrans" cxnId="{DF912946-B944-45F5-B8CF-70049B55AA57}">
      <dgm:prSet/>
      <dgm:spPr/>
      <dgm:t>
        <a:bodyPr/>
        <a:lstStyle/>
        <a:p>
          <a:endParaRPr lang="ru-RU"/>
        </a:p>
      </dgm:t>
    </dgm:pt>
    <dgm:pt modelId="{35A8AD12-F407-4B85-8B6C-0AE4DAD9E833}">
      <dgm:prSet phldrT="[Текст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Разработано инновационное содержание деятельности с детьми в условиях Центра психолого-педагогической </a:t>
          </a:r>
          <a:r>
            <a:rPr lang="ru-RU" sz="1400" dirty="0" err="1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абилитации</a:t>
          </a:r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и реабилитации</a:t>
          </a:r>
          <a:endParaRPr lang="ru-RU" sz="14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25F0270-6030-4E76-B634-9855860F29E4}" type="parTrans" cxnId="{7D9C4955-ACD1-4CC5-8873-566951EC7E84}">
      <dgm:prSet/>
      <dgm:spPr/>
      <dgm:t>
        <a:bodyPr/>
        <a:lstStyle/>
        <a:p>
          <a:endParaRPr lang="ru-RU"/>
        </a:p>
      </dgm:t>
    </dgm:pt>
    <dgm:pt modelId="{62D56FC3-CD10-47D5-9F04-741948D5656C}" type="sibTrans" cxnId="{7D9C4955-ACD1-4CC5-8873-566951EC7E84}">
      <dgm:prSet/>
      <dgm:spPr/>
      <dgm:t>
        <a:bodyPr/>
        <a:lstStyle/>
        <a:p>
          <a:endParaRPr lang="ru-RU"/>
        </a:p>
      </dgm:t>
    </dgm:pt>
    <dgm:pt modelId="{BDBDF96C-A21E-4F9F-B96C-151BB1FA243F}">
      <dgm:prSet phldrT="[Текст]" custT="1"/>
      <dgm:spPr>
        <a:solidFill>
          <a:srgbClr val="FFFF00">
            <a:alpha val="49804"/>
          </a:srgb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Разработаны технологии психолого-педагогической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абилитации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и реабилитации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F5FA7FD-0EDD-448E-A9BB-04CB1B3B0C2A}" type="parTrans" cxnId="{CAB02A2A-411A-44D9-A2F7-4A86B17A7866}">
      <dgm:prSet/>
      <dgm:spPr/>
      <dgm:t>
        <a:bodyPr/>
        <a:lstStyle/>
        <a:p>
          <a:endParaRPr lang="ru-RU"/>
        </a:p>
      </dgm:t>
    </dgm:pt>
    <dgm:pt modelId="{767E4488-944E-4D6C-8148-0887107E5E89}" type="sibTrans" cxnId="{CAB02A2A-411A-44D9-A2F7-4A86B17A7866}">
      <dgm:prSet/>
      <dgm:spPr/>
      <dgm:t>
        <a:bodyPr/>
        <a:lstStyle/>
        <a:p>
          <a:endParaRPr lang="ru-RU"/>
        </a:p>
      </dgm:t>
    </dgm:pt>
    <dgm:pt modelId="{3CB21800-673B-499E-A951-87C3EB707247}">
      <dgm:prSet phldrT="[Текст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Разработан мониторинг реабилитационного потенциала ребенка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B18695C-D784-441A-837A-B670E5EF9DA5}" type="parTrans" cxnId="{0B649DB7-4399-4C1D-B03A-3603229A1735}">
      <dgm:prSet/>
      <dgm:spPr/>
      <dgm:t>
        <a:bodyPr/>
        <a:lstStyle/>
        <a:p>
          <a:endParaRPr lang="ru-RU"/>
        </a:p>
      </dgm:t>
    </dgm:pt>
    <dgm:pt modelId="{C3B5FCB0-FB0A-4FD6-AF86-9174B02C8375}" type="sibTrans" cxnId="{0B649DB7-4399-4C1D-B03A-3603229A1735}">
      <dgm:prSet/>
      <dgm:spPr/>
      <dgm:t>
        <a:bodyPr/>
        <a:lstStyle/>
        <a:p>
          <a:endParaRPr lang="ru-RU"/>
        </a:p>
      </dgm:t>
    </dgm:pt>
    <dgm:pt modelId="{DD210B1C-E45B-4823-BEDC-1E3F4615E9D3}" type="pres">
      <dgm:prSet presAssocID="{30C78A13-34DA-40ED-BE97-3963DE0DF81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42D8CF-91AB-46AF-A6AB-79A3EFC14747}" type="pres">
      <dgm:prSet presAssocID="{30C78A13-34DA-40ED-BE97-3963DE0DF810}" presName="radial" presStyleCnt="0">
        <dgm:presLayoutVars>
          <dgm:animLvl val="ctr"/>
        </dgm:presLayoutVars>
      </dgm:prSet>
      <dgm:spPr/>
    </dgm:pt>
    <dgm:pt modelId="{D10FB4AD-B956-47D3-A8F0-01DD6615EA53}" type="pres">
      <dgm:prSet presAssocID="{4C598B70-C4B0-4B12-BCF3-FFDA0FDA67B2}" presName="centerShape" presStyleLbl="vennNode1" presStyleIdx="0" presStyleCnt="5" custScaleX="86715" custScaleY="81632" custLinFactNeighborX="-685" custLinFactNeighborY="-195"/>
      <dgm:spPr/>
      <dgm:t>
        <a:bodyPr/>
        <a:lstStyle/>
        <a:p>
          <a:endParaRPr lang="ru-RU"/>
        </a:p>
      </dgm:t>
    </dgm:pt>
    <dgm:pt modelId="{C33B4387-6D82-4094-A047-494BD34C09C5}" type="pres">
      <dgm:prSet presAssocID="{19E4C5A3-F184-478A-8D11-885C4D521143}" presName="node" presStyleLbl="vennNode1" presStyleIdx="1" presStyleCnt="5" custScaleX="148831" custScaleY="141649" custRadScaleRad="153538" custRadScaleInc="-68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525CA-5471-441C-A5C5-659D346970FB}" type="pres">
      <dgm:prSet presAssocID="{35A8AD12-F407-4B85-8B6C-0AE4DAD9E833}" presName="node" presStyleLbl="vennNode1" presStyleIdx="2" presStyleCnt="5" custScaleX="145468" custScaleY="139275" custRadScaleRad="149057" custRadScaleInc="-34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7DA02-9836-4C38-8662-79038FE49843}" type="pres">
      <dgm:prSet presAssocID="{BDBDF96C-A21E-4F9F-B96C-151BB1FA243F}" presName="node" presStyleLbl="vennNode1" presStyleIdx="3" presStyleCnt="5" custScaleX="146263" custScaleY="141464" custRadScaleRad="151658" custRadScaleInc="-61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CBB9D-2BAE-43F3-BB06-859FEAD6FB55}" type="pres">
      <dgm:prSet presAssocID="{3CB21800-673B-499E-A951-87C3EB707247}" presName="node" presStyleLbl="vennNode1" presStyleIdx="4" presStyleCnt="5" custScaleX="145996" custScaleY="133835" custRadScaleRad="149417" custRadScaleInc="-36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BB28B3-75F1-43FA-A504-8D27093D8E5B}" type="presOf" srcId="{30C78A13-34DA-40ED-BE97-3963DE0DF810}" destId="{DD210B1C-E45B-4823-BEDC-1E3F4615E9D3}" srcOrd="0" destOrd="0" presId="urn:microsoft.com/office/officeart/2005/8/layout/radial3"/>
    <dgm:cxn modelId="{0B649DB7-4399-4C1D-B03A-3603229A1735}" srcId="{4C598B70-C4B0-4B12-BCF3-FFDA0FDA67B2}" destId="{3CB21800-673B-499E-A951-87C3EB707247}" srcOrd="3" destOrd="0" parTransId="{8B18695C-D784-441A-837A-B670E5EF9DA5}" sibTransId="{C3B5FCB0-FB0A-4FD6-AF86-9174B02C8375}"/>
    <dgm:cxn modelId="{6FB9072B-55CC-45C9-8AEC-7B5D5F8050AA}" type="presOf" srcId="{35A8AD12-F407-4B85-8B6C-0AE4DAD9E833}" destId="{A4E525CA-5471-441C-A5C5-659D346970FB}" srcOrd="0" destOrd="0" presId="urn:microsoft.com/office/officeart/2005/8/layout/radial3"/>
    <dgm:cxn modelId="{5A30D4EC-6869-49AF-B748-AB86B79EBA55}" type="presOf" srcId="{4C598B70-C4B0-4B12-BCF3-FFDA0FDA67B2}" destId="{D10FB4AD-B956-47D3-A8F0-01DD6615EA53}" srcOrd="0" destOrd="0" presId="urn:microsoft.com/office/officeart/2005/8/layout/radial3"/>
    <dgm:cxn modelId="{AAB68490-9DB4-45C0-ABA2-65DDD9F7FFA2}" type="presOf" srcId="{3CB21800-673B-499E-A951-87C3EB707247}" destId="{BF6CBB9D-2BAE-43F3-BB06-859FEAD6FB55}" srcOrd="0" destOrd="0" presId="urn:microsoft.com/office/officeart/2005/8/layout/radial3"/>
    <dgm:cxn modelId="{8564DBDD-C6F3-486B-AB25-2D677FDA9B0A}" type="presOf" srcId="{19E4C5A3-F184-478A-8D11-885C4D521143}" destId="{C33B4387-6D82-4094-A047-494BD34C09C5}" srcOrd="0" destOrd="0" presId="urn:microsoft.com/office/officeart/2005/8/layout/radial3"/>
    <dgm:cxn modelId="{C10E0008-5A3A-4D2A-B3BE-92798FC8ABB5}" type="presOf" srcId="{BDBDF96C-A21E-4F9F-B96C-151BB1FA243F}" destId="{ED97DA02-9836-4C38-8662-79038FE49843}" srcOrd="0" destOrd="0" presId="urn:microsoft.com/office/officeart/2005/8/layout/radial3"/>
    <dgm:cxn modelId="{DF912946-B944-45F5-B8CF-70049B55AA57}" srcId="{4C598B70-C4B0-4B12-BCF3-FFDA0FDA67B2}" destId="{19E4C5A3-F184-478A-8D11-885C4D521143}" srcOrd="0" destOrd="0" parTransId="{B94A8027-C22B-4122-8FE8-5F957572C885}" sibTransId="{6DDCFC14-F5B9-43FB-8C14-8E49A96E8094}"/>
    <dgm:cxn modelId="{CAB02A2A-411A-44D9-A2F7-4A86B17A7866}" srcId="{4C598B70-C4B0-4B12-BCF3-FFDA0FDA67B2}" destId="{BDBDF96C-A21E-4F9F-B96C-151BB1FA243F}" srcOrd="2" destOrd="0" parTransId="{1F5FA7FD-0EDD-448E-A9BB-04CB1B3B0C2A}" sibTransId="{767E4488-944E-4D6C-8148-0887107E5E89}"/>
    <dgm:cxn modelId="{7D9C4955-ACD1-4CC5-8873-566951EC7E84}" srcId="{4C598B70-C4B0-4B12-BCF3-FFDA0FDA67B2}" destId="{35A8AD12-F407-4B85-8B6C-0AE4DAD9E833}" srcOrd="1" destOrd="0" parTransId="{E25F0270-6030-4E76-B634-9855860F29E4}" sibTransId="{62D56FC3-CD10-47D5-9F04-741948D5656C}"/>
    <dgm:cxn modelId="{15FCA1D1-61A4-4D61-8838-CB92C7640577}" srcId="{30C78A13-34DA-40ED-BE97-3963DE0DF810}" destId="{4C598B70-C4B0-4B12-BCF3-FFDA0FDA67B2}" srcOrd="0" destOrd="0" parTransId="{B8367CFC-7777-4354-85F3-E18979F98252}" sibTransId="{70482CEA-EB91-4655-B2FC-6CF0230D00D4}"/>
    <dgm:cxn modelId="{00F672C0-3818-4503-A385-AF0E1361A021}" type="presParOf" srcId="{DD210B1C-E45B-4823-BEDC-1E3F4615E9D3}" destId="{0742D8CF-91AB-46AF-A6AB-79A3EFC14747}" srcOrd="0" destOrd="0" presId="urn:microsoft.com/office/officeart/2005/8/layout/radial3"/>
    <dgm:cxn modelId="{EA5A94DA-131F-4EED-B455-8002B0548C94}" type="presParOf" srcId="{0742D8CF-91AB-46AF-A6AB-79A3EFC14747}" destId="{D10FB4AD-B956-47D3-A8F0-01DD6615EA53}" srcOrd="0" destOrd="0" presId="urn:microsoft.com/office/officeart/2005/8/layout/radial3"/>
    <dgm:cxn modelId="{2424B04E-38A7-4A4B-972F-505E3E18601E}" type="presParOf" srcId="{0742D8CF-91AB-46AF-A6AB-79A3EFC14747}" destId="{C33B4387-6D82-4094-A047-494BD34C09C5}" srcOrd="1" destOrd="0" presId="urn:microsoft.com/office/officeart/2005/8/layout/radial3"/>
    <dgm:cxn modelId="{C0570A89-A7C0-43B5-B4F5-A46D253E63AC}" type="presParOf" srcId="{0742D8CF-91AB-46AF-A6AB-79A3EFC14747}" destId="{A4E525CA-5471-441C-A5C5-659D346970FB}" srcOrd="2" destOrd="0" presId="urn:microsoft.com/office/officeart/2005/8/layout/radial3"/>
    <dgm:cxn modelId="{9F5084F5-708E-468D-BBA5-872976454EFE}" type="presParOf" srcId="{0742D8CF-91AB-46AF-A6AB-79A3EFC14747}" destId="{ED97DA02-9836-4C38-8662-79038FE49843}" srcOrd="3" destOrd="0" presId="urn:microsoft.com/office/officeart/2005/8/layout/radial3"/>
    <dgm:cxn modelId="{37F4ED2E-A5D0-4C87-A96D-206D17753323}" type="presParOf" srcId="{0742D8CF-91AB-46AF-A6AB-79A3EFC14747}" destId="{BF6CBB9D-2BAE-43F3-BB06-859FEAD6FB5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&#1076;&#1089;16-&#1087;&#1095;&#1077;&#1083;&#1082;&#1072;.&#1088;&#1092;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6;&#1089;16-&#1087;&#1095;&#1077;&#1083;&#1082;&#1072;.&#1088;&#1092;/data/documents/Metodicheskoe-posobie-po-razrabotke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6;&#1089;16-&#1087;&#1095;&#1077;&#1083;&#1082;&#1072;.&#1088;&#1092;/data/documents/sbornik-diagnosticheskogo-instrumentariya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6;&#1089;16-&#1087;&#1095;&#1077;&#1083;&#1082;&#1072;.&#1088;&#1092;/data/documents/Sbornik-diagnosticheskih-metod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6;&#1089;16-&#1087;&#1095;&#1077;&#1083;&#1082;&#1072;.&#1088;&#1092;/data/documents/programma-vnutriorganizacionnogo-obucheniya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&#1076;&#1089;16-&#1087;&#1095;&#1077;&#1083;&#1082;&#1072;.&#1088;&#1092;/index.html" TargetMode="External"/><Relationship Id="rId4" Type="http://schemas.openxmlformats.org/officeDocument/2006/relationships/hyperlink" Target="mailto:pchelka16anapa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643866" cy="1214421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Муниципальное бюджетное дошкольное образовательное учреждение детский сад № 16 «Пчелка» муниципального образования</a:t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 город-курорт Анап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а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1357298"/>
            <a:ext cx="4968552" cy="17526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центра психолого-педагогической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реабилитации как ресурсной модели, повышающей возможности доступности и качества образования детей раннего и дошкольного возраста, имеющих ОВЗ, инвалидность, в условиях дошкольной образовательной организации»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00728" y="5000636"/>
            <a:ext cx="3143272" cy="1398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0"/>
              </a:spcBef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Л.С.Логова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заведующий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МБДОУ №16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  <a:hlinkClick r:id="rId2"/>
              </a:rPr>
              <a:t>Детский сад «Пчелка»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D:\Documents\Desktop\16082350230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357166"/>
            <a:ext cx="857255" cy="914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32866">
            <a:off x="6715140" y="1142984"/>
            <a:ext cx="1928826" cy="280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000108"/>
            <a:ext cx="1962333" cy="279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39783"/>
          </a:xfrm>
        </p:spPr>
        <p:txBody>
          <a:bodyPr>
            <a:normAutofit fontScale="90000"/>
          </a:bodyPr>
          <a:lstStyle/>
          <a:p>
            <a:r>
              <a:rPr lang="ru-RU" sz="2700" b="1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ТРАНСЛЯЦИЯ ПЕДАГОГИЧЕСКОГО ОПЫТА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143380"/>
            <a:ext cx="1780822" cy="251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214818"/>
            <a:ext cx="170785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4214818"/>
            <a:ext cx="170756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4214818"/>
            <a:ext cx="1702316" cy="240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8479">
            <a:off x="2619651" y="1171277"/>
            <a:ext cx="1914523" cy="269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71604" y="928670"/>
            <a:ext cx="1851897" cy="260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889006">
            <a:off x="595255" y="1295778"/>
            <a:ext cx="174762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86182" y="4071942"/>
            <a:ext cx="1777954" cy="249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0489034">
            <a:off x="4857752" y="1214422"/>
            <a:ext cx="1877738" cy="276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728" y="4000504"/>
            <a:ext cx="1724533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86512" y="4000504"/>
            <a:ext cx="1690910" cy="240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357694"/>
            <a:ext cx="2786577" cy="198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571480"/>
            <a:ext cx="2912066" cy="186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" name="Рисунок 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500042"/>
            <a:ext cx="2843289" cy="198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90153">
            <a:off x="2602282" y="1995873"/>
            <a:ext cx="20604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" name="Рисунок 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36568" y="4214818"/>
            <a:ext cx="2850274" cy="204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" name="Рисунок 6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 rot="849349">
            <a:off x="4285686" y="1982736"/>
            <a:ext cx="19288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75656" y="2919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ТРАНСЛЯЦИЯ ПЕДАГОГИЧЕСКОГО ОПЫТА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48680"/>
            <a:ext cx="8229600" cy="819708"/>
          </a:xfrm>
        </p:spPr>
        <p:txBody>
          <a:bodyPr>
            <a:noAutofit/>
          </a:bodyPr>
          <a:lstStyle/>
          <a:p>
            <a:r>
              <a:rPr lang="ru-RU" sz="24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Методическое обеспечение проекта</a:t>
            </a:r>
            <a:br>
              <a:rPr lang="ru-RU" sz="24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1026" name="Picture 2" descr="D:\Documents\Desktop\КИП\Screenshot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522" y="3429001"/>
            <a:ext cx="2376090" cy="321471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D:\Documents\Desktop\КИП\Screenshot_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500307"/>
            <a:ext cx="2357454" cy="322661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8" name="Picture 4" descr="D:\Documents\Desktop\КИП\Screenshot_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2966" y="1538298"/>
            <a:ext cx="2305050" cy="324802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9" name="Picture 5" descr="D:\Documents\Desktop\КИП\Screenshot_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895312"/>
            <a:ext cx="2357454" cy="324806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Picture 2" descr="D:\Documents\Desktop\160823502305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463" y="71438"/>
            <a:ext cx="803562" cy="85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00041"/>
            <a:ext cx="8229600" cy="785819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МЕТОДИЧЕСКОЕ ПОСОБИЕ</a:t>
            </a:r>
            <a:br>
              <a:rPr lang="ru-RU" sz="28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400420" cy="4525963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10000"/>
              </a:lnSpc>
            </a:pPr>
            <a:endParaRPr lang="ru-RU" sz="1800" dirty="0" smtClean="0"/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000496" y="1285860"/>
            <a:ext cx="4757742" cy="4857784"/>
          </a:xfrm>
        </p:spPr>
        <p:txBody>
          <a:bodyPr>
            <a:normAutofit fontScale="55000" lnSpcReduction="20000"/>
          </a:bodyPr>
          <a:lstStyle/>
          <a:p>
            <a:pPr lvl="0" algn="just">
              <a:lnSpc>
                <a:spcPct val="110000"/>
              </a:lnSpc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Методическое пособие по разработке нормативно-правового обеспечения инновационного проекта: «Создание центра психолого-педагогической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абилитации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и реабилитации как ресурсной модели, повышающего возможности доступности и качества образования детей раннего и дошкольного возраста, имеющих ОВЗ, инвалидность, в условиях дошкольной образовательной организации». </a:t>
            </a:r>
          </a:p>
          <a:p>
            <a:pPr lvl="0"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В данном пособии представлен вариант нормативной базы инновационного проекта образовательного учреждения с описанием содержания документов, составленных в соответствии с законодательством Российской Федерации.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Представленный перечень документов является основой для работы с инновационным проектом данного направления.</a:t>
            </a:r>
          </a:p>
          <a:p>
            <a:pPr algn="just"/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ru-RU" sz="2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МЕТОДИЧЕСКОЕ ПОСОБИЕ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  <a:buNone/>
            </a:pPr>
            <a:endParaRPr lang="ru-RU" sz="6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Documents\Desktop\КИП\Screenshot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886" y="1357298"/>
            <a:ext cx="3537734" cy="478634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Сборник диагностического инструментария</a:t>
            </a:r>
            <a:br>
              <a:rPr lang="ru-RU" sz="24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600201"/>
            <a:ext cx="5072098" cy="4525963"/>
          </a:xfrm>
        </p:spPr>
        <p:txBody>
          <a:bodyPr>
            <a:normAutofit/>
          </a:bodyPr>
          <a:lstStyle/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Сборник диагностического инструментария для комплексной оценки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абилитационного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реабилитационного потенциала детей дошкольного возраста с ОВЗ и инвалидностью, который будет выпущен в печати к устному отчету.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данном пособии подобран набор диагностического инструментария, необходимого для более точной оценки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абилитационного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реабилитационного потенциала детей дошкольного возраста с ОВЗ и инвалидностью. Данный сборник поможет специалисту подобрать необходимую методику для оценки одного из направлений развития ребенка.</a:t>
            </a:r>
          </a:p>
          <a:p>
            <a:pPr lvl="0" algn="just"/>
            <a:endParaRPr lang="ru-RU" dirty="0" smtClean="0"/>
          </a:p>
          <a:p>
            <a:pPr algn="just"/>
            <a:r>
              <a:rPr lang="ru-RU" sz="13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СБОРНИК ДИАГНОСТИЧЕСКОГО ИНСТРУМЕНТАРИЯ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dirty="0"/>
          </a:p>
        </p:txBody>
      </p:sp>
      <p:pic>
        <p:nvPicPr>
          <p:cNvPr id="6" name="Picture 3" descr="D:\Documents\Desktop\КИП\Screenshot_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691026"/>
            <a:ext cx="3244234" cy="430974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Сборник диагностических методик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643050"/>
            <a:ext cx="3643338" cy="4525963"/>
          </a:xfrm>
        </p:spPr>
        <p:txBody>
          <a:bodyPr/>
          <a:lstStyle/>
          <a:p>
            <a:endParaRPr lang="ru-RU" sz="1200" u="sng" dirty="0" smtClean="0">
              <a:hlinkClick r:id="rId3"/>
            </a:endParaRPr>
          </a:p>
          <a:p>
            <a:endParaRPr lang="ru-RU" sz="1200" u="sng" dirty="0" smtClean="0">
              <a:hlinkClick r:id="rId3"/>
            </a:endParaRPr>
          </a:p>
          <a:p>
            <a:endParaRPr lang="ru-RU" sz="1200" u="sng" dirty="0" smtClean="0">
              <a:hlinkClick r:id="rId3"/>
            </a:endParaRPr>
          </a:p>
          <a:p>
            <a:endParaRPr lang="ru-RU" sz="1200" u="sng" dirty="0" smtClean="0">
              <a:hlinkClick r:id="rId3"/>
            </a:endParaRPr>
          </a:p>
          <a:p>
            <a:endParaRPr lang="ru-RU" sz="1200" u="sng" dirty="0" smtClean="0">
              <a:hlinkClick r:id="rId3"/>
            </a:endParaRPr>
          </a:p>
          <a:p>
            <a:endParaRPr lang="ru-RU" sz="1200" u="sng" dirty="0" smtClean="0">
              <a:hlinkClick r:id="rId3"/>
            </a:endParaRPr>
          </a:p>
          <a:p>
            <a:endParaRPr lang="ru-RU" sz="1200" u="sng" dirty="0" smtClean="0">
              <a:hlinkClick r:id="rId3"/>
            </a:endParaRPr>
          </a:p>
          <a:p>
            <a:endParaRPr lang="ru-RU" sz="1200" u="sng" dirty="0" smtClean="0">
              <a:hlinkClick r:id="rId3"/>
            </a:endParaRPr>
          </a:p>
          <a:p>
            <a:endParaRPr lang="ru-RU" sz="1200" u="sng" dirty="0" smtClean="0">
              <a:hlinkClick r:id="rId3"/>
            </a:endParaRPr>
          </a:p>
          <a:p>
            <a:endParaRPr lang="ru-RU" sz="1200" u="sng" dirty="0" smtClean="0">
              <a:hlinkClick r:id="rId3"/>
            </a:endParaRPr>
          </a:p>
          <a:p>
            <a:endParaRPr lang="ru-RU" sz="1200" u="sng" dirty="0" smtClean="0">
              <a:hlinkClick r:id="rId3"/>
            </a:endParaRPr>
          </a:p>
          <a:p>
            <a:endParaRPr lang="ru-RU" sz="1200" u="sng" dirty="0" smtClean="0">
              <a:hlinkClick r:id="rId3"/>
            </a:endParaRPr>
          </a:p>
          <a:p>
            <a:endParaRPr lang="ru-RU" sz="1200" u="sng" dirty="0" smtClean="0">
              <a:hlinkClick r:id="rId3"/>
            </a:endParaRPr>
          </a:p>
          <a:p>
            <a:endParaRPr lang="ru-RU" sz="1200" u="sng" dirty="0" smtClean="0">
              <a:hlinkClick r:id="rId3"/>
            </a:endParaRPr>
          </a:p>
          <a:p>
            <a:endParaRPr lang="ru-RU" sz="1200" u="sng" dirty="0" smtClean="0">
              <a:hlinkClick r:id="rId3"/>
            </a:endParaRPr>
          </a:p>
          <a:p>
            <a:endParaRPr lang="ru-RU" sz="1200" u="sng" dirty="0" smtClean="0">
              <a:hlinkClick r:id="rId3"/>
            </a:endParaRPr>
          </a:p>
          <a:p>
            <a:endParaRPr lang="ru-RU" sz="1200" u="sng" dirty="0" smtClean="0">
              <a:hlinkClick r:id="rId3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1600201"/>
            <a:ext cx="4614866" cy="4525963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данном пособии собран пакет необходимых диагностических методик, которые позволяют выявить более актуальные проблемы семьи, воспитывающего ребенка с ОВЗ, помогают родителям осознать важные моменты в воспитании и взаимодействии между всеми членами семьи, что способствует эффективной помощи и сопровождению семьи специалистами.</a:t>
            </a:r>
          </a:p>
          <a:p>
            <a:endParaRPr lang="ru-RU" sz="1200" u="sng" dirty="0" smtClean="0">
              <a:hlinkClick r:id="rId3"/>
            </a:endParaRPr>
          </a:p>
          <a:p>
            <a:endParaRPr lang="ru-RU" sz="1200" u="sng" dirty="0" smtClean="0">
              <a:hlinkClick r:id="rId3"/>
            </a:endParaRPr>
          </a:p>
          <a:p>
            <a:endParaRPr lang="ru-RU" sz="1200" u="sng" dirty="0" smtClean="0">
              <a:hlinkClick r:id="rId3"/>
            </a:endParaRPr>
          </a:p>
          <a:p>
            <a:endParaRPr lang="ru-RU" sz="1200" u="sng" dirty="0" smtClean="0">
              <a:hlinkClick r:id="rId3"/>
            </a:endParaRPr>
          </a:p>
          <a:p>
            <a:endParaRPr lang="ru-RU" sz="1200" u="sng" dirty="0" smtClean="0">
              <a:hlinkClick r:id="rId3"/>
            </a:endParaRPr>
          </a:p>
          <a:p>
            <a:pPr>
              <a:buNone/>
            </a:pPr>
            <a:endParaRPr lang="ru-RU" sz="1200" u="sng" dirty="0" smtClean="0">
              <a:hlinkClick r:id="rId3"/>
            </a:endParaRPr>
          </a:p>
          <a:p>
            <a:endParaRPr lang="ru-RU" sz="1200" u="sng" dirty="0" smtClean="0">
              <a:hlinkClick r:id="rId3"/>
            </a:endParaRPr>
          </a:p>
          <a:p>
            <a:r>
              <a:rPr lang="en-US" sz="1200" u="sng" dirty="0" err="1" smtClean="0">
                <a:hlinkClick r:id="rId3"/>
              </a:rPr>
              <a:t>ttps</a:t>
            </a:r>
            <a:r>
              <a:rPr lang="en-US" sz="1200" u="sng" dirty="0" smtClean="0">
                <a:hlinkClick r:id="rId3"/>
              </a:rPr>
              <a:t>://</a:t>
            </a:r>
            <a:r>
              <a:rPr lang="ru-RU" sz="1200" u="sng" dirty="0" smtClean="0">
                <a:hlinkClick r:id="rId3"/>
              </a:rPr>
              <a:t>дс16-пчелка.рф/</a:t>
            </a:r>
            <a:r>
              <a:rPr lang="en-US" sz="1200" u="sng" dirty="0" smtClean="0">
                <a:hlinkClick r:id="rId3"/>
              </a:rPr>
              <a:t>data/documents/Sbornik-diagnosticheskih-metod.pdf</a:t>
            </a:r>
            <a:endParaRPr lang="ru-RU" sz="1200" dirty="0" smtClean="0"/>
          </a:p>
          <a:p>
            <a:pPr lvl="0"/>
            <a:endParaRPr lang="ru-RU" sz="1600" dirty="0"/>
          </a:p>
        </p:txBody>
      </p:sp>
      <p:pic>
        <p:nvPicPr>
          <p:cNvPr id="6" name="Picture 4" descr="D:\Documents\Desktop\КИП\Screenshot_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714488"/>
            <a:ext cx="3000396" cy="4227831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11287"/>
          </a:xfrm>
        </p:spPr>
        <p:txBody>
          <a:bodyPr>
            <a:normAutofit/>
          </a:bodyPr>
          <a:lstStyle/>
          <a:p>
            <a:r>
              <a:rPr lang="ru-RU" sz="24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Программа внутриорганизационного обучения для педагогов центра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5072066" cy="4829195"/>
          </a:xfrm>
        </p:spPr>
        <p:txBody>
          <a:bodyPr>
            <a:noAutofit/>
          </a:bodyPr>
          <a:lstStyle/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Программа представляет собой структурированный план по развитию профессионального мастерства в данном направлении, с подробным описанием тем и их содержания, реализуется комплексом теоретических и практических занятий. В данной программе представлены: методические указания по организации самостоятельной подготовки педагогов, соответствующих темам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изучаемойпрограммы.План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самостоятельного изучения тем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изучаемойпрограммы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педагогами ДОУ, а также методические указания по организации самостоятельной работы педагогов.</a:t>
            </a:r>
          </a:p>
          <a:p>
            <a:pPr lvl="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ПРОГРАММА ВНУТРИОРГАНИЗАЦИОННОГО ОБУЧЕНИЯ ДЛЯ ПЕДАГОГОВ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D:\Documents\Desktop\КИП\Screenshot_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257547" y="1714488"/>
            <a:ext cx="3471074" cy="457203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cap="all" dirty="0" smtClean="0">
                <a:ln w="0"/>
                <a:solidFill>
                  <a:srgbClr val="8064A2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Практическая значимость проекта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Практической значимостью проекта является 	возможность 	применения разработанных сборников и пособий в практической деятельности дошкольных образовательных 	организаций Краснодарского края.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34119"/>
            <a:ext cx="3240360" cy="2520280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317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D:\Documents\Desktop\16082350230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285728"/>
            <a:ext cx="803562" cy="857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12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Организация сетевого взаимодействия</a:t>
            </a:r>
            <a:endParaRPr lang="ru-RU" sz="2400" b="1" cap="all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8237" y="1357298"/>
            <a:ext cx="713422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Заголовок 6"/>
          <p:cNvSpPr txBox="1">
            <a:spLocks/>
          </p:cNvSpPr>
          <p:nvPr/>
        </p:nvSpPr>
        <p:spPr>
          <a:xfrm>
            <a:off x="642910" y="5929330"/>
            <a:ext cx="8229600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МБДОУ </a:t>
            </a:r>
            <a:r>
              <a:rPr kumimoji="0" lang="ru-RU" sz="2400" b="1" i="0" u="none" strike="noStrike" kern="1200" cap="all" spc="0" normalizeH="0" baseline="0" noProof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детский сад№16 «пчёлка» </a:t>
            </a:r>
            <a:endParaRPr kumimoji="0" lang="ru-RU" sz="2400" b="1" i="0" u="none" strike="noStrike" kern="1200" cap="all" spc="0" normalizeH="0" baseline="0" noProof="0" dirty="0">
              <a:ln w="0"/>
              <a:solidFill>
                <a:schemeClr val="accent4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4429124" y="5715016"/>
            <a:ext cx="1643074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b="1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3100" b="1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детский сад №16 «пчёлка» </a:t>
            </a:r>
            <a:r>
              <a:rPr lang="ru-RU" b="1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458429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6429388" y="1857364"/>
            <a:ext cx="1571633" cy="3286148"/>
            <a:chOff x="4698" y="1215"/>
            <a:chExt cx="3810" cy="8475"/>
          </a:xfrm>
        </p:grpSpPr>
        <p:pic>
          <p:nvPicPr>
            <p:cNvPr id="1031" name="Picture 7" descr="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98" y="1215"/>
              <a:ext cx="3810" cy="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5820" y="1875"/>
              <a:ext cx="1380" cy="1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Анапский</a:t>
              </a:r>
              <a:r>
                <a:rPr kumimoji="0" lang="ru-RU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филиал ФГБОУ ВО МПГУ</a:t>
              </a:r>
              <a:endPara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Стрелка вниз 20"/>
          <p:cNvSpPr/>
          <p:nvPr/>
        </p:nvSpPr>
        <p:spPr>
          <a:xfrm>
            <a:off x="2428860" y="1071546"/>
            <a:ext cx="642942" cy="642942"/>
          </a:xfrm>
          <a:prstGeom prst="downArrow">
            <a:avLst>
              <a:gd name="adj1" fmla="val 40303"/>
              <a:gd name="adj2" fmla="val 472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858016" y="1142984"/>
            <a:ext cx="642942" cy="642942"/>
          </a:xfrm>
          <a:prstGeom prst="downArrow">
            <a:avLst>
              <a:gd name="adj1" fmla="val 40303"/>
              <a:gd name="adj2" fmla="val 472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2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ЦЕЛЕВЫЕ ОРИЕНТИРЫ ИННОВАЦИОННОЙ РАБОТЫ 2020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00034" y="1643050"/>
            <a:ext cx="3071834" cy="64294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ОТЧЕТНОГО ПЕРИОДА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500034" y="2500307"/>
            <a:ext cx="2757478" cy="395128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Разработка и внедрение системы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абилитации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реабилитации детей через функционирование центра как ресурсной модели, повышающей возможности доступности и качества образования.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000496" y="1643051"/>
            <a:ext cx="4686304" cy="465127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ЗАДАЧИ ОТЧЕТНОГО ПЕРИОДА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4"/>
          </p:nvPr>
        </p:nvSpPr>
        <p:spPr>
          <a:xfrm>
            <a:off x="3714746" y="2500307"/>
            <a:ext cx="4972057" cy="3951288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Обеспечить условия функционирования Центра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абилитации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реабилитации детей раннего и дошкольного возраста, имеющих ОВЗ, инвалидность как модели, повышающей как возможность доступности и качества образования в условиях ДОО, а также для детей, получающих дошкольное образование в форме семейного воспитания;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Разработать методическое обеспечение психолого-педагогической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абилитации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реабилитации детей раннего и дошкольного возраста, имеющих ОВЗ, инвалидность.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Организовать сетевое взаимодействие с организациями города и края.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504267" y="2500307"/>
            <a:ext cx="1200522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Picture 2" descr="D:\Documents\Desktop\16082350230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7" y="71414"/>
            <a:ext cx="857255" cy="914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86808" cy="1285884"/>
          </a:xfrm>
        </p:spPr>
        <p:txBody>
          <a:bodyPr>
            <a:noAutofit/>
          </a:bodyPr>
          <a:lstStyle/>
          <a:p>
            <a:r>
              <a:rPr lang="ru-RU" sz="48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br>
              <a:rPr lang="ru-RU" sz="48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80" name="Picture 8" descr="Анимированные 3D человечки. Ч.17 | учебные презентаци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093202"/>
            <a:ext cx="3833806" cy="37647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86446" y="4286256"/>
            <a:ext cx="33575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Адрес: МБДОУ №16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Детский сад «Пчелка»,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г. Анапа, ул. Калинина/Таманская, 4б/5.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pchelka16anapa@mail.ru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http://xn--16--8cdqj9ah8aq4e.xn--p1ai/index.html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85786" y="571481"/>
            <a:ext cx="7772400" cy="7858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ИНнОВАЦИОННОСТЬ</a:t>
            </a:r>
            <a:r>
              <a:rPr lang="ru-RU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ПРОЕКТА</a:t>
            </a:r>
            <a:r>
              <a:rPr lang="ru-RU" sz="36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782689184"/>
              </p:ext>
            </p:extLst>
          </p:nvPr>
        </p:nvGraphicFramePr>
        <p:xfrm>
          <a:off x="1000100" y="1357298"/>
          <a:ext cx="7429552" cy="5246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Стрелка вниз 26"/>
          <p:cNvSpPr/>
          <p:nvPr/>
        </p:nvSpPr>
        <p:spPr>
          <a:xfrm rot="2827444">
            <a:off x="3330401" y="4679867"/>
            <a:ext cx="292818" cy="443521"/>
          </a:xfrm>
          <a:prstGeom prst="downArrow">
            <a:avLst>
              <a:gd name="adj1" fmla="val 50000"/>
              <a:gd name="adj2" fmla="val 66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7662838">
            <a:off x="3261822" y="2955763"/>
            <a:ext cx="292818" cy="443521"/>
          </a:xfrm>
          <a:prstGeom prst="downArrow">
            <a:avLst>
              <a:gd name="adj1" fmla="val 50000"/>
              <a:gd name="adj2" fmla="val 66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3901883">
            <a:off x="5833372" y="2954895"/>
            <a:ext cx="292818" cy="443521"/>
          </a:xfrm>
          <a:prstGeom prst="downArrow">
            <a:avLst>
              <a:gd name="adj1" fmla="val 50000"/>
              <a:gd name="adj2" fmla="val 66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816775">
            <a:off x="5758710" y="4734220"/>
            <a:ext cx="292818" cy="443521"/>
          </a:xfrm>
          <a:prstGeom prst="downArrow">
            <a:avLst>
              <a:gd name="adj1" fmla="val 50000"/>
              <a:gd name="adj2" fmla="val 66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олилиния 40"/>
          <p:cNvSpPr/>
          <p:nvPr/>
        </p:nvSpPr>
        <p:spPr>
          <a:xfrm>
            <a:off x="6950010" y="2875989"/>
            <a:ext cx="1800200" cy="1117184"/>
          </a:xfrm>
          <a:custGeom>
            <a:avLst/>
            <a:gdLst>
              <a:gd name="connsiteX0" fmla="*/ 0 w 2194560"/>
              <a:gd name="connsiteY0" fmla="*/ 224326 h 1345930"/>
              <a:gd name="connsiteX1" fmla="*/ 224326 w 2194560"/>
              <a:gd name="connsiteY1" fmla="*/ 0 h 1345930"/>
              <a:gd name="connsiteX2" fmla="*/ 1970234 w 2194560"/>
              <a:gd name="connsiteY2" fmla="*/ 0 h 1345930"/>
              <a:gd name="connsiteX3" fmla="*/ 2194560 w 2194560"/>
              <a:gd name="connsiteY3" fmla="*/ 224326 h 1345930"/>
              <a:gd name="connsiteX4" fmla="*/ 2194560 w 2194560"/>
              <a:gd name="connsiteY4" fmla="*/ 1121604 h 1345930"/>
              <a:gd name="connsiteX5" fmla="*/ 1970234 w 2194560"/>
              <a:gd name="connsiteY5" fmla="*/ 1345930 h 1345930"/>
              <a:gd name="connsiteX6" fmla="*/ 224326 w 2194560"/>
              <a:gd name="connsiteY6" fmla="*/ 1345930 h 1345930"/>
              <a:gd name="connsiteX7" fmla="*/ 0 w 2194560"/>
              <a:gd name="connsiteY7" fmla="*/ 1121604 h 1345930"/>
              <a:gd name="connsiteX8" fmla="*/ 0 w 2194560"/>
              <a:gd name="connsiteY8" fmla="*/ 224326 h 13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1345930">
                <a:moveTo>
                  <a:pt x="0" y="224326"/>
                </a:moveTo>
                <a:cubicBezTo>
                  <a:pt x="0" y="100434"/>
                  <a:pt x="100434" y="0"/>
                  <a:pt x="224326" y="0"/>
                </a:cubicBezTo>
                <a:lnTo>
                  <a:pt x="1970234" y="0"/>
                </a:lnTo>
                <a:cubicBezTo>
                  <a:pt x="2094126" y="0"/>
                  <a:pt x="2194560" y="100434"/>
                  <a:pt x="2194560" y="224326"/>
                </a:cubicBezTo>
                <a:lnTo>
                  <a:pt x="2194560" y="1121604"/>
                </a:lnTo>
                <a:cubicBezTo>
                  <a:pt x="2194560" y="1245496"/>
                  <a:pt x="2094126" y="1345930"/>
                  <a:pt x="1970234" y="1345930"/>
                </a:cubicBezTo>
                <a:lnTo>
                  <a:pt x="224326" y="1345930"/>
                </a:lnTo>
                <a:cubicBezTo>
                  <a:pt x="100434" y="1345930"/>
                  <a:pt x="0" y="1245496"/>
                  <a:pt x="0" y="1121604"/>
                </a:cubicBezTo>
                <a:lnTo>
                  <a:pt x="0" y="224326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40963" tIns="153333" rIns="240963" bIns="153333" numCol="1" spcCol="1270" anchor="ctr" anchorCtr="0">
            <a:noAutofit/>
          </a:bodyPr>
          <a:lstStyle/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документации  Наблюдения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6950010" y="1320457"/>
            <a:ext cx="1800200" cy="1403719"/>
          </a:xfrm>
          <a:custGeom>
            <a:avLst/>
            <a:gdLst>
              <a:gd name="connsiteX0" fmla="*/ 0 w 2194560"/>
              <a:gd name="connsiteY0" fmla="*/ 224326 h 1345930"/>
              <a:gd name="connsiteX1" fmla="*/ 224326 w 2194560"/>
              <a:gd name="connsiteY1" fmla="*/ 0 h 1345930"/>
              <a:gd name="connsiteX2" fmla="*/ 1970234 w 2194560"/>
              <a:gd name="connsiteY2" fmla="*/ 0 h 1345930"/>
              <a:gd name="connsiteX3" fmla="*/ 2194560 w 2194560"/>
              <a:gd name="connsiteY3" fmla="*/ 224326 h 1345930"/>
              <a:gd name="connsiteX4" fmla="*/ 2194560 w 2194560"/>
              <a:gd name="connsiteY4" fmla="*/ 1121604 h 1345930"/>
              <a:gd name="connsiteX5" fmla="*/ 1970234 w 2194560"/>
              <a:gd name="connsiteY5" fmla="*/ 1345930 h 1345930"/>
              <a:gd name="connsiteX6" fmla="*/ 224326 w 2194560"/>
              <a:gd name="connsiteY6" fmla="*/ 1345930 h 1345930"/>
              <a:gd name="connsiteX7" fmla="*/ 0 w 2194560"/>
              <a:gd name="connsiteY7" fmla="*/ 1121604 h 1345930"/>
              <a:gd name="connsiteX8" fmla="*/ 0 w 2194560"/>
              <a:gd name="connsiteY8" fmla="*/ 224326 h 13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1345930">
                <a:moveTo>
                  <a:pt x="0" y="224326"/>
                </a:moveTo>
                <a:cubicBezTo>
                  <a:pt x="0" y="100434"/>
                  <a:pt x="100434" y="0"/>
                  <a:pt x="224326" y="0"/>
                </a:cubicBezTo>
                <a:lnTo>
                  <a:pt x="1970234" y="0"/>
                </a:lnTo>
                <a:cubicBezTo>
                  <a:pt x="2094126" y="0"/>
                  <a:pt x="2194560" y="100434"/>
                  <a:pt x="2194560" y="224326"/>
                </a:cubicBezTo>
                <a:lnTo>
                  <a:pt x="2194560" y="1121604"/>
                </a:lnTo>
                <a:cubicBezTo>
                  <a:pt x="2194560" y="1245496"/>
                  <a:pt x="2094126" y="1345930"/>
                  <a:pt x="1970234" y="1345930"/>
                </a:cubicBezTo>
                <a:lnTo>
                  <a:pt x="224326" y="1345930"/>
                </a:lnTo>
                <a:cubicBezTo>
                  <a:pt x="100434" y="1345930"/>
                  <a:pt x="0" y="1245496"/>
                  <a:pt x="0" y="1121604"/>
                </a:cubicBezTo>
                <a:lnTo>
                  <a:pt x="0" y="224326"/>
                </a:lnTo>
                <a:close/>
              </a:path>
            </a:pathLst>
          </a:custGeom>
          <a:solidFill>
            <a:srgbClr val="CCCC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0963" tIns="153333" rIns="240963" bIns="153333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824835" y="2822340"/>
            <a:ext cx="3708412" cy="1314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801161" y="4371825"/>
            <a:ext cx="3844716" cy="98600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787617" y="1249538"/>
            <a:ext cx="3708412" cy="1385442"/>
          </a:xfrm>
          <a:prstGeom prst="roundRect">
            <a:avLst/>
          </a:prstGeom>
          <a:solidFill>
            <a:srgbClr val="CCCC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436" y="589856"/>
            <a:ext cx="2733417" cy="44293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68196" y="1100969"/>
            <a:ext cx="2192287" cy="461665"/>
            <a:chOff x="210130" y="417291"/>
            <a:chExt cx="2449701" cy="67366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28" y="438786"/>
              <a:ext cx="2410403" cy="62483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10130" y="417291"/>
              <a:ext cx="2397908" cy="673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КРИТЕРИИ</a:t>
              </a:r>
            </a:p>
            <a:p>
              <a:pPr algn="ctr"/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ЭФФЕКТИВНОСТИ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Полилиния 15"/>
          <p:cNvSpPr/>
          <p:nvPr/>
        </p:nvSpPr>
        <p:spPr>
          <a:xfrm>
            <a:off x="249942" y="1892078"/>
            <a:ext cx="2261748" cy="1025402"/>
          </a:xfrm>
          <a:custGeom>
            <a:avLst/>
            <a:gdLst>
              <a:gd name="connsiteX0" fmla="*/ 0 w 2194560"/>
              <a:gd name="connsiteY0" fmla="*/ 224326 h 1345930"/>
              <a:gd name="connsiteX1" fmla="*/ 224326 w 2194560"/>
              <a:gd name="connsiteY1" fmla="*/ 0 h 1345930"/>
              <a:gd name="connsiteX2" fmla="*/ 1970234 w 2194560"/>
              <a:gd name="connsiteY2" fmla="*/ 0 h 1345930"/>
              <a:gd name="connsiteX3" fmla="*/ 2194560 w 2194560"/>
              <a:gd name="connsiteY3" fmla="*/ 224326 h 1345930"/>
              <a:gd name="connsiteX4" fmla="*/ 2194560 w 2194560"/>
              <a:gd name="connsiteY4" fmla="*/ 1121604 h 1345930"/>
              <a:gd name="connsiteX5" fmla="*/ 1970234 w 2194560"/>
              <a:gd name="connsiteY5" fmla="*/ 1345930 h 1345930"/>
              <a:gd name="connsiteX6" fmla="*/ 224326 w 2194560"/>
              <a:gd name="connsiteY6" fmla="*/ 1345930 h 1345930"/>
              <a:gd name="connsiteX7" fmla="*/ 0 w 2194560"/>
              <a:gd name="connsiteY7" fmla="*/ 1121604 h 1345930"/>
              <a:gd name="connsiteX8" fmla="*/ 0 w 2194560"/>
              <a:gd name="connsiteY8" fmla="*/ 224326 h 13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1345930">
                <a:moveTo>
                  <a:pt x="0" y="224326"/>
                </a:moveTo>
                <a:cubicBezTo>
                  <a:pt x="0" y="100434"/>
                  <a:pt x="100434" y="0"/>
                  <a:pt x="224326" y="0"/>
                </a:cubicBezTo>
                <a:lnTo>
                  <a:pt x="1970234" y="0"/>
                </a:lnTo>
                <a:cubicBezTo>
                  <a:pt x="2094126" y="0"/>
                  <a:pt x="2194560" y="100434"/>
                  <a:pt x="2194560" y="224326"/>
                </a:cubicBezTo>
                <a:lnTo>
                  <a:pt x="2194560" y="1121604"/>
                </a:lnTo>
                <a:cubicBezTo>
                  <a:pt x="2194560" y="1245496"/>
                  <a:pt x="2094126" y="1345930"/>
                  <a:pt x="1970234" y="1345930"/>
                </a:cubicBezTo>
                <a:lnTo>
                  <a:pt x="224326" y="1345930"/>
                </a:lnTo>
                <a:cubicBezTo>
                  <a:pt x="100434" y="1345930"/>
                  <a:pt x="0" y="1245496"/>
                  <a:pt x="0" y="1121604"/>
                </a:cubicBezTo>
                <a:lnTo>
                  <a:pt x="0" y="224326"/>
                </a:lnTo>
                <a:close/>
              </a:path>
            </a:pathLst>
          </a:custGeom>
          <a:solidFill>
            <a:srgbClr val="CCCC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0963" tIns="153333" rIns="240963" bIns="153333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еабилитационный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ребенка</a:t>
            </a:r>
            <a:endParaRPr lang="ru-RU" sz="4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285720" y="3169971"/>
            <a:ext cx="2202749" cy="975825"/>
          </a:xfrm>
          <a:custGeom>
            <a:avLst/>
            <a:gdLst>
              <a:gd name="connsiteX0" fmla="*/ 0 w 2194560"/>
              <a:gd name="connsiteY0" fmla="*/ 224326 h 1345930"/>
              <a:gd name="connsiteX1" fmla="*/ 224326 w 2194560"/>
              <a:gd name="connsiteY1" fmla="*/ 0 h 1345930"/>
              <a:gd name="connsiteX2" fmla="*/ 1970234 w 2194560"/>
              <a:gd name="connsiteY2" fmla="*/ 0 h 1345930"/>
              <a:gd name="connsiteX3" fmla="*/ 2194560 w 2194560"/>
              <a:gd name="connsiteY3" fmla="*/ 224326 h 1345930"/>
              <a:gd name="connsiteX4" fmla="*/ 2194560 w 2194560"/>
              <a:gd name="connsiteY4" fmla="*/ 1121604 h 1345930"/>
              <a:gd name="connsiteX5" fmla="*/ 1970234 w 2194560"/>
              <a:gd name="connsiteY5" fmla="*/ 1345930 h 1345930"/>
              <a:gd name="connsiteX6" fmla="*/ 224326 w 2194560"/>
              <a:gd name="connsiteY6" fmla="*/ 1345930 h 1345930"/>
              <a:gd name="connsiteX7" fmla="*/ 0 w 2194560"/>
              <a:gd name="connsiteY7" fmla="*/ 1121604 h 1345930"/>
              <a:gd name="connsiteX8" fmla="*/ 0 w 2194560"/>
              <a:gd name="connsiteY8" fmla="*/ 224326 h 13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1345930">
                <a:moveTo>
                  <a:pt x="0" y="224326"/>
                </a:moveTo>
                <a:cubicBezTo>
                  <a:pt x="0" y="100434"/>
                  <a:pt x="100434" y="0"/>
                  <a:pt x="224326" y="0"/>
                </a:cubicBezTo>
                <a:lnTo>
                  <a:pt x="1970234" y="0"/>
                </a:lnTo>
                <a:cubicBezTo>
                  <a:pt x="2094126" y="0"/>
                  <a:pt x="2194560" y="100434"/>
                  <a:pt x="2194560" y="224326"/>
                </a:cubicBezTo>
                <a:lnTo>
                  <a:pt x="2194560" y="1121604"/>
                </a:lnTo>
                <a:cubicBezTo>
                  <a:pt x="2194560" y="1245496"/>
                  <a:pt x="2094126" y="1345930"/>
                  <a:pt x="1970234" y="1345930"/>
                </a:cubicBezTo>
                <a:lnTo>
                  <a:pt x="224326" y="1345930"/>
                </a:lnTo>
                <a:cubicBezTo>
                  <a:pt x="100434" y="1345930"/>
                  <a:pt x="0" y="1245496"/>
                  <a:pt x="0" y="1121604"/>
                </a:cubicBezTo>
                <a:lnTo>
                  <a:pt x="0" y="224326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40963" tIns="153333" rIns="240963" bIns="153333" numCol="1" spcCol="1270" anchor="ctr" anchorCtr="0">
            <a:noAutofit/>
          </a:bodyPr>
          <a:lstStyle/>
          <a:p>
            <a:pPr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РППС</a:t>
            </a:r>
            <a:endPara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302144" y="4430774"/>
            <a:ext cx="2194558" cy="978294"/>
          </a:xfrm>
          <a:custGeom>
            <a:avLst/>
            <a:gdLst>
              <a:gd name="connsiteX0" fmla="*/ 0 w 2194560"/>
              <a:gd name="connsiteY0" fmla="*/ 224326 h 1345930"/>
              <a:gd name="connsiteX1" fmla="*/ 224326 w 2194560"/>
              <a:gd name="connsiteY1" fmla="*/ 0 h 1345930"/>
              <a:gd name="connsiteX2" fmla="*/ 1970234 w 2194560"/>
              <a:gd name="connsiteY2" fmla="*/ 0 h 1345930"/>
              <a:gd name="connsiteX3" fmla="*/ 2194560 w 2194560"/>
              <a:gd name="connsiteY3" fmla="*/ 224326 h 1345930"/>
              <a:gd name="connsiteX4" fmla="*/ 2194560 w 2194560"/>
              <a:gd name="connsiteY4" fmla="*/ 1121604 h 1345930"/>
              <a:gd name="connsiteX5" fmla="*/ 1970234 w 2194560"/>
              <a:gd name="connsiteY5" fmla="*/ 1345930 h 1345930"/>
              <a:gd name="connsiteX6" fmla="*/ 224326 w 2194560"/>
              <a:gd name="connsiteY6" fmla="*/ 1345930 h 1345930"/>
              <a:gd name="connsiteX7" fmla="*/ 0 w 2194560"/>
              <a:gd name="connsiteY7" fmla="*/ 1121604 h 1345930"/>
              <a:gd name="connsiteX8" fmla="*/ 0 w 2194560"/>
              <a:gd name="connsiteY8" fmla="*/ 224326 h 13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1345930">
                <a:moveTo>
                  <a:pt x="0" y="224326"/>
                </a:moveTo>
                <a:cubicBezTo>
                  <a:pt x="0" y="100434"/>
                  <a:pt x="100434" y="0"/>
                  <a:pt x="224326" y="0"/>
                </a:cubicBezTo>
                <a:lnTo>
                  <a:pt x="1970234" y="0"/>
                </a:lnTo>
                <a:cubicBezTo>
                  <a:pt x="2094126" y="0"/>
                  <a:pt x="2194560" y="100434"/>
                  <a:pt x="2194560" y="224326"/>
                </a:cubicBezTo>
                <a:lnTo>
                  <a:pt x="2194560" y="1121604"/>
                </a:lnTo>
                <a:cubicBezTo>
                  <a:pt x="2194560" y="1245496"/>
                  <a:pt x="2094126" y="1345930"/>
                  <a:pt x="1970234" y="1345930"/>
                </a:cubicBezTo>
                <a:lnTo>
                  <a:pt x="224326" y="1345930"/>
                </a:lnTo>
                <a:cubicBezTo>
                  <a:pt x="100434" y="1345930"/>
                  <a:pt x="0" y="1245496"/>
                  <a:pt x="0" y="1121604"/>
                </a:cubicBezTo>
                <a:lnTo>
                  <a:pt x="0" y="224326"/>
                </a:lnTo>
                <a:close/>
              </a:path>
            </a:pathLst>
          </a:cu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40963" tIns="153333" rIns="240963" bIns="153333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</a:t>
            </a:r>
            <a:endParaRPr lang="ru-RU" sz="4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258964" y="5670490"/>
            <a:ext cx="2268089" cy="1137533"/>
          </a:xfrm>
          <a:custGeom>
            <a:avLst/>
            <a:gdLst>
              <a:gd name="connsiteX0" fmla="*/ 0 w 2194560"/>
              <a:gd name="connsiteY0" fmla="*/ 224326 h 1345930"/>
              <a:gd name="connsiteX1" fmla="*/ 224326 w 2194560"/>
              <a:gd name="connsiteY1" fmla="*/ 0 h 1345930"/>
              <a:gd name="connsiteX2" fmla="*/ 1970234 w 2194560"/>
              <a:gd name="connsiteY2" fmla="*/ 0 h 1345930"/>
              <a:gd name="connsiteX3" fmla="*/ 2194560 w 2194560"/>
              <a:gd name="connsiteY3" fmla="*/ 224326 h 1345930"/>
              <a:gd name="connsiteX4" fmla="*/ 2194560 w 2194560"/>
              <a:gd name="connsiteY4" fmla="*/ 1121604 h 1345930"/>
              <a:gd name="connsiteX5" fmla="*/ 1970234 w 2194560"/>
              <a:gd name="connsiteY5" fmla="*/ 1345930 h 1345930"/>
              <a:gd name="connsiteX6" fmla="*/ 224326 w 2194560"/>
              <a:gd name="connsiteY6" fmla="*/ 1345930 h 1345930"/>
              <a:gd name="connsiteX7" fmla="*/ 0 w 2194560"/>
              <a:gd name="connsiteY7" fmla="*/ 1121604 h 1345930"/>
              <a:gd name="connsiteX8" fmla="*/ 0 w 2194560"/>
              <a:gd name="connsiteY8" fmla="*/ 224326 h 13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1345930">
                <a:moveTo>
                  <a:pt x="0" y="224326"/>
                </a:moveTo>
                <a:cubicBezTo>
                  <a:pt x="0" y="100434"/>
                  <a:pt x="100434" y="0"/>
                  <a:pt x="224326" y="0"/>
                </a:cubicBezTo>
                <a:lnTo>
                  <a:pt x="1970234" y="0"/>
                </a:lnTo>
                <a:cubicBezTo>
                  <a:pt x="2094126" y="0"/>
                  <a:pt x="2194560" y="100434"/>
                  <a:pt x="2194560" y="224326"/>
                </a:cubicBezTo>
                <a:lnTo>
                  <a:pt x="2194560" y="1121604"/>
                </a:lnTo>
                <a:cubicBezTo>
                  <a:pt x="2194560" y="1245496"/>
                  <a:pt x="2094126" y="1345930"/>
                  <a:pt x="1970234" y="1345930"/>
                </a:cubicBezTo>
                <a:lnTo>
                  <a:pt x="224326" y="1345930"/>
                </a:lnTo>
                <a:cubicBezTo>
                  <a:pt x="100434" y="1345930"/>
                  <a:pt x="0" y="1245496"/>
                  <a:pt x="0" y="1121604"/>
                </a:cubicBezTo>
                <a:lnTo>
                  <a:pt x="0" y="224326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40963" tIns="153333" rIns="240963" bIns="153333" numCol="1" spcCol="1270" anchor="ctr" anchorCtr="0"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организация сетевого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взаимодействия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и трансляция опыта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748422" y="1198445"/>
            <a:ext cx="4516836" cy="1382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 самообслуживания</a:t>
            </a:r>
          </a:p>
          <a:p>
            <a:pPr marL="171450" indent="-171450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двигательного развития</a:t>
            </a:r>
          </a:p>
          <a:p>
            <a:pPr marL="171450" indent="-171450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эмоционально-личностного развития</a:t>
            </a:r>
          </a:p>
          <a:p>
            <a:pPr marL="171450" indent="-171450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познавательного развития</a:t>
            </a:r>
          </a:p>
          <a:p>
            <a:pPr marL="171450" indent="-171450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коммуникативного развития</a:t>
            </a:r>
          </a:p>
          <a:p>
            <a:pPr marL="171450" indent="-171450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независимость000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9387" y="695103"/>
            <a:ext cx="2027927" cy="196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40623" y="2821957"/>
            <a:ext cx="3873627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651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доступной среды</a:t>
            </a:r>
          </a:p>
          <a:p>
            <a:pPr marL="177800" lvl="0" indent="-165100">
              <a:lnSpc>
                <a:spcPct val="13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реабилитационно-игровым, реабилитационно-спортивным, реабилитационно-вспомогательным оборудованием</a:t>
            </a:r>
          </a:p>
          <a:p>
            <a:pPr marL="177800" lvl="0" indent="-165100">
              <a:lnSpc>
                <a:spcPct val="13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разнообразие игрового и развивающего материала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894574" y="4479524"/>
            <a:ext cx="4113960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концепцию модели</a:t>
            </a:r>
          </a:p>
          <a:p>
            <a:pPr marL="171450" indent="-171450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внедрение психолого-педагогических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абилитационных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реабилитационных технологий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840623" y="5520456"/>
            <a:ext cx="3844716" cy="1200315"/>
          </a:xfrm>
          <a:prstGeom prst="roundRect">
            <a:avLst/>
          </a:prstGeom>
          <a:solidFill>
            <a:srgbClr val="CCCC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921846" y="5670490"/>
            <a:ext cx="3873627" cy="9002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сетевым взаимодействием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14-ю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ДОО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и края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опыта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региональных и федеральных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журналах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3-х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городских, зональных, краевых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семинаров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6461884" y="753633"/>
            <a:ext cx="2562137" cy="417419"/>
            <a:chOff x="7101273" y="449672"/>
            <a:chExt cx="2158176" cy="624836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1447" y="449672"/>
              <a:ext cx="2098002" cy="624836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7101273" y="569710"/>
              <a:ext cx="2095603" cy="414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МЕТОДЫ ДИАГНОСТИКИ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017481" y="1292087"/>
            <a:ext cx="1769361" cy="14364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</a:p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</a:p>
          <a:p>
            <a:pPr algn="ctr"/>
            <a:r>
              <a:rPr lang="ru-RU" sz="1050" dirty="0" smtClean="0"/>
              <a:t>Методики обследования</a:t>
            </a:r>
            <a:r>
              <a:rPr lang="ru-RU" sz="1200" dirty="0" smtClean="0"/>
              <a:t>: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С.В. Семеновой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Е.В.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Клочковой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А.В.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Труханова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А.Е.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Морозова-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Корешкова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Е.Ю.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Заблоцкис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6962419" y="4232528"/>
            <a:ext cx="1800200" cy="1117184"/>
          </a:xfrm>
          <a:custGeom>
            <a:avLst/>
            <a:gdLst>
              <a:gd name="connsiteX0" fmla="*/ 0 w 2194560"/>
              <a:gd name="connsiteY0" fmla="*/ 224326 h 1345930"/>
              <a:gd name="connsiteX1" fmla="*/ 224326 w 2194560"/>
              <a:gd name="connsiteY1" fmla="*/ 0 h 1345930"/>
              <a:gd name="connsiteX2" fmla="*/ 1970234 w 2194560"/>
              <a:gd name="connsiteY2" fmla="*/ 0 h 1345930"/>
              <a:gd name="connsiteX3" fmla="*/ 2194560 w 2194560"/>
              <a:gd name="connsiteY3" fmla="*/ 224326 h 1345930"/>
              <a:gd name="connsiteX4" fmla="*/ 2194560 w 2194560"/>
              <a:gd name="connsiteY4" fmla="*/ 1121604 h 1345930"/>
              <a:gd name="connsiteX5" fmla="*/ 1970234 w 2194560"/>
              <a:gd name="connsiteY5" fmla="*/ 1345930 h 1345930"/>
              <a:gd name="connsiteX6" fmla="*/ 224326 w 2194560"/>
              <a:gd name="connsiteY6" fmla="*/ 1345930 h 1345930"/>
              <a:gd name="connsiteX7" fmla="*/ 0 w 2194560"/>
              <a:gd name="connsiteY7" fmla="*/ 1121604 h 1345930"/>
              <a:gd name="connsiteX8" fmla="*/ 0 w 2194560"/>
              <a:gd name="connsiteY8" fmla="*/ 224326 h 13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1345930">
                <a:moveTo>
                  <a:pt x="0" y="224326"/>
                </a:moveTo>
                <a:cubicBezTo>
                  <a:pt x="0" y="100434"/>
                  <a:pt x="100434" y="0"/>
                  <a:pt x="224326" y="0"/>
                </a:cubicBezTo>
                <a:lnTo>
                  <a:pt x="1970234" y="0"/>
                </a:lnTo>
                <a:cubicBezTo>
                  <a:pt x="2094126" y="0"/>
                  <a:pt x="2194560" y="100434"/>
                  <a:pt x="2194560" y="224326"/>
                </a:cubicBezTo>
                <a:lnTo>
                  <a:pt x="2194560" y="1121604"/>
                </a:lnTo>
                <a:cubicBezTo>
                  <a:pt x="2194560" y="1245496"/>
                  <a:pt x="2094126" y="1345930"/>
                  <a:pt x="1970234" y="1345930"/>
                </a:cubicBezTo>
                <a:lnTo>
                  <a:pt x="224326" y="1345930"/>
                </a:lnTo>
                <a:cubicBezTo>
                  <a:pt x="100434" y="1345930"/>
                  <a:pt x="0" y="1245496"/>
                  <a:pt x="0" y="1121604"/>
                </a:cubicBezTo>
                <a:lnTo>
                  <a:pt x="0" y="224326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40963" tIns="153333" rIns="240963" bIns="153333" numCol="1" spcCol="1270" anchor="ctr" anchorCtr="0">
            <a:noAutofit/>
          </a:bodyPr>
          <a:lstStyle/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документации  Наблюдение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6986642" y="5589067"/>
            <a:ext cx="1800200" cy="1117184"/>
          </a:xfrm>
          <a:custGeom>
            <a:avLst/>
            <a:gdLst>
              <a:gd name="connsiteX0" fmla="*/ 0 w 2194560"/>
              <a:gd name="connsiteY0" fmla="*/ 224326 h 1345930"/>
              <a:gd name="connsiteX1" fmla="*/ 224326 w 2194560"/>
              <a:gd name="connsiteY1" fmla="*/ 0 h 1345930"/>
              <a:gd name="connsiteX2" fmla="*/ 1970234 w 2194560"/>
              <a:gd name="connsiteY2" fmla="*/ 0 h 1345930"/>
              <a:gd name="connsiteX3" fmla="*/ 2194560 w 2194560"/>
              <a:gd name="connsiteY3" fmla="*/ 224326 h 1345930"/>
              <a:gd name="connsiteX4" fmla="*/ 2194560 w 2194560"/>
              <a:gd name="connsiteY4" fmla="*/ 1121604 h 1345930"/>
              <a:gd name="connsiteX5" fmla="*/ 1970234 w 2194560"/>
              <a:gd name="connsiteY5" fmla="*/ 1345930 h 1345930"/>
              <a:gd name="connsiteX6" fmla="*/ 224326 w 2194560"/>
              <a:gd name="connsiteY6" fmla="*/ 1345930 h 1345930"/>
              <a:gd name="connsiteX7" fmla="*/ 0 w 2194560"/>
              <a:gd name="connsiteY7" fmla="*/ 1121604 h 1345930"/>
              <a:gd name="connsiteX8" fmla="*/ 0 w 2194560"/>
              <a:gd name="connsiteY8" fmla="*/ 224326 h 13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1345930">
                <a:moveTo>
                  <a:pt x="0" y="224326"/>
                </a:moveTo>
                <a:cubicBezTo>
                  <a:pt x="0" y="100434"/>
                  <a:pt x="100434" y="0"/>
                  <a:pt x="224326" y="0"/>
                </a:cubicBezTo>
                <a:lnTo>
                  <a:pt x="1970234" y="0"/>
                </a:lnTo>
                <a:cubicBezTo>
                  <a:pt x="2094126" y="0"/>
                  <a:pt x="2194560" y="100434"/>
                  <a:pt x="2194560" y="224326"/>
                </a:cubicBezTo>
                <a:lnTo>
                  <a:pt x="2194560" y="1121604"/>
                </a:lnTo>
                <a:cubicBezTo>
                  <a:pt x="2194560" y="1245496"/>
                  <a:pt x="2094126" y="1345930"/>
                  <a:pt x="1970234" y="1345930"/>
                </a:cubicBezTo>
                <a:lnTo>
                  <a:pt x="224326" y="1345930"/>
                </a:lnTo>
                <a:cubicBezTo>
                  <a:pt x="100434" y="1345930"/>
                  <a:pt x="0" y="1245496"/>
                  <a:pt x="0" y="1121604"/>
                </a:cubicBezTo>
                <a:lnTo>
                  <a:pt x="0" y="224326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40963" tIns="153333" rIns="240963" bIns="153333" numCol="1" spcCol="1270" anchor="ctr" anchorCtr="0">
            <a:noAutofit/>
          </a:bodyPr>
          <a:lstStyle/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документации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7704579" y="1166727"/>
            <a:ext cx="214314" cy="14287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>
            <a:off x="7786710" y="2711044"/>
            <a:ext cx="214314" cy="14287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>
            <a:off x="7742953" y="4037311"/>
            <a:ext cx="214314" cy="14287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7755362" y="5409010"/>
            <a:ext cx="214314" cy="14287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>
            <a:off x="1208970" y="1639587"/>
            <a:ext cx="214314" cy="14287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1237999" y="3005148"/>
            <a:ext cx="214314" cy="14287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>
            <a:off x="1218450" y="4244004"/>
            <a:ext cx="214314" cy="14287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>
            <a:off x="4520452" y="5350884"/>
            <a:ext cx="214314" cy="14287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>
            <a:off x="4364831" y="1071546"/>
            <a:ext cx="214314" cy="14287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>
            <a:off x="4471988" y="2615517"/>
            <a:ext cx="214314" cy="14287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>
            <a:off x="4483351" y="4190193"/>
            <a:ext cx="214314" cy="14287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низ 54"/>
          <p:cNvSpPr/>
          <p:nvPr/>
        </p:nvSpPr>
        <p:spPr>
          <a:xfrm>
            <a:off x="1279937" y="5468341"/>
            <a:ext cx="214314" cy="14287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4" y="114893"/>
            <a:ext cx="8229600" cy="340855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измерение и оценка качества инновации</a:t>
            </a:r>
            <a:r>
              <a:rPr lang="ru-RU" sz="2000" b="1" cap="all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35" grpId="0" animBg="1"/>
      <p:bldP spid="30" grpId="0" animBg="1"/>
      <p:bldP spid="27" grpId="0" animBg="1"/>
      <p:bldP spid="16" grpId="0" animBg="1"/>
      <p:bldP spid="17" grpId="0" animBg="1"/>
      <p:bldP spid="19" grpId="0" animBg="1"/>
      <p:bldP spid="20" grpId="0" animBg="1"/>
      <p:bldP spid="23" grpId="0"/>
      <p:bldP spid="26" grpId="0"/>
      <p:bldP spid="29" grpId="0"/>
      <p:bldP spid="31" grpId="0" animBg="1"/>
      <p:bldP spid="32" grpId="0"/>
      <p:bldP spid="39" grpId="0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214422"/>
            <a:ext cx="4214842" cy="542928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00043"/>
            <a:ext cx="8229600" cy="917596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МОДЕЛЬ ЦЕНТРА</a:t>
            </a:r>
            <a:br>
              <a:rPr lang="ru-RU" sz="36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Documents\Desktop\16082350230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285728"/>
            <a:ext cx="857255" cy="914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423851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РЕЗУЛЬТАТИВНОСТЬ ПРОЕКТА</a:t>
            </a:r>
            <a:r>
              <a:rPr lang="ru-RU" sz="36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928662" y="2000240"/>
          <a:ext cx="7215238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034" y="285728"/>
            <a:ext cx="4040188" cy="100013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динамики навыков самообслуживания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3438" y="285728"/>
            <a:ext cx="4041775" cy="100013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динамики двигательного развития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8"/>
          <p:cNvGraphicFramePr>
            <a:graphicFrameLocks/>
          </p:cNvGraphicFramePr>
          <p:nvPr/>
        </p:nvGraphicFramePr>
        <p:xfrm>
          <a:off x="214282" y="1643050"/>
          <a:ext cx="4325969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Содержимое 9"/>
          <p:cNvGraphicFramePr>
            <a:graphicFrameLocks/>
          </p:cNvGraphicFramePr>
          <p:nvPr/>
        </p:nvGraphicFramePr>
        <p:xfrm>
          <a:off x="4645025" y="1643050"/>
          <a:ext cx="4213255" cy="448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28596" y="428604"/>
            <a:ext cx="4040188" cy="639763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динамики познавательного развития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3438" y="214290"/>
            <a:ext cx="4041775" cy="121444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динамики коммуникативного развития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11"/>
          <p:cNvGraphicFramePr>
            <a:graphicFrameLocks/>
          </p:cNvGraphicFramePr>
          <p:nvPr/>
        </p:nvGraphicFramePr>
        <p:xfrm>
          <a:off x="457200" y="1714488"/>
          <a:ext cx="4040188" cy="441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Содержимое 12"/>
          <p:cNvGraphicFramePr>
            <a:graphicFrameLocks/>
          </p:cNvGraphicFramePr>
          <p:nvPr/>
        </p:nvGraphicFramePr>
        <p:xfrm>
          <a:off x="4645025" y="1714488"/>
          <a:ext cx="4041775" cy="441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71480"/>
            <a:ext cx="4040188" cy="114300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динамики эмоционально- личностного развития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571480"/>
            <a:ext cx="4041775" cy="121444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динамики функциональной независимости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7"/>
          <p:cNvGraphicFramePr>
            <a:graphicFrameLocks/>
          </p:cNvGraphicFramePr>
          <p:nvPr/>
        </p:nvGraphicFramePr>
        <p:xfrm>
          <a:off x="4645025" y="1857374"/>
          <a:ext cx="4041775" cy="4429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Содержимое 6"/>
          <p:cNvGraphicFramePr>
            <a:graphicFrameLocks/>
          </p:cNvGraphicFramePr>
          <p:nvPr/>
        </p:nvGraphicFramePr>
        <p:xfrm>
          <a:off x="457200" y="1857375"/>
          <a:ext cx="4040188" cy="4429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1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</TotalTime>
  <Words>710</Words>
  <Application>Microsoft Office PowerPoint</Application>
  <PresentationFormat>Экран (4:3)</PresentationFormat>
  <Paragraphs>125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Тема Office</vt:lpstr>
      <vt:lpstr>Муниципальное бюджетное дошкольное образовательное учреждение детский сад № 16 «Пчелка» муниципального образования  город-курорт Анапа</vt:lpstr>
      <vt:lpstr>ЦЕЛЕВЫЕ ОРИЕНТИРЫ ИННОВАЦИОННОЙ РАБОТЫ 2020 </vt:lpstr>
      <vt:lpstr>ИНнОВАЦИОННОСТЬ ПРОЕКТА </vt:lpstr>
      <vt:lpstr> измерение и оценка качества инновации </vt:lpstr>
      <vt:lpstr>МОДЕЛЬ ЦЕНТРА </vt:lpstr>
      <vt:lpstr>РЕЗУЛЬТАТИВНОСТЬ ПРОЕКТА </vt:lpstr>
      <vt:lpstr>Презентация PowerPoint</vt:lpstr>
      <vt:lpstr>Презентация PowerPoint</vt:lpstr>
      <vt:lpstr>Презентация PowerPoint</vt:lpstr>
      <vt:lpstr>ТРАНСЛЯЦИЯ ПЕДАГОГИЧЕСКОГО ОПЫТА </vt:lpstr>
      <vt:lpstr>Презентация PowerPoint</vt:lpstr>
      <vt:lpstr>Методическое обеспечение проекта </vt:lpstr>
      <vt:lpstr>МЕТОДИЧЕСКОЕ ПОСОБИЕ </vt:lpstr>
      <vt:lpstr>Сборник диагностического инструментария </vt:lpstr>
      <vt:lpstr>Сборник диагностических методик </vt:lpstr>
      <vt:lpstr>Программа внутриорганизационного обучения для педагогов центра </vt:lpstr>
      <vt:lpstr>Практическая значимость проекта</vt:lpstr>
      <vt:lpstr>Организация сетевого взаимодействия</vt:lpstr>
      <vt:lpstr>МБДОУ детский сад №16 «пчёлка»  </vt:lpstr>
      <vt:lpstr>СПАСИБО ЗА ВНИМАНИЕ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 16 «Пчелка» муниципального образования город-курорт Анапа</dc:title>
  <dc:creator>Светлана</dc:creator>
  <cp:lastModifiedBy>Заведующая</cp:lastModifiedBy>
  <cp:revision>97</cp:revision>
  <dcterms:created xsi:type="dcterms:W3CDTF">2021-01-20T11:26:10Z</dcterms:created>
  <dcterms:modified xsi:type="dcterms:W3CDTF">2021-01-22T11:14:04Z</dcterms:modified>
</cp:coreProperties>
</file>