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2" r:id="rId5"/>
    <p:sldId id="263" r:id="rId6"/>
    <p:sldId id="261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06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9198-177F-448C-8F9F-38AD32A72FB6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03E3-C3A0-417D-B3FD-F8C61ED70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294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9198-177F-448C-8F9F-38AD32A72FB6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03E3-C3A0-417D-B3FD-F8C61ED70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917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9198-177F-448C-8F9F-38AD32A72FB6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03E3-C3A0-417D-B3FD-F8C61ED70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22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9198-177F-448C-8F9F-38AD32A72FB6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03E3-C3A0-417D-B3FD-F8C61ED70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89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9198-177F-448C-8F9F-38AD32A72FB6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03E3-C3A0-417D-B3FD-F8C61ED70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527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9198-177F-448C-8F9F-38AD32A72FB6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03E3-C3A0-417D-B3FD-F8C61ED70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078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9198-177F-448C-8F9F-38AD32A72FB6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03E3-C3A0-417D-B3FD-F8C61ED70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538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9198-177F-448C-8F9F-38AD32A72FB6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03E3-C3A0-417D-B3FD-F8C61ED70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89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9198-177F-448C-8F9F-38AD32A72FB6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03E3-C3A0-417D-B3FD-F8C61ED70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860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9198-177F-448C-8F9F-38AD32A72FB6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03E3-C3A0-417D-B3FD-F8C61ED70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685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9198-177F-448C-8F9F-38AD32A72FB6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F03E3-C3A0-417D-B3FD-F8C61ED70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949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59198-177F-448C-8F9F-38AD32A72FB6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F03E3-C3A0-417D-B3FD-F8C61ED70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611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7030A0"/>
                </a:solidFill>
              </a:rPr>
              <a:t>Быть воспитанным это значит быть внимательным к другому, деликатным , тактичным, скромным, не мелочным.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Воспитанные люди уважают человеческую личность, а потому всегда снисходительны. Мягки, вежливы, уступчивы…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                                                           А.П.Чехов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466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4"/>
          <p:cNvSpPr>
            <a:spLocks noChangeArrowheads="1"/>
          </p:cNvSpPr>
          <p:nvPr/>
        </p:nvSpPr>
        <p:spPr bwMode="auto">
          <a:xfrm>
            <a:off x="2786063" y="214313"/>
            <a:ext cx="3571875" cy="914400"/>
          </a:xfrm>
          <a:prstGeom prst="flowChartAlternateProcess">
            <a:avLst/>
          </a:prstGeom>
          <a:solidFill>
            <a:srgbClr val="BFAFC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marL="182563" indent="-182563" algn="l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11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182563" indent="-182563" algn="l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11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КУЛЬТУРА  ПОВЕДЕНИЯ</a:t>
            </a:r>
            <a:r>
              <a:rPr lang="ru-RU" sz="2000">
                <a:solidFill>
                  <a:srgbClr val="C00000"/>
                </a:solidFill>
                <a:latin typeface="Calibri" pitchFamily="34" charset="0"/>
              </a:rPr>
              <a:t>            </a:t>
            </a:r>
            <a:endParaRPr lang="ru-RU" sz="20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1267" name="AutoShape 5"/>
          <p:cNvSpPr>
            <a:spLocks noChangeArrowheads="1"/>
          </p:cNvSpPr>
          <p:nvPr/>
        </p:nvSpPr>
        <p:spPr bwMode="auto">
          <a:xfrm>
            <a:off x="1357313" y="1143000"/>
            <a:ext cx="2038350" cy="609600"/>
          </a:xfrm>
          <a:prstGeom prst="roundRect">
            <a:avLst>
              <a:gd name="adj" fmla="val 16667"/>
            </a:avLst>
          </a:prstGeom>
          <a:solidFill>
            <a:srgbClr val="BFAFC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56796" dir="3806097" algn="ctr" rotWithShape="0">
              <a:srgbClr val="808080"/>
            </a:outerShdw>
          </a:effectLst>
        </p:spPr>
        <p:txBody>
          <a:bodyPr/>
          <a:lstStyle/>
          <a:p>
            <a:pPr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2000">
                <a:solidFill>
                  <a:srgbClr val="7030A0"/>
                </a:solidFill>
                <a:latin typeface="Calibri" pitchFamily="34" charset="0"/>
              </a:rPr>
              <a:t>предполагает</a:t>
            </a:r>
          </a:p>
          <a:p>
            <a:pPr algn="l" eaLnBrk="1" hangingPunct="1">
              <a:lnSpc>
                <a:spcPct val="100000"/>
              </a:lnSpc>
              <a:spcAft>
                <a:spcPts val="1000"/>
              </a:spcAft>
            </a:pPr>
            <a:endParaRPr lang="ru-RU" sz="1600">
              <a:solidFill>
                <a:schemeClr val="tx1"/>
              </a:solidFill>
              <a:latin typeface="Times New Roman" pitchFamily="18" charset="0"/>
            </a:endParaRPr>
          </a:p>
          <a:p>
            <a:pPr algn="l" eaLnBrk="1" hangingPunct="1">
              <a:lnSpc>
                <a:spcPct val="100000"/>
              </a:lnSpc>
              <a:spcAft>
                <a:spcPts val="1000"/>
              </a:spcAft>
            </a:pPr>
            <a:endParaRPr lang="ru-RU" sz="1600">
              <a:solidFill>
                <a:schemeClr val="tx1"/>
              </a:solidFill>
              <a:latin typeface="Times New Roman" pitchFamily="18" charset="0"/>
            </a:endParaRPr>
          </a:p>
          <a:p>
            <a:pPr algn="l" eaLnBrk="1" hangingPunct="1">
              <a:lnSpc>
                <a:spcPct val="100000"/>
              </a:lnSpc>
            </a:pPr>
            <a:endParaRPr lang="ru-RU" sz="18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1268" name="AutoShape 6"/>
          <p:cNvSpPr>
            <a:spLocks noChangeArrowheads="1"/>
          </p:cNvSpPr>
          <p:nvPr/>
        </p:nvSpPr>
        <p:spPr bwMode="auto">
          <a:xfrm>
            <a:off x="5715000" y="1143000"/>
            <a:ext cx="2076450" cy="533400"/>
          </a:xfrm>
          <a:prstGeom prst="roundRect">
            <a:avLst>
              <a:gd name="adj" fmla="val 16667"/>
            </a:avLst>
          </a:prstGeom>
          <a:solidFill>
            <a:srgbClr val="BFAFC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l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2000">
                <a:solidFill>
                  <a:srgbClr val="7030A0"/>
                </a:solidFill>
                <a:latin typeface="Calibri" pitchFamily="34" charset="0"/>
              </a:rPr>
              <a:t>ориентирована</a:t>
            </a:r>
            <a:endParaRPr lang="ru-RU" sz="18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1269" name="AutoShape 7"/>
          <p:cNvSpPr>
            <a:spLocks noChangeArrowheads="1"/>
          </p:cNvSpPr>
          <p:nvPr/>
        </p:nvSpPr>
        <p:spPr bwMode="auto">
          <a:xfrm>
            <a:off x="2000250" y="1785938"/>
            <a:ext cx="563563" cy="1657350"/>
          </a:xfrm>
          <a:prstGeom prst="downArrow">
            <a:avLst>
              <a:gd name="adj1" fmla="val 46148"/>
              <a:gd name="adj2" fmla="val 45583"/>
            </a:avLst>
          </a:prstGeom>
          <a:solidFill>
            <a:srgbClr val="8DC18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l" eaLnBrk="1" hangingPunct="1">
              <a:lnSpc>
                <a:spcPct val="100000"/>
              </a:lnSpc>
            </a:pPr>
            <a:endParaRPr lang="ru-RU" sz="18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1270" name="AutoShape 13"/>
          <p:cNvSpPr>
            <a:spLocks noChangeArrowheads="1"/>
          </p:cNvSpPr>
          <p:nvPr/>
        </p:nvSpPr>
        <p:spPr bwMode="auto">
          <a:xfrm>
            <a:off x="6429375" y="1714500"/>
            <a:ext cx="563563" cy="1730375"/>
          </a:xfrm>
          <a:prstGeom prst="downArrow">
            <a:avLst>
              <a:gd name="adj1" fmla="val 46148"/>
              <a:gd name="adj2" fmla="val 45587"/>
            </a:avLst>
          </a:prstGeom>
          <a:solidFill>
            <a:srgbClr val="8DC18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l" eaLnBrk="1" hangingPunct="1">
              <a:lnSpc>
                <a:spcPct val="100000"/>
              </a:lnSpc>
            </a:pPr>
            <a:endParaRPr lang="ru-RU" sz="18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1271" name="AutoShape 15"/>
          <p:cNvSpPr>
            <a:spLocks noChangeArrowheads="1"/>
          </p:cNvSpPr>
          <p:nvPr/>
        </p:nvSpPr>
        <p:spPr bwMode="auto">
          <a:xfrm>
            <a:off x="3714750" y="4143375"/>
            <a:ext cx="1798638" cy="485775"/>
          </a:xfrm>
          <a:prstGeom prst="leftRightArrow">
            <a:avLst>
              <a:gd name="adj1" fmla="val 50000"/>
              <a:gd name="adj2" fmla="val 68173"/>
            </a:avLst>
          </a:prstGeom>
          <a:solidFill>
            <a:srgbClr val="8DC18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85194" dir="1593903" algn="ctr" rotWithShape="0">
              <a:srgbClr val="808080"/>
            </a:outerShdw>
          </a:effectLst>
        </p:spPr>
        <p:txBody>
          <a:bodyPr/>
          <a:lstStyle/>
          <a:p>
            <a:pPr algn="l" eaLnBrk="1" hangingPunct="1">
              <a:lnSpc>
                <a:spcPct val="100000"/>
              </a:lnSpc>
            </a:pPr>
            <a:endParaRPr lang="ru-RU" sz="18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500688" y="3429000"/>
            <a:ext cx="3024187" cy="1870075"/>
          </a:xfrm>
          <a:prstGeom prst="roundRect">
            <a:avLst/>
          </a:prstGeom>
          <a:solidFill>
            <a:srgbClr val="FFCC66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800" dirty="0">
                <a:solidFill>
                  <a:schemeClr val="accent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ту среду, в которой </a:t>
            </a:r>
            <a:r>
              <a:rPr lang="ru-RU" dirty="0" smtClean="0">
                <a:solidFill>
                  <a:schemeClr val="accent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ее</a:t>
            </a:r>
            <a:r>
              <a:rPr lang="ru-RU" sz="1800" dirty="0" smtClean="0">
                <a:solidFill>
                  <a:schemeClr val="accent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accent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станут применять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63" y="3429000"/>
            <a:ext cx="3240087" cy="2000250"/>
          </a:xfrm>
          <a:prstGeom prst="roundRect">
            <a:avLst/>
          </a:prstGeom>
          <a:solidFill>
            <a:srgbClr val="FFCC66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hangingPunct="1">
              <a:lnSpc>
                <a:spcPct val="100000"/>
              </a:lnSpc>
              <a:spcAft>
                <a:spcPts val="1000"/>
              </a:spcAft>
              <a:buFontTx/>
              <a:buChar char="•"/>
              <a:defRPr/>
            </a:pP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Воспитание культурно-гигиенических навыков</a:t>
            </a:r>
          </a:p>
          <a:p>
            <a:pPr algn="l" eaLnBrk="1" hangingPunct="1">
              <a:lnSpc>
                <a:spcPct val="100000"/>
              </a:lnSpc>
              <a:spcAft>
                <a:spcPts val="1000"/>
              </a:spcAft>
              <a:buFontTx/>
              <a:buChar char="•"/>
              <a:defRPr/>
            </a:pP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Воспитание культуры деятельности</a:t>
            </a:r>
          </a:p>
          <a:p>
            <a:pPr algn="l" eaLnBrk="1" hangingPunct="1">
              <a:lnSpc>
                <a:spcPct val="100000"/>
              </a:lnSpc>
              <a:spcAft>
                <a:spcPts val="1000"/>
              </a:spcAft>
              <a:buFontTx/>
              <a:buChar char="•"/>
              <a:defRPr/>
            </a:pP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Воспитание культуры общения</a:t>
            </a:r>
          </a:p>
        </p:txBody>
      </p:sp>
    </p:spTree>
    <p:extLst>
      <p:ext uri="{BB962C8B-B14F-4D97-AF65-F5344CB8AC3E}">
        <p14:creationId xmlns:p14="http://schemas.microsoft.com/office/powerpoint/2010/main" val="920875118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4"/>
          <p:cNvSpPr>
            <a:spLocks noChangeArrowheads="1"/>
          </p:cNvSpPr>
          <p:nvPr/>
        </p:nvSpPr>
        <p:spPr bwMode="auto">
          <a:xfrm>
            <a:off x="1331913" y="0"/>
            <a:ext cx="5800725" cy="923925"/>
          </a:xfrm>
          <a:prstGeom prst="roundRect">
            <a:avLst>
              <a:gd name="adj" fmla="val 16667"/>
            </a:avLst>
          </a:prstGeom>
          <a:solidFill>
            <a:srgbClr val="CCC0D9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45791" dir="2021404" algn="ctr" rotWithShape="0">
              <a:srgbClr val="808080"/>
            </a:outerShdw>
          </a:effectLst>
        </p:spPr>
        <p:txBody>
          <a:bodyPr/>
          <a:lstStyle/>
          <a:p>
            <a:pPr algn="l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     </a:t>
            </a:r>
            <a:r>
              <a:rPr 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основе культуры поведения лежит</a:t>
            </a:r>
          </a:p>
          <a:p>
            <a:pPr algn="l" eaLnBrk="1" hangingPunct="1">
              <a:lnSpc>
                <a:spcPct val="100000"/>
              </a:lnSpc>
              <a:spcAft>
                <a:spcPts val="1000"/>
              </a:spcAft>
            </a:pPr>
            <a:endParaRPr lang="ru-RU" sz="2000">
              <a:solidFill>
                <a:srgbClr val="C00000"/>
              </a:solidFill>
              <a:latin typeface="Times New Roman" pitchFamily="18" charset="0"/>
            </a:endParaRPr>
          </a:p>
          <a:p>
            <a:pPr algn="l" eaLnBrk="1" hangingPunct="1">
              <a:lnSpc>
                <a:spcPct val="100000"/>
              </a:lnSpc>
              <a:spcAft>
                <a:spcPts val="1000"/>
              </a:spcAft>
            </a:pPr>
            <a:endParaRPr lang="ru-RU" sz="2000">
              <a:solidFill>
                <a:srgbClr val="C00000"/>
              </a:solidFill>
              <a:latin typeface="Times New Roman" pitchFamily="18" charset="0"/>
            </a:endParaRPr>
          </a:p>
          <a:p>
            <a:pPr algn="l" eaLnBrk="1" hangingPunct="1">
              <a:lnSpc>
                <a:spcPct val="100000"/>
              </a:lnSpc>
              <a:spcAft>
                <a:spcPts val="1000"/>
              </a:spcAft>
            </a:pPr>
            <a:endParaRPr lang="ru-RU" sz="2000">
              <a:solidFill>
                <a:srgbClr val="C00000"/>
              </a:solidFill>
              <a:latin typeface="Times New Roman" pitchFamily="18" charset="0"/>
            </a:endParaRPr>
          </a:p>
          <a:p>
            <a:pPr algn="l" eaLnBrk="1" hangingPunct="1">
              <a:lnSpc>
                <a:spcPct val="100000"/>
              </a:lnSpc>
              <a:spcAft>
                <a:spcPts val="1000"/>
              </a:spcAft>
            </a:pPr>
            <a:endParaRPr lang="ru-RU" sz="2000">
              <a:solidFill>
                <a:srgbClr val="C00000"/>
              </a:solidFill>
              <a:latin typeface="Times New Roman" pitchFamily="18" charset="0"/>
            </a:endParaRPr>
          </a:p>
          <a:p>
            <a:pPr algn="l" eaLnBrk="1" hangingPunct="1">
              <a:lnSpc>
                <a:spcPct val="100000"/>
              </a:lnSpc>
            </a:pPr>
            <a:endParaRPr lang="ru-RU" sz="18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0243" name="AutoShape 5"/>
          <p:cNvSpPr>
            <a:spLocks noChangeArrowheads="1"/>
          </p:cNvSpPr>
          <p:nvPr/>
        </p:nvSpPr>
        <p:spPr bwMode="auto">
          <a:xfrm>
            <a:off x="1476375" y="981075"/>
            <a:ext cx="1727200" cy="935038"/>
          </a:xfrm>
          <a:prstGeom prst="downArrowCallout">
            <a:avLst>
              <a:gd name="adj1" fmla="val 46180"/>
              <a:gd name="adj2" fmla="val 46180"/>
              <a:gd name="adj3" fmla="val 16667"/>
              <a:gd name="adj4" fmla="val 66667"/>
            </a:avLst>
          </a:prstGeom>
          <a:solidFill>
            <a:srgbClr val="C2D69B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56796" dir="3806097" algn="ctr" rotWithShape="0">
              <a:srgbClr val="808080"/>
            </a:outerShdw>
          </a:effectLst>
        </p:spPr>
        <p:txBody>
          <a:bodyPr/>
          <a:lstStyle/>
          <a:p>
            <a:pPr algn="l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2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норма</a:t>
            </a:r>
            <a:endParaRPr lang="ru-RU" sz="18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AutoShape 6"/>
          <p:cNvSpPr>
            <a:spLocks noChangeArrowheads="1"/>
          </p:cNvSpPr>
          <p:nvPr/>
        </p:nvSpPr>
        <p:spPr bwMode="auto">
          <a:xfrm>
            <a:off x="5076825" y="981075"/>
            <a:ext cx="1724025" cy="914400"/>
          </a:xfrm>
          <a:prstGeom prst="downArrowCallout">
            <a:avLst>
              <a:gd name="adj1" fmla="val 47135"/>
              <a:gd name="adj2" fmla="val 47135"/>
              <a:gd name="adj3" fmla="val 16667"/>
              <a:gd name="adj4" fmla="val 66667"/>
            </a:avLst>
          </a:prstGeom>
          <a:solidFill>
            <a:srgbClr val="C2D69B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l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2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правило</a:t>
            </a:r>
            <a:endParaRPr lang="ru-RU" sz="18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5" name="AutoShape 7"/>
          <p:cNvSpPr>
            <a:spLocks noChangeArrowheads="1"/>
          </p:cNvSpPr>
          <p:nvPr/>
        </p:nvSpPr>
        <p:spPr bwMode="auto">
          <a:xfrm>
            <a:off x="827088" y="1916113"/>
            <a:ext cx="3209925" cy="1970087"/>
          </a:xfrm>
          <a:prstGeom prst="roundRect">
            <a:avLst>
              <a:gd name="adj" fmla="val 16667"/>
            </a:avLst>
          </a:prstGeom>
          <a:solidFill>
            <a:srgbClr val="FABF8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  <p:txBody>
          <a:bodyPr/>
          <a:lstStyle/>
          <a:p>
            <a:pPr marL="342900" indent="-342900" algn="l" eaLnBrk="1" hangingPunct="1">
              <a:lnSpc>
                <a:spcPct val="100000"/>
              </a:lnSpc>
              <a:spcAft>
                <a:spcPts val="1000"/>
              </a:spcAft>
              <a:buClr>
                <a:srgbClr val="000000"/>
              </a:buClr>
              <a:buFont typeface="Symbol" pitchFamily="18" charset="2"/>
              <a:buChar char="·"/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</a:rPr>
              <a:t>Носит более обобщенный  характер</a:t>
            </a:r>
          </a:p>
          <a:p>
            <a:pPr marL="342900" indent="-342900" algn="l" eaLnBrk="1" hangingPunct="1">
              <a:lnSpc>
                <a:spcPct val="100000"/>
              </a:lnSpc>
              <a:spcAft>
                <a:spcPts val="1000"/>
              </a:spcAft>
              <a:buClr>
                <a:srgbClr val="000000"/>
              </a:buClr>
              <a:buFont typeface="Symbol" pitchFamily="18" charset="2"/>
              <a:buChar char="·"/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</a:rPr>
              <a:t>Характеризует общую направленность отношений</a:t>
            </a:r>
          </a:p>
          <a:p>
            <a:pPr marL="342900" indent="-342900" algn="l" eaLnBrk="1" hangingPunct="1">
              <a:lnSpc>
                <a:spcPct val="100000"/>
              </a:lnSpc>
              <a:spcAft>
                <a:spcPts val="1000"/>
              </a:spcAft>
              <a:buClr>
                <a:srgbClr val="000000"/>
              </a:buClr>
              <a:buFont typeface="Symbol" pitchFamily="18" charset="2"/>
              <a:buChar char="·"/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</a:rPr>
              <a:t>Поведение конкретизируется в правилах</a:t>
            </a:r>
            <a:endParaRPr lang="ru-RU" sz="18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0246" name="AutoShape 8"/>
          <p:cNvSpPr>
            <a:spLocks noChangeArrowheads="1"/>
          </p:cNvSpPr>
          <p:nvPr/>
        </p:nvSpPr>
        <p:spPr bwMode="auto">
          <a:xfrm>
            <a:off x="4500563" y="1916113"/>
            <a:ext cx="3228975" cy="2041525"/>
          </a:xfrm>
          <a:prstGeom prst="roundRect">
            <a:avLst>
              <a:gd name="adj" fmla="val 16667"/>
            </a:avLst>
          </a:prstGeom>
          <a:solidFill>
            <a:srgbClr val="FABF8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45791" dir="2021404" algn="ctr" rotWithShape="0">
              <a:srgbClr val="808080"/>
            </a:outerShdw>
          </a:effectLst>
        </p:spPr>
        <p:txBody>
          <a:bodyPr/>
          <a:lstStyle/>
          <a:p>
            <a:pPr lvl="1" algn="l" eaLnBrk="1" hangingPunct="1">
              <a:lnSpc>
                <a:spcPct val="100000"/>
              </a:lnSpc>
              <a:spcAft>
                <a:spcPts val="1000"/>
              </a:spcAft>
              <a:buFont typeface="Symbol" pitchFamily="18" charset="2"/>
              <a:buChar char="·"/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</a:rPr>
              <a:t>Имеет частный характер и более узкий смысл</a:t>
            </a:r>
          </a:p>
          <a:p>
            <a:pPr lvl="1" algn="l" eaLnBrk="1" hangingPunct="1">
              <a:lnSpc>
                <a:spcPct val="100000"/>
              </a:lnSpc>
              <a:spcAft>
                <a:spcPts val="1000"/>
              </a:spcAft>
              <a:buFont typeface="Symbol" pitchFamily="18" charset="2"/>
              <a:buChar char="·"/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</a:rPr>
              <a:t>Может быть единичным  для определенной ситуации</a:t>
            </a:r>
          </a:p>
          <a:p>
            <a:pPr lvl="1" algn="l" eaLnBrk="1" hangingPunct="1">
              <a:lnSpc>
                <a:spcPct val="100000"/>
              </a:lnSpc>
              <a:spcAft>
                <a:spcPts val="1000"/>
              </a:spcAft>
              <a:buFont typeface="Symbol" pitchFamily="18" charset="2"/>
              <a:buChar char="·"/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</a:rPr>
              <a:t>Служит опорой и ориентиром в человеческих взаимоотношениях</a:t>
            </a:r>
            <a:endParaRPr lang="ru-RU" sz="18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0247" name="AutoShape 9"/>
          <p:cNvSpPr>
            <a:spLocks noChangeArrowheads="1"/>
          </p:cNvSpPr>
          <p:nvPr/>
        </p:nvSpPr>
        <p:spPr bwMode="auto">
          <a:xfrm>
            <a:off x="3132138" y="3933825"/>
            <a:ext cx="2019300" cy="1114425"/>
          </a:xfrm>
          <a:prstGeom prst="downArrowCallout">
            <a:avLst>
              <a:gd name="adj1" fmla="val 45299"/>
              <a:gd name="adj2" fmla="val 45299"/>
              <a:gd name="adj3" fmla="val 16667"/>
              <a:gd name="adj4" fmla="val 66667"/>
            </a:avLst>
          </a:prstGeom>
          <a:solidFill>
            <a:srgbClr val="C2D69B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marL="365125" indent="-365125" algn="l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1800" b="1">
                <a:solidFill>
                  <a:srgbClr val="0070C0"/>
                </a:solidFill>
                <a:latin typeface="Calibri" pitchFamily="34" charset="0"/>
              </a:rPr>
              <a:t>Усвоение норм                                                                                                                                                                                                       и правил  </a:t>
            </a:r>
            <a:endParaRPr lang="ru-RU" sz="18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0248" name="AutoShape 10"/>
          <p:cNvSpPr>
            <a:spLocks noChangeArrowheads="1"/>
          </p:cNvSpPr>
          <p:nvPr/>
        </p:nvSpPr>
        <p:spPr bwMode="auto">
          <a:xfrm>
            <a:off x="2700338" y="5084763"/>
            <a:ext cx="3009900" cy="1511300"/>
          </a:xfrm>
          <a:prstGeom prst="roundRect">
            <a:avLst>
              <a:gd name="adj" fmla="val 16667"/>
            </a:avLst>
          </a:prstGeom>
          <a:solidFill>
            <a:srgbClr val="FABF8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45791" dir="2021404" algn="ctr" rotWithShape="0">
              <a:srgbClr val="808080"/>
            </a:outerShdw>
          </a:effectLst>
        </p:spPr>
        <p:txBody>
          <a:bodyPr/>
          <a:lstStyle/>
          <a:p>
            <a:pPr algn="l" eaLnBrk="1" hangingPunct="1">
              <a:lnSpc>
                <a:spcPct val="100000"/>
              </a:lnSpc>
              <a:spcAft>
                <a:spcPts val="1000"/>
              </a:spcAft>
              <a:buFont typeface="Symbol" pitchFamily="18" charset="2"/>
              <a:buChar char="·"/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</a:rPr>
              <a:t>Регулирует детские взаимоотношения</a:t>
            </a:r>
          </a:p>
          <a:p>
            <a:pPr algn="l" eaLnBrk="1" hangingPunct="1">
              <a:lnSpc>
                <a:spcPct val="100000"/>
              </a:lnSpc>
              <a:spcAft>
                <a:spcPts val="1000"/>
              </a:spcAft>
              <a:buFont typeface="Symbol" pitchFamily="18" charset="2"/>
              <a:buChar char="·"/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</a:rPr>
              <a:t>Облегчает ребенку процесс вхождения в мир себе подобных и в мир людей</a:t>
            </a:r>
            <a:endParaRPr lang="ru-RU" sz="180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144708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5"/>
          <p:cNvSpPr>
            <a:spLocks noChangeArrowheads="1"/>
          </p:cNvSpPr>
          <p:nvPr/>
        </p:nvSpPr>
        <p:spPr bwMode="auto">
          <a:xfrm>
            <a:off x="246000" y="29000"/>
            <a:ext cx="4419600" cy="838200"/>
          </a:xfrm>
          <a:prstGeom prst="roundRect">
            <a:avLst>
              <a:gd name="adj" fmla="val 16667"/>
            </a:avLst>
          </a:prstGeom>
          <a:solidFill>
            <a:srgbClr val="CCC0D9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ctr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C00000"/>
                </a:solidFill>
                <a:latin typeface="Calibri" pitchFamily="34" charset="0"/>
              </a:rPr>
              <a:t>этапы  </a:t>
            </a:r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</a:rPr>
              <a:t>воспитани</a:t>
            </a:r>
            <a:r>
              <a:rPr lang="ru-RU" sz="2400" b="1" dirty="0">
                <a:solidFill>
                  <a:srgbClr val="C00000"/>
                </a:solidFill>
                <a:latin typeface="Calibri" pitchFamily="34" charset="0"/>
              </a:rPr>
              <a:t>я</a:t>
            </a:r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Calibri" pitchFamily="34" charset="0"/>
              </a:rPr>
              <a:t>культуры  поведения</a:t>
            </a:r>
            <a:endParaRPr lang="ru-RU" sz="24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7411" name="AutoShape 6"/>
          <p:cNvSpPr>
            <a:spLocks noChangeArrowheads="1"/>
          </p:cNvSpPr>
          <p:nvPr/>
        </p:nvSpPr>
        <p:spPr bwMode="auto">
          <a:xfrm>
            <a:off x="1835150" y="836613"/>
            <a:ext cx="1008063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C0D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100000"/>
              </a:lnSpc>
            </a:pPr>
            <a:endParaRPr lang="ru-RU" sz="18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7412" name="AutoShape 7"/>
          <p:cNvSpPr>
            <a:spLocks noChangeArrowheads="1"/>
          </p:cNvSpPr>
          <p:nvPr/>
        </p:nvSpPr>
        <p:spPr bwMode="auto">
          <a:xfrm>
            <a:off x="611188" y="1196975"/>
            <a:ext cx="3529012" cy="719138"/>
          </a:xfrm>
          <a:prstGeom prst="roundRect">
            <a:avLst>
              <a:gd name="adj" fmla="val 16667"/>
            </a:avLst>
          </a:prstGeom>
          <a:solidFill>
            <a:srgbClr val="C2D69B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l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Накопление множества единичных фактов-упражнений в положительном поведении</a:t>
            </a:r>
            <a:endParaRPr lang="ru-RU" sz="14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7413" name="AutoShape 8"/>
          <p:cNvSpPr>
            <a:spLocks noChangeArrowheads="1"/>
          </p:cNvSpPr>
          <p:nvPr/>
        </p:nvSpPr>
        <p:spPr bwMode="auto">
          <a:xfrm>
            <a:off x="163191" y="1181525"/>
            <a:ext cx="457200" cy="523875"/>
          </a:xfrm>
          <a:prstGeom prst="flowChartConnector">
            <a:avLst/>
          </a:prstGeom>
          <a:solidFill>
            <a:srgbClr val="CCC0D9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l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ru-RU" sz="18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7414" name="AutoShape 9"/>
          <p:cNvSpPr>
            <a:spLocks noChangeArrowheads="1"/>
          </p:cNvSpPr>
          <p:nvPr/>
        </p:nvSpPr>
        <p:spPr bwMode="auto">
          <a:xfrm>
            <a:off x="611188" y="1989138"/>
            <a:ext cx="3529012" cy="935037"/>
          </a:xfrm>
          <a:prstGeom prst="roundRect">
            <a:avLst>
              <a:gd name="adj" fmla="val 16667"/>
            </a:avLst>
          </a:prstGeom>
          <a:solidFill>
            <a:srgbClr val="C2D69B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l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Методика «предвосхищения» (взрослый предвосхищает  своими напоминаниями нежелательное  поведение ребенка, объясняя, когда и как надо себя вести</a:t>
            </a:r>
            <a:endParaRPr lang="ru-RU" sz="14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7415" name="AutoShape 10"/>
          <p:cNvSpPr>
            <a:spLocks noChangeArrowheads="1"/>
          </p:cNvSpPr>
          <p:nvPr/>
        </p:nvSpPr>
        <p:spPr bwMode="auto">
          <a:xfrm>
            <a:off x="611188" y="2997200"/>
            <a:ext cx="3529012" cy="719138"/>
          </a:xfrm>
          <a:prstGeom prst="roundRect">
            <a:avLst>
              <a:gd name="adj" fmla="val 16667"/>
            </a:avLst>
          </a:prstGeom>
          <a:solidFill>
            <a:srgbClr val="C2D69B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l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Осознание детьми значимости правил этикета</a:t>
            </a:r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.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Обучение конкретным способам поведения, выражения чувств, эмоций</a:t>
            </a:r>
          </a:p>
          <a:p>
            <a:pPr algn="l" eaLnBrk="1" hangingPunct="1">
              <a:lnSpc>
                <a:spcPct val="100000"/>
              </a:lnSpc>
            </a:pPr>
            <a:endParaRPr lang="ru-RU" sz="14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7416" name="AutoShape 11"/>
          <p:cNvSpPr>
            <a:spLocks noChangeArrowheads="1"/>
          </p:cNvSpPr>
          <p:nvPr/>
        </p:nvSpPr>
        <p:spPr bwMode="auto">
          <a:xfrm>
            <a:off x="611188" y="3789363"/>
            <a:ext cx="3529012" cy="576262"/>
          </a:xfrm>
          <a:prstGeom prst="roundRect">
            <a:avLst>
              <a:gd name="adj" fmla="val 16667"/>
            </a:avLst>
          </a:prstGeom>
          <a:solidFill>
            <a:srgbClr val="C2D69B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l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Обучение конкретным способам поведения и выражения чувств, эмоций</a:t>
            </a:r>
            <a:endParaRPr lang="ru-RU" sz="18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7417" name="AutoShape 12"/>
          <p:cNvSpPr>
            <a:spLocks noChangeArrowheads="1"/>
          </p:cNvSpPr>
          <p:nvPr/>
        </p:nvSpPr>
        <p:spPr bwMode="auto">
          <a:xfrm>
            <a:off x="611188" y="4437063"/>
            <a:ext cx="3532187" cy="720725"/>
          </a:xfrm>
          <a:prstGeom prst="roundRect">
            <a:avLst>
              <a:gd name="adj" fmla="val 16667"/>
            </a:avLst>
          </a:prstGeom>
          <a:solidFill>
            <a:srgbClr val="C2D69B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l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Оценка детьми поведения и поступков героев художественных произведений, мультфильмов</a:t>
            </a:r>
            <a:endParaRPr lang="ru-RU" sz="18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7418" name="AutoShape 13"/>
          <p:cNvSpPr>
            <a:spLocks noChangeArrowheads="1"/>
          </p:cNvSpPr>
          <p:nvPr/>
        </p:nvSpPr>
        <p:spPr bwMode="auto">
          <a:xfrm>
            <a:off x="611188" y="5300663"/>
            <a:ext cx="3532187" cy="504825"/>
          </a:xfrm>
          <a:prstGeom prst="roundRect">
            <a:avLst>
              <a:gd name="adj" fmla="val 16667"/>
            </a:avLst>
          </a:prstGeom>
          <a:solidFill>
            <a:srgbClr val="C2D69B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l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Оценка детьми поведения и  поступков сверстников</a:t>
            </a:r>
            <a:endParaRPr lang="ru-RU" sz="18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7419" name="AutoShape 14"/>
          <p:cNvSpPr>
            <a:spLocks noChangeArrowheads="1"/>
          </p:cNvSpPr>
          <p:nvPr/>
        </p:nvSpPr>
        <p:spPr bwMode="auto">
          <a:xfrm>
            <a:off x="611188" y="5876925"/>
            <a:ext cx="3532187" cy="723900"/>
          </a:xfrm>
          <a:prstGeom prst="roundRect">
            <a:avLst>
              <a:gd name="adj" fmla="val 16667"/>
            </a:avLst>
          </a:prstGeom>
          <a:solidFill>
            <a:srgbClr val="C2D69B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l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Саморегуляция  чувств и поведения, самооценка</a:t>
            </a:r>
            <a:endParaRPr lang="ru-RU" sz="18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7420" name="AutoShape 15"/>
          <p:cNvSpPr>
            <a:spLocks noChangeArrowheads="1"/>
          </p:cNvSpPr>
          <p:nvPr/>
        </p:nvSpPr>
        <p:spPr bwMode="auto">
          <a:xfrm>
            <a:off x="179388" y="2133600"/>
            <a:ext cx="457200" cy="514350"/>
          </a:xfrm>
          <a:prstGeom prst="flowChartConnector">
            <a:avLst/>
          </a:prstGeom>
          <a:solidFill>
            <a:srgbClr val="CCC0D9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l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2</a:t>
            </a:r>
            <a:endParaRPr lang="ru-RU" sz="18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7421" name="AutoShape 16"/>
          <p:cNvSpPr>
            <a:spLocks noChangeArrowheads="1"/>
          </p:cNvSpPr>
          <p:nvPr/>
        </p:nvSpPr>
        <p:spPr bwMode="auto">
          <a:xfrm>
            <a:off x="179388" y="3500438"/>
            <a:ext cx="457200" cy="514350"/>
          </a:xfrm>
          <a:prstGeom prst="flowChartConnector">
            <a:avLst/>
          </a:prstGeom>
          <a:solidFill>
            <a:srgbClr val="CCC0D9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l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2200" b="1">
                <a:solidFill>
                  <a:srgbClr val="C00000"/>
                </a:solidFill>
                <a:latin typeface="Calibri" pitchFamily="34" charset="0"/>
              </a:rPr>
              <a:t>3</a:t>
            </a:r>
            <a:endParaRPr lang="ru-RU" sz="18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7422" name="AutoShape 17"/>
          <p:cNvSpPr>
            <a:spLocks noChangeArrowheads="1"/>
          </p:cNvSpPr>
          <p:nvPr/>
        </p:nvSpPr>
        <p:spPr bwMode="auto">
          <a:xfrm>
            <a:off x="179388" y="4581525"/>
            <a:ext cx="457200" cy="495300"/>
          </a:xfrm>
          <a:prstGeom prst="flowChartConnector">
            <a:avLst/>
          </a:prstGeom>
          <a:solidFill>
            <a:srgbClr val="CCC0D9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l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2200" b="1">
                <a:solidFill>
                  <a:srgbClr val="C00000"/>
                </a:solidFill>
                <a:latin typeface="Calibri" pitchFamily="34" charset="0"/>
              </a:rPr>
              <a:t>4</a:t>
            </a:r>
            <a:endParaRPr lang="ru-RU" sz="18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7423" name="AutoShape 18"/>
          <p:cNvSpPr>
            <a:spLocks noChangeArrowheads="1"/>
          </p:cNvSpPr>
          <p:nvPr/>
        </p:nvSpPr>
        <p:spPr bwMode="auto">
          <a:xfrm>
            <a:off x="179388" y="4581525"/>
            <a:ext cx="457200" cy="514350"/>
          </a:xfrm>
          <a:prstGeom prst="flowChartConnector">
            <a:avLst/>
          </a:prstGeom>
          <a:solidFill>
            <a:srgbClr val="CCC0D9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l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2200" b="1">
                <a:solidFill>
                  <a:srgbClr val="C00000"/>
                </a:solidFill>
                <a:latin typeface="Calibri" pitchFamily="34" charset="0"/>
              </a:rPr>
              <a:t>4</a:t>
            </a:r>
            <a:endParaRPr lang="ru-RU" sz="18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7424" name="AutoShape 19"/>
          <p:cNvSpPr>
            <a:spLocks noChangeArrowheads="1"/>
          </p:cNvSpPr>
          <p:nvPr/>
        </p:nvSpPr>
        <p:spPr bwMode="auto">
          <a:xfrm>
            <a:off x="179388" y="5589588"/>
            <a:ext cx="457200" cy="504825"/>
          </a:xfrm>
          <a:prstGeom prst="flowChartConnector">
            <a:avLst/>
          </a:prstGeom>
          <a:solidFill>
            <a:srgbClr val="CCC0D9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l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2200" b="1">
                <a:solidFill>
                  <a:srgbClr val="C00000"/>
                </a:solidFill>
                <a:latin typeface="Calibri" pitchFamily="34" charset="0"/>
              </a:rPr>
              <a:t>5</a:t>
            </a:r>
            <a:endParaRPr lang="ru-RU" sz="18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7425" name="AutoShape 21"/>
          <p:cNvSpPr>
            <a:spLocks noChangeArrowheads="1"/>
          </p:cNvSpPr>
          <p:nvPr/>
        </p:nvSpPr>
        <p:spPr bwMode="auto">
          <a:xfrm>
            <a:off x="6011863" y="0"/>
            <a:ext cx="2057400" cy="1171575"/>
          </a:xfrm>
          <a:prstGeom prst="downArrowCallout">
            <a:avLst>
              <a:gd name="adj1" fmla="val 43902"/>
              <a:gd name="adj2" fmla="val 43902"/>
              <a:gd name="adj3" fmla="val 16667"/>
              <a:gd name="adj4" fmla="val 66667"/>
            </a:avLst>
          </a:prstGeom>
          <a:solidFill>
            <a:srgbClr val="CCC0D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45791" dir="2021404" algn="ctr" rotWithShape="0">
              <a:srgbClr val="808080"/>
            </a:outerShdw>
          </a:effectLst>
        </p:spPr>
        <p:txBody>
          <a:bodyPr/>
          <a:lstStyle/>
          <a:p>
            <a:pPr algn="l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2000" b="1">
                <a:solidFill>
                  <a:srgbClr val="C00000"/>
                </a:solidFill>
                <a:latin typeface="Calibri" pitchFamily="34" charset="0"/>
              </a:rPr>
              <a:t>    </a:t>
            </a:r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знакомство</a:t>
            </a:r>
            <a:endParaRPr lang="ru-RU" sz="24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7426" name="AutoShape 22"/>
          <p:cNvSpPr>
            <a:spLocks noChangeArrowheads="1"/>
          </p:cNvSpPr>
          <p:nvPr/>
        </p:nvSpPr>
        <p:spPr bwMode="auto">
          <a:xfrm>
            <a:off x="6143625" y="1196975"/>
            <a:ext cx="2071688" cy="576263"/>
          </a:xfrm>
          <a:prstGeom prst="roundRect">
            <a:avLst>
              <a:gd name="adj" fmla="val 16667"/>
            </a:avLst>
          </a:prstGeom>
          <a:solidFill>
            <a:srgbClr val="FBD4B4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с эмоциями, мимикой, жестами</a:t>
            </a:r>
          </a:p>
          <a:p>
            <a:pPr algn="l" eaLnBrk="1" hangingPunct="1">
              <a:lnSpc>
                <a:spcPct val="100000"/>
              </a:lnSpc>
            </a:pPr>
            <a:endParaRPr lang="ru-RU" sz="18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7427" name="AutoShape 24"/>
          <p:cNvSpPr>
            <a:spLocks noChangeArrowheads="1"/>
          </p:cNvSpPr>
          <p:nvPr/>
        </p:nvSpPr>
        <p:spPr bwMode="auto">
          <a:xfrm>
            <a:off x="6154738" y="2997200"/>
            <a:ext cx="2087562" cy="1150938"/>
          </a:xfrm>
          <a:prstGeom prst="roundRect">
            <a:avLst>
              <a:gd name="adj" fmla="val 16667"/>
            </a:avLst>
          </a:prstGeom>
          <a:solidFill>
            <a:srgbClr val="FBD4B4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ctr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1400" dirty="0">
                <a:solidFill>
                  <a:srgbClr val="000000"/>
                </a:solidFill>
                <a:latin typeface="Calibri" pitchFamily="34" charset="0"/>
              </a:rPr>
              <a:t>с вежливыми словами приветствия, прощания, просьбы, извинения </a:t>
            </a:r>
            <a:endParaRPr lang="ru-RU" sz="18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7428" name="AutoShape 25"/>
          <p:cNvSpPr>
            <a:spLocks noChangeArrowheads="1"/>
          </p:cNvSpPr>
          <p:nvPr/>
        </p:nvSpPr>
        <p:spPr bwMode="auto">
          <a:xfrm>
            <a:off x="4211638" y="1268413"/>
            <a:ext cx="1797050" cy="485775"/>
          </a:xfrm>
          <a:prstGeom prst="rightArrow">
            <a:avLst>
              <a:gd name="adj1" fmla="val 50000"/>
              <a:gd name="adj2" fmla="val 96320"/>
            </a:avLst>
          </a:prstGeom>
          <a:solidFill>
            <a:srgbClr val="C2D69B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100000"/>
              </a:lnSpc>
            </a:pPr>
            <a:endParaRPr lang="ru-RU" sz="18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7429" name="AutoShape 27"/>
          <p:cNvSpPr>
            <a:spLocks noChangeArrowheads="1"/>
          </p:cNvSpPr>
          <p:nvPr/>
        </p:nvSpPr>
        <p:spPr bwMode="auto">
          <a:xfrm>
            <a:off x="4211638" y="3429000"/>
            <a:ext cx="1873250" cy="431800"/>
          </a:xfrm>
          <a:prstGeom prst="rightArrow">
            <a:avLst>
              <a:gd name="adj1" fmla="val 50000"/>
              <a:gd name="adj2" fmla="val 112433"/>
            </a:avLst>
          </a:prstGeom>
          <a:solidFill>
            <a:srgbClr val="C2D69B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100000"/>
              </a:lnSpc>
            </a:pPr>
            <a:endParaRPr lang="ru-RU" sz="18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7430" name="AutoShape 28"/>
          <p:cNvSpPr>
            <a:spLocks noChangeArrowheads="1"/>
          </p:cNvSpPr>
          <p:nvPr/>
        </p:nvSpPr>
        <p:spPr bwMode="auto">
          <a:xfrm>
            <a:off x="6227763" y="4292600"/>
            <a:ext cx="2000250" cy="984250"/>
          </a:xfrm>
          <a:prstGeom prst="roundRect">
            <a:avLst>
              <a:gd name="adj" fmla="val 16667"/>
            </a:avLst>
          </a:prstGeom>
          <a:solidFill>
            <a:srgbClr val="FBD4B4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56796" dir="3806097" algn="ctr" rotWithShape="0">
              <a:srgbClr val="808080"/>
            </a:outerShdw>
          </a:effectLst>
        </p:spPr>
        <p:txBody>
          <a:bodyPr/>
          <a:lstStyle/>
          <a:p>
            <a:pPr algn="ctr" eaLnBrk="1" hangingPunct="1">
              <a:lnSpc>
                <a:spcPct val="100000"/>
              </a:lnSpc>
              <a:spcAft>
                <a:spcPts val="1000"/>
              </a:spcAft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c</a:t>
            </a:r>
            <a:r>
              <a:rPr lang="ru-RU" sz="1400" dirty="0">
                <a:solidFill>
                  <a:srgbClr val="000000"/>
                </a:solidFill>
                <a:latin typeface="Calibri" pitchFamily="34" charset="0"/>
              </a:rPr>
              <a:t> правилами общения и поведения в гостях, за столом, в общественных местах</a:t>
            </a:r>
            <a:endParaRPr lang="ru-RU" sz="18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7431" name="AutoShape 30"/>
          <p:cNvSpPr>
            <a:spLocks noChangeArrowheads="1"/>
          </p:cNvSpPr>
          <p:nvPr/>
        </p:nvSpPr>
        <p:spPr bwMode="auto">
          <a:xfrm>
            <a:off x="4211638" y="4437063"/>
            <a:ext cx="1944687" cy="485775"/>
          </a:xfrm>
          <a:prstGeom prst="rightArrow">
            <a:avLst>
              <a:gd name="adj1" fmla="val 50000"/>
              <a:gd name="adj2" fmla="val 100082"/>
            </a:avLst>
          </a:prstGeom>
          <a:solidFill>
            <a:srgbClr val="C2D69B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100000"/>
              </a:lnSpc>
            </a:pPr>
            <a:endParaRPr lang="ru-RU" sz="18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7432" name="AutoShape 31"/>
          <p:cNvSpPr>
            <a:spLocks noChangeArrowheads="1"/>
          </p:cNvSpPr>
          <p:nvPr/>
        </p:nvSpPr>
        <p:spPr bwMode="auto">
          <a:xfrm>
            <a:off x="6227763" y="5589588"/>
            <a:ext cx="2009775" cy="796925"/>
          </a:xfrm>
          <a:prstGeom prst="roundRect">
            <a:avLst>
              <a:gd name="adj" fmla="val 16667"/>
            </a:avLst>
          </a:prstGeom>
          <a:solidFill>
            <a:srgbClr val="FBD4B4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ctr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1400" dirty="0">
                <a:solidFill>
                  <a:srgbClr val="000000"/>
                </a:solidFill>
                <a:latin typeface="Calibri" pitchFamily="34" charset="0"/>
              </a:rPr>
              <a:t>  </a:t>
            </a:r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c</a:t>
            </a:r>
            <a:r>
              <a:rPr lang="ru-RU" sz="1400" dirty="0">
                <a:solidFill>
                  <a:srgbClr val="000000"/>
                </a:solidFill>
                <a:latin typeface="Calibri" pitchFamily="34" charset="0"/>
              </a:rPr>
              <a:t> правилами этикета для мальчиков и девочек</a:t>
            </a:r>
            <a:endParaRPr lang="ru-RU" sz="14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7433" name="AutoShape 32"/>
          <p:cNvSpPr>
            <a:spLocks noChangeArrowheads="1"/>
          </p:cNvSpPr>
          <p:nvPr/>
        </p:nvSpPr>
        <p:spPr bwMode="auto">
          <a:xfrm>
            <a:off x="4211638" y="5661025"/>
            <a:ext cx="1928812" cy="485775"/>
          </a:xfrm>
          <a:prstGeom prst="rightArrow">
            <a:avLst>
              <a:gd name="adj1" fmla="val 50000"/>
              <a:gd name="adj2" fmla="val 92647"/>
            </a:avLst>
          </a:prstGeom>
          <a:solidFill>
            <a:srgbClr val="C2D69B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100000"/>
              </a:lnSpc>
            </a:pPr>
            <a:endParaRPr lang="ru-RU" sz="18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7434" name="AutoShape 25"/>
          <p:cNvSpPr>
            <a:spLocks noChangeArrowheads="1"/>
          </p:cNvSpPr>
          <p:nvPr/>
        </p:nvSpPr>
        <p:spPr bwMode="auto">
          <a:xfrm>
            <a:off x="4211638" y="1268413"/>
            <a:ext cx="1797050" cy="485775"/>
          </a:xfrm>
          <a:prstGeom prst="rightArrow">
            <a:avLst>
              <a:gd name="adj1" fmla="val 50000"/>
              <a:gd name="adj2" fmla="val 96320"/>
            </a:avLst>
          </a:prstGeom>
          <a:solidFill>
            <a:srgbClr val="C2D69B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100000"/>
              </a:lnSpc>
            </a:pPr>
            <a:endParaRPr lang="ru-RU" sz="18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7435" name="AutoShape 25"/>
          <p:cNvSpPr>
            <a:spLocks noChangeArrowheads="1"/>
          </p:cNvSpPr>
          <p:nvPr/>
        </p:nvSpPr>
        <p:spPr bwMode="auto">
          <a:xfrm>
            <a:off x="4211638" y="2205038"/>
            <a:ext cx="1870075" cy="504825"/>
          </a:xfrm>
          <a:prstGeom prst="rightArrow">
            <a:avLst>
              <a:gd name="adj1" fmla="val 50000"/>
              <a:gd name="adj2" fmla="val 96452"/>
            </a:avLst>
          </a:prstGeom>
          <a:solidFill>
            <a:srgbClr val="C2D69B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100000"/>
              </a:lnSpc>
            </a:pPr>
            <a:endParaRPr lang="ru-RU" sz="18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7436" name="AutoShape 22"/>
          <p:cNvSpPr>
            <a:spLocks noChangeArrowheads="1"/>
          </p:cNvSpPr>
          <p:nvPr/>
        </p:nvSpPr>
        <p:spPr bwMode="auto">
          <a:xfrm>
            <a:off x="6156325" y="1196975"/>
            <a:ext cx="2071688" cy="576263"/>
          </a:xfrm>
          <a:prstGeom prst="roundRect">
            <a:avLst>
              <a:gd name="adj" fmla="val 16667"/>
            </a:avLst>
          </a:prstGeom>
          <a:solidFill>
            <a:srgbClr val="FBD4B4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с эмоциями, мимикой, жестами</a:t>
            </a:r>
          </a:p>
          <a:p>
            <a:pPr algn="l" eaLnBrk="1" hangingPunct="1">
              <a:lnSpc>
                <a:spcPct val="100000"/>
              </a:lnSpc>
            </a:pPr>
            <a:endParaRPr lang="ru-RU" sz="18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7437" name="AutoShape 22"/>
          <p:cNvSpPr>
            <a:spLocks noChangeArrowheads="1"/>
          </p:cNvSpPr>
          <p:nvPr/>
        </p:nvSpPr>
        <p:spPr bwMode="auto">
          <a:xfrm>
            <a:off x="6156325" y="1196975"/>
            <a:ext cx="2071688" cy="576263"/>
          </a:xfrm>
          <a:prstGeom prst="roundRect">
            <a:avLst>
              <a:gd name="adj" fmla="val 16667"/>
            </a:avLst>
          </a:prstGeom>
          <a:solidFill>
            <a:srgbClr val="FBD4B4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с эмоциями, мимикой, жестами</a:t>
            </a:r>
          </a:p>
          <a:p>
            <a:pPr algn="l" eaLnBrk="1" hangingPunct="1">
              <a:lnSpc>
                <a:spcPct val="100000"/>
              </a:lnSpc>
            </a:pPr>
            <a:endParaRPr lang="ru-RU" sz="18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7438" name="AutoShape 22"/>
          <p:cNvSpPr>
            <a:spLocks noChangeArrowheads="1"/>
          </p:cNvSpPr>
          <p:nvPr/>
        </p:nvSpPr>
        <p:spPr bwMode="auto">
          <a:xfrm>
            <a:off x="6156325" y="1196975"/>
            <a:ext cx="2071688" cy="576263"/>
          </a:xfrm>
          <a:prstGeom prst="roundRect">
            <a:avLst>
              <a:gd name="adj" fmla="val 16667"/>
            </a:avLst>
          </a:prstGeom>
          <a:solidFill>
            <a:srgbClr val="FBD4B4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ctr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1400" dirty="0">
                <a:solidFill>
                  <a:srgbClr val="000000"/>
                </a:solidFill>
                <a:latin typeface="Calibri" pitchFamily="34" charset="0"/>
              </a:rPr>
              <a:t>с эмоциями, мимикой, жестами</a:t>
            </a:r>
          </a:p>
          <a:p>
            <a:pPr algn="l" eaLnBrk="1" hangingPunct="1">
              <a:lnSpc>
                <a:spcPct val="100000"/>
              </a:lnSpc>
            </a:pPr>
            <a:endParaRPr lang="ru-RU" sz="18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7439" name="AutoShape 22"/>
          <p:cNvSpPr>
            <a:spLocks noChangeArrowheads="1"/>
          </p:cNvSpPr>
          <p:nvPr/>
        </p:nvSpPr>
        <p:spPr bwMode="auto">
          <a:xfrm>
            <a:off x="6156325" y="2060575"/>
            <a:ext cx="2071688" cy="720725"/>
          </a:xfrm>
          <a:prstGeom prst="roundRect">
            <a:avLst>
              <a:gd name="adj" fmla="val 16667"/>
            </a:avLst>
          </a:prstGeom>
          <a:solidFill>
            <a:srgbClr val="FBD4B4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ctr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1400" dirty="0">
                <a:solidFill>
                  <a:srgbClr val="000000"/>
                </a:solidFill>
                <a:latin typeface="Calibri" pitchFamily="34" charset="0"/>
              </a:rPr>
              <a:t>с</a:t>
            </a:r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1400" dirty="0">
                <a:solidFill>
                  <a:srgbClr val="000000"/>
                </a:solidFill>
              </a:rPr>
              <a:t>эмоциональной выразительностью слова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515011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187624" y="908720"/>
            <a:ext cx="6624736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Arial Black" pitchFamily="34" charset="0"/>
              </a:rPr>
              <a:t>Содержание этапов</a:t>
            </a:r>
            <a:endParaRPr lang="ru-RU" sz="32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1241764" y="182312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2555776" y="1823120"/>
            <a:ext cx="484632" cy="2686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3950220" y="182312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7020272" y="187576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5430764" y="1867732"/>
            <a:ext cx="484632" cy="2641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7544" y="2869416"/>
            <a:ext cx="1656184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Знакомство с эмоциями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979712" y="4504912"/>
            <a:ext cx="1728192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Знакомство с правилами поведения</a:t>
            </a:r>
            <a:endParaRPr lang="ru-RU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336498" y="2840184"/>
            <a:ext cx="1741108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Знакомство с мимикой, жестами</a:t>
            </a:r>
            <a:endParaRPr lang="ru-RU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860032" y="4509120"/>
            <a:ext cx="1872208" cy="100811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Оценка своих и сверстников поступков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372200" y="2869416"/>
            <a:ext cx="1800200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Знакомство со словами вежливости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8239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4"/>
          <p:cNvSpPr>
            <a:spLocks noChangeArrowheads="1"/>
          </p:cNvSpPr>
          <p:nvPr/>
        </p:nvSpPr>
        <p:spPr bwMode="auto">
          <a:xfrm>
            <a:off x="323850" y="0"/>
            <a:ext cx="4667250" cy="836613"/>
          </a:xfrm>
          <a:prstGeom prst="roundRect">
            <a:avLst>
              <a:gd name="adj" fmla="val 16667"/>
            </a:avLst>
          </a:prstGeom>
          <a:solidFill>
            <a:srgbClr val="CCC0D9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ctr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2200" b="1" dirty="0">
                <a:solidFill>
                  <a:srgbClr val="C00000"/>
                </a:solidFill>
                <a:latin typeface="Calibri" pitchFamily="34" charset="0"/>
              </a:rPr>
              <a:t>Условия усвоения норм и правил культуры поведения</a:t>
            </a:r>
            <a:endParaRPr lang="ru-RU" sz="18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6387" name="AutoShape 5"/>
          <p:cNvSpPr>
            <a:spLocks noChangeArrowheads="1"/>
          </p:cNvSpPr>
          <p:nvPr/>
        </p:nvSpPr>
        <p:spPr bwMode="auto">
          <a:xfrm>
            <a:off x="323850" y="1268413"/>
            <a:ext cx="4600575" cy="692150"/>
          </a:xfrm>
          <a:prstGeom prst="roundRect">
            <a:avLst>
              <a:gd name="adj" fmla="val 16667"/>
            </a:avLst>
          </a:prstGeom>
          <a:solidFill>
            <a:srgbClr val="FBD4B4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ctr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1400" dirty="0">
                <a:solidFill>
                  <a:srgbClr val="7030A0"/>
                </a:solidFill>
                <a:latin typeface="Calibri" pitchFamily="34" charset="0"/>
              </a:rPr>
              <a:t>организованная систематическая форма работы </a:t>
            </a:r>
            <a:endParaRPr lang="ru-RU" sz="1400" dirty="0">
              <a:solidFill>
                <a:srgbClr val="7030A0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1400" dirty="0">
                <a:solidFill>
                  <a:srgbClr val="7030A0"/>
                </a:solidFill>
                <a:latin typeface="Calibri" pitchFamily="34" charset="0"/>
              </a:rPr>
              <a:t>воспитателя с детьми</a:t>
            </a:r>
            <a:endParaRPr lang="ru-RU" sz="14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6388" name="AutoShape 6"/>
          <p:cNvSpPr>
            <a:spLocks noChangeArrowheads="1"/>
          </p:cNvSpPr>
          <p:nvPr/>
        </p:nvSpPr>
        <p:spPr bwMode="auto">
          <a:xfrm>
            <a:off x="2411413" y="836613"/>
            <a:ext cx="431800" cy="438150"/>
          </a:xfrm>
          <a:prstGeom prst="downArrow">
            <a:avLst>
              <a:gd name="adj1" fmla="val 50000"/>
              <a:gd name="adj2" fmla="val 25368"/>
            </a:avLst>
          </a:prstGeom>
          <a:solidFill>
            <a:srgbClr val="C2D69B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l" eaLnBrk="1" hangingPunct="1">
              <a:lnSpc>
                <a:spcPct val="100000"/>
              </a:lnSpc>
            </a:pPr>
            <a:endParaRPr lang="ru-RU" sz="18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6389" name="AutoShape 7"/>
          <p:cNvSpPr>
            <a:spLocks noChangeArrowheads="1"/>
          </p:cNvSpPr>
          <p:nvPr/>
        </p:nvSpPr>
        <p:spPr bwMode="auto">
          <a:xfrm>
            <a:off x="2411413" y="1989138"/>
            <a:ext cx="431800" cy="438150"/>
          </a:xfrm>
          <a:prstGeom prst="downArrow">
            <a:avLst>
              <a:gd name="adj1" fmla="val 50000"/>
              <a:gd name="adj2" fmla="val 25368"/>
            </a:avLst>
          </a:prstGeom>
          <a:solidFill>
            <a:srgbClr val="C2D69B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l" eaLnBrk="1" hangingPunct="1">
              <a:lnSpc>
                <a:spcPct val="100000"/>
              </a:lnSpc>
            </a:pPr>
            <a:endParaRPr lang="ru-RU" sz="18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6390" name="AutoShape 8"/>
          <p:cNvSpPr>
            <a:spLocks noChangeArrowheads="1"/>
          </p:cNvSpPr>
          <p:nvPr/>
        </p:nvSpPr>
        <p:spPr bwMode="auto">
          <a:xfrm>
            <a:off x="323850" y="2420938"/>
            <a:ext cx="4600575" cy="385762"/>
          </a:xfrm>
          <a:prstGeom prst="roundRect">
            <a:avLst>
              <a:gd name="adj" fmla="val 16667"/>
            </a:avLst>
          </a:prstGeom>
          <a:solidFill>
            <a:srgbClr val="FBD4B4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1400">
                <a:solidFill>
                  <a:srgbClr val="7030A0"/>
                </a:solidFill>
                <a:latin typeface="Calibri" pitchFamily="34" charset="0"/>
              </a:rPr>
              <a:t>организация окружающей среды в детском саду и дома</a:t>
            </a:r>
            <a:endParaRPr lang="ru-RU" sz="14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6391" name="AutoShape 9"/>
          <p:cNvSpPr>
            <a:spLocks noChangeArrowheads="1"/>
          </p:cNvSpPr>
          <p:nvPr/>
        </p:nvSpPr>
        <p:spPr bwMode="auto">
          <a:xfrm>
            <a:off x="2411413" y="2781300"/>
            <a:ext cx="431800" cy="438150"/>
          </a:xfrm>
          <a:prstGeom prst="downArrow">
            <a:avLst>
              <a:gd name="adj1" fmla="val 50000"/>
              <a:gd name="adj2" fmla="val 25368"/>
            </a:avLst>
          </a:prstGeom>
          <a:solidFill>
            <a:srgbClr val="C2D69B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l" eaLnBrk="1" hangingPunct="1">
              <a:lnSpc>
                <a:spcPct val="100000"/>
              </a:lnSpc>
            </a:pPr>
            <a:endParaRPr lang="ru-RU" sz="18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6392" name="AutoShape 10"/>
          <p:cNvSpPr>
            <a:spLocks noChangeArrowheads="1"/>
          </p:cNvSpPr>
          <p:nvPr/>
        </p:nvSpPr>
        <p:spPr bwMode="auto">
          <a:xfrm>
            <a:off x="323850" y="3213100"/>
            <a:ext cx="4600575" cy="639763"/>
          </a:xfrm>
          <a:prstGeom prst="roundRect">
            <a:avLst>
              <a:gd name="adj" fmla="val 16667"/>
            </a:avLst>
          </a:prstGeom>
          <a:solidFill>
            <a:srgbClr val="FBD4B4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ctr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1400" dirty="0">
                <a:solidFill>
                  <a:srgbClr val="7030A0"/>
                </a:solidFill>
                <a:latin typeface="Calibri" pitchFamily="34" charset="0"/>
              </a:rPr>
              <a:t>совместная деятельность взрослых и детей</a:t>
            </a:r>
          </a:p>
          <a:p>
            <a:pPr algn="ctr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1400" dirty="0">
                <a:solidFill>
                  <a:srgbClr val="7030A0"/>
                </a:solidFill>
                <a:latin typeface="Calibri" pitchFamily="34" charset="0"/>
              </a:rPr>
              <a:t>в детском саду и дома</a:t>
            </a:r>
            <a:endParaRPr lang="ru-RU" sz="14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6393" name="AutoShape 11"/>
          <p:cNvSpPr>
            <a:spLocks noChangeArrowheads="1"/>
          </p:cNvSpPr>
          <p:nvPr/>
        </p:nvSpPr>
        <p:spPr bwMode="auto">
          <a:xfrm>
            <a:off x="2411413" y="3860800"/>
            <a:ext cx="431800" cy="438150"/>
          </a:xfrm>
          <a:prstGeom prst="downArrow">
            <a:avLst>
              <a:gd name="adj1" fmla="val 50000"/>
              <a:gd name="adj2" fmla="val 25368"/>
            </a:avLst>
          </a:prstGeom>
          <a:solidFill>
            <a:srgbClr val="C2D69B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l" eaLnBrk="1" hangingPunct="1">
              <a:lnSpc>
                <a:spcPct val="100000"/>
              </a:lnSpc>
            </a:pPr>
            <a:endParaRPr lang="ru-RU" sz="18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6394" name="AutoShape 12"/>
          <p:cNvSpPr>
            <a:spLocks noChangeArrowheads="1"/>
          </p:cNvSpPr>
          <p:nvPr/>
        </p:nvSpPr>
        <p:spPr bwMode="auto">
          <a:xfrm>
            <a:off x="323850" y="4292600"/>
            <a:ext cx="4600575" cy="627063"/>
          </a:xfrm>
          <a:prstGeom prst="roundRect">
            <a:avLst>
              <a:gd name="adj" fmla="val 16667"/>
            </a:avLst>
          </a:prstGeom>
          <a:solidFill>
            <a:srgbClr val="FBD4B4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ctr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1400" dirty="0">
                <a:solidFill>
                  <a:srgbClr val="7030A0"/>
                </a:solidFill>
                <a:latin typeface="Calibri" pitchFamily="34" charset="0"/>
              </a:rPr>
              <a:t>положительный пример поведения взрослых</a:t>
            </a:r>
          </a:p>
          <a:p>
            <a:pPr algn="ctr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1400" dirty="0">
                <a:solidFill>
                  <a:srgbClr val="7030A0"/>
                </a:solidFill>
                <a:latin typeface="Calibri" pitchFamily="34" charset="0"/>
              </a:rPr>
              <a:t>и сверстников детей</a:t>
            </a:r>
            <a:endParaRPr lang="ru-RU" sz="14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6395" name="AutoShape 13"/>
          <p:cNvSpPr>
            <a:spLocks noChangeArrowheads="1"/>
          </p:cNvSpPr>
          <p:nvPr/>
        </p:nvSpPr>
        <p:spPr bwMode="auto">
          <a:xfrm>
            <a:off x="2411413" y="4941888"/>
            <a:ext cx="431800" cy="438150"/>
          </a:xfrm>
          <a:prstGeom prst="downArrow">
            <a:avLst>
              <a:gd name="adj1" fmla="val 50000"/>
              <a:gd name="adj2" fmla="val 25368"/>
            </a:avLst>
          </a:prstGeom>
          <a:solidFill>
            <a:srgbClr val="C2D69B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l" eaLnBrk="1" hangingPunct="1">
              <a:lnSpc>
                <a:spcPct val="100000"/>
              </a:lnSpc>
            </a:pPr>
            <a:endParaRPr lang="ru-RU" sz="18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6396" name="AutoShape 14"/>
          <p:cNvSpPr>
            <a:spLocks noChangeArrowheads="1"/>
          </p:cNvSpPr>
          <p:nvPr/>
        </p:nvSpPr>
        <p:spPr bwMode="auto">
          <a:xfrm>
            <a:off x="395288" y="5373688"/>
            <a:ext cx="4600575" cy="395287"/>
          </a:xfrm>
          <a:prstGeom prst="roundRect">
            <a:avLst>
              <a:gd name="adj" fmla="val 16667"/>
            </a:avLst>
          </a:prstGeom>
          <a:solidFill>
            <a:srgbClr val="FBD4B4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56796" dir="3806097" algn="ctr" rotWithShape="0">
              <a:srgbClr val="808080"/>
            </a:outerShdw>
          </a:effectLst>
        </p:spPr>
        <p:txBody>
          <a:bodyPr/>
          <a:lstStyle/>
          <a:p>
            <a:pPr algn="ctr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1400" dirty="0">
                <a:solidFill>
                  <a:srgbClr val="7030A0"/>
                </a:solidFill>
                <a:latin typeface="Calibri" pitchFamily="34" charset="0"/>
              </a:rPr>
              <a:t>самостоятельная деятельность детей</a:t>
            </a:r>
            <a:endParaRPr lang="ru-RU" sz="14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6397" name="AutoShape 15"/>
          <p:cNvSpPr>
            <a:spLocks noChangeArrowheads="1"/>
          </p:cNvSpPr>
          <p:nvPr/>
        </p:nvSpPr>
        <p:spPr bwMode="auto">
          <a:xfrm>
            <a:off x="395288" y="6165850"/>
            <a:ext cx="4600575" cy="327025"/>
          </a:xfrm>
          <a:prstGeom prst="roundRect">
            <a:avLst>
              <a:gd name="adj" fmla="val 16667"/>
            </a:avLst>
          </a:prstGeom>
          <a:solidFill>
            <a:srgbClr val="FBD4B4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ctr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1400" dirty="0">
                <a:solidFill>
                  <a:srgbClr val="7030A0"/>
                </a:solidFill>
                <a:latin typeface="Calibri" pitchFamily="34" charset="0"/>
              </a:rPr>
              <a:t>оценка поведения детей взрослыми и детьми</a:t>
            </a:r>
            <a:endParaRPr lang="ru-RU" sz="14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6398" name="AutoShape 16"/>
          <p:cNvSpPr>
            <a:spLocks noChangeArrowheads="1"/>
          </p:cNvSpPr>
          <p:nvPr/>
        </p:nvSpPr>
        <p:spPr bwMode="auto">
          <a:xfrm>
            <a:off x="2411413" y="5734050"/>
            <a:ext cx="431800" cy="438150"/>
          </a:xfrm>
          <a:prstGeom prst="downArrow">
            <a:avLst>
              <a:gd name="adj1" fmla="val 50000"/>
              <a:gd name="adj2" fmla="val 25368"/>
            </a:avLst>
          </a:prstGeom>
          <a:solidFill>
            <a:srgbClr val="C2D69B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l" eaLnBrk="1" hangingPunct="1">
              <a:lnSpc>
                <a:spcPct val="100000"/>
              </a:lnSpc>
            </a:pPr>
            <a:endParaRPr lang="ru-RU" sz="18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6399" name="AutoShape 17"/>
          <p:cNvSpPr>
            <a:spLocks noChangeArrowheads="1"/>
          </p:cNvSpPr>
          <p:nvPr/>
        </p:nvSpPr>
        <p:spPr bwMode="auto">
          <a:xfrm>
            <a:off x="6156325" y="0"/>
            <a:ext cx="2047875" cy="1068388"/>
          </a:xfrm>
          <a:prstGeom prst="downArrowCallout">
            <a:avLst>
              <a:gd name="adj1" fmla="val 47920"/>
              <a:gd name="adj2" fmla="val 47920"/>
              <a:gd name="adj3" fmla="val 16667"/>
              <a:gd name="adj4" fmla="val 66667"/>
            </a:avLst>
          </a:prstGeom>
          <a:solidFill>
            <a:srgbClr val="CCC0D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ctr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C00000"/>
                </a:solidFill>
                <a:latin typeface="Calibri" pitchFamily="34" charset="0"/>
              </a:rPr>
              <a:t>Формы усвоения</a:t>
            </a:r>
            <a:endParaRPr lang="ru-RU" sz="18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6400" name="AutoShape 18"/>
          <p:cNvSpPr>
            <a:spLocks noChangeArrowheads="1"/>
          </p:cNvSpPr>
          <p:nvPr/>
        </p:nvSpPr>
        <p:spPr bwMode="auto">
          <a:xfrm>
            <a:off x="6300788" y="1196975"/>
            <a:ext cx="1857375" cy="936625"/>
          </a:xfrm>
          <a:prstGeom prst="downArrowCallout">
            <a:avLst>
              <a:gd name="adj1" fmla="val 49576"/>
              <a:gd name="adj2" fmla="val 49576"/>
              <a:gd name="adj3" fmla="val 16667"/>
              <a:gd name="adj4" fmla="val 66667"/>
            </a:avLst>
          </a:prstGeom>
          <a:solidFill>
            <a:srgbClr val="C2D69B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ctr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7030A0"/>
                </a:solidFill>
                <a:latin typeface="Calibri" pitchFamily="34" charset="0"/>
              </a:rPr>
              <a:t>занятия</a:t>
            </a:r>
            <a:endParaRPr lang="ru-RU" sz="1400" b="1" dirty="0">
              <a:solidFill>
                <a:srgbClr val="7030A0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7030A0"/>
                </a:solidFill>
                <a:latin typeface="Calibri" pitchFamily="34" charset="0"/>
              </a:rPr>
              <a:t> беседы</a:t>
            </a:r>
            <a:endParaRPr lang="ru-RU" sz="14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6401" name="AutoShape 19"/>
          <p:cNvSpPr>
            <a:spLocks noChangeArrowheads="1"/>
          </p:cNvSpPr>
          <p:nvPr/>
        </p:nvSpPr>
        <p:spPr bwMode="auto">
          <a:xfrm>
            <a:off x="5003800" y="1341438"/>
            <a:ext cx="1296988" cy="457200"/>
          </a:xfrm>
          <a:prstGeom prst="flowChartDecision">
            <a:avLst/>
          </a:prstGeom>
          <a:solidFill>
            <a:srgbClr val="CCC0D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100000"/>
              </a:lnSpc>
            </a:pPr>
            <a:endParaRPr lang="ru-RU" sz="18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6402" name="AutoShape 20"/>
          <p:cNvSpPr>
            <a:spLocks noChangeArrowheads="1"/>
          </p:cNvSpPr>
          <p:nvPr/>
        </p:nvSpPr>
        <p:spPr bwMode="auto">
          <a:xfrm>
            <a:off x="6372225" y="2205038"/>
            <a:ext cx="1809750" cy="936625"/>
          </a:xfrm>
          <a:prstGeom prst="downArrowCallout">
            <a:avLst>
              <a:gd name="adj1" fmla="val 48305"/>
              <a:gd name="adj2" fmla="val 48305"/>
              <a:gd name="adj3" fmla="val 16667"/>
              <a:gd name="adj4" fmla="val 66667"/>
            </a:avLst>
          </a:prstGeom>
          <a:solidFill>
            <a:srgbClr val="C2D69B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ctr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7030A0"/>
                </a:solidFill>
                <a:latin typeface="Calibri" pitchFamily="34" charset="0"/>
              </a:rPr>
              <a:t>экскурсии</a:t>
            </a:r>
          </a:p>
          <a:p>
            <a:pPr algn="ctr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7030A0"/>
                </a:solidFill>
                <a:latin typeface="Calibri" pitchFamily="34" charset="0"/>
              </a:rPr>
              <a:t>наблюдения</a:t>
            </a:r>
            <a:endParaRPr lang="ru-RU" sz="14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6403" name="AutoShape 22"/>
          <p:cNvSpPr>
            <a:spLocks noChangeArrowheads="1"/>
          </p:cNvSpPr>
          <p:nvPr/>
        </p:nvSpPr>
        <p:spPr bwMode="auto">
          <a:xfrm>
            <a:off x="6372225" y="3141663"/>
            <a:ext cx="1828800" cy="1008062"/>
          </a:xfrm>
          <a:prstGeom prst="downArrowCallout">
            <a:avLst>
              <a:gd name="adj1" fmla="val 45354"/>
              <a:gd name="adj2" fmla="val 45354"/>
              <a:gd name="adj3" fmla="val 16667"/>
              <a:gd name="adj4" fmla="val 66667"/>
            </a:avLst>
          </a:prstGeom>
          <a:solidFill>
            <a:srgbClr val="C2D69B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ctr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7030A0"/>
                </a:solidFill>
                <a:latin typeface="Calibri" pitchFamily="34" charset="0"/>
              </a:rPr>
              <a:t>рассматривание картин иллюстраций</a:t>
            </a:r>
            <a:endParaRPr lang="ru-RU" sz="14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6404" name="AutoShape 23"/>
          <p:cNvSpPr>
            <a:spLocks noChangeArrowheads="1"/>
          </p:cNvSpPr>
          <p:nvPr/>
        </p:nvSpPr>
        <p:spPr bwMode="auto">
          <a:xfrm>
            <a:off x="5003800" y="2349500"/>
            <a:ext cx="1296988" cy="457200"/>
          </a:xfrm>
          <a:prstGeom prst="flowChartDecision">
            <a:avLst/>
          </a:prstGeom>
          <a:solidFill>
            <a:srgbClr val="CCC0D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100000"/>
              </a:lnSpc>
            </a:pPr>
            <a:endParaRPr lang="ru-RU" sz="18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6405" name="AutoShape 24"/>
          <p:cNvSpPr>
            <a:spLocks noChangeArrowheads="1"/>
          </p:cNvSpPr>
          <p:nvPr/>
        </p:nvSpPr>
        <p:spPr bwMode="auto">
          <a:xfrm>
            <a:off x="5003800" y="3213100"/>
            <a:ext cx="1296988" cy="457200"/>
          </a:xfrm>
          <a:prstGeom prst="flowChartDecision">
            <a:avLst/>
          </a:prstGeom>
          <a:solidFill>
            <a:srgbClr val="CCC0D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100000"/>
              </a:lnSpc>
            </a:pPr>
            <a:endParaRPr lang="ru-RU" sz="18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6406" name="AutoShape 25"/>
          <p:cNvSpPr>
            <a:spLocks noChangeArrowheads="1"/>
          </p:cNvSpPr>
          <p:nvPr/>
        </p:nvSpPr>
        <p:spPr bwMode="auto">
          <a:xfrm>
            <a:off x="6372225" y="4149725"/>
            <a:ext cx="1828800" cy="1008063"/>
          </a:xfrm>
          <a:prstGeom prst="downArrowCallout">
            <a:avLst>
              <a:gd name="adj1" fmla="val 45354"/>
              <a:gd name="adj2" fmla="val 45354"/>
              <a:gd name="adj3" fmla="val 16667"/>
              <a:gd name="adj4" fmla="val 66667"/>
            </a:avLst>
          </a:prstGeom>
          <a:solidFill>
            <a:srgbClr val="C2D69B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ctr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7030A0"/>
                </a:solidFill>
                <a:latin typeface="Calibri" pitchFamily="34" charset="0"/>
              </a:rPr>
              <a:t>чтение рассказывание</a:t>
            </a:r>
            <a:endParaRPr lang="ru-RU" sz="14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6407" name="AutoShape 26"/>
          <p:cNvSpPr>
            <a:spLocks noChangeArrowheads="1"/>
          </p:cNvSpPr>
          <p:nvPr/>
        </p:nvSpPr>
        <p:spPr bwMode="auto">
          <a:xfrm>
            <a:off x="6372225" y="5157788"/>
            <a:ext cx="1828800" cy="935037"/>
          </a:xfrm>
          <a:prstGeom prst="downArrowCallout">
            <a:avLst>
              <a:gd name="adj1" fmla="val 48896"/>
              <a:gd name="adj2" fmla="val 48896"/>
              <a:gd name="adj3" fmla="val 16667"/>
              <a:gd name="adj4" fmla="val 66667"/>
            </a:avLst>
          </a:prstGeom>
          <a:solidFill>
            <a:srgbClr val="C2D69B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ctr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7030A0"/>
                </a:solidFill>
                <a:latin typeface="Calibri" pitchFamily="34" charset="0"/>
              </a:rPr>
              <a:t>Разные виды игр упражнений</a:t>
            </a:r>
            <a:endParaRPr lang="ru-RU" sz="14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6408" name="Rectangle 27"/>
          <p:cNvSpPr>
            <a:spLocks noChangeArrowheads="1"/>
          </p:cNvSpPr>
          <p:nvPr/>
        </p:nvSpPr>
        <p:spPr bwMode="auto">
          <a:xfrm>
            <a:off x="6372225" y="6092825"/>
            <a:ext cx="1828800" cy="520700"/>
          </a:xfrm>
          <a:prstGeom prst="rect">
            <a:avLst/>
          </a:prstGeom>
          <a:solidFill>
            <a:srgbClr val="C2D69B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1800" b="1">
                <a:solidFill>
                  <a:srgbClr val="7030A0"/>
                </a:solidFill>
                <a:latin typeface="Calibri" pitchFamily="34" charset="0"/>
              </a:rPr>
              <a:t>труд</a:t>
            </a:r>
            <a:endParaRPr lang="ru-RU" sz="18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6409" name="AutoShape 28"/>
          <p:cNvSpPr>
            <a:spLocks noChangeArrowheads="1"/>
          </p:cNvSpPr>
          <p:nvPr/>
        </p:nvSpPr>
        <p:spPr bwMode="auto">
          <a:xfrm>
            <a:off x="5003800" y="3213100"/>
            <a:ext cx="1296988" cy="457200"/>
          </a:xfrm>
          <a:prstGeom prst="flowChartDecision">
            <a:avLst/>
          </a:prstGeom>
          <a:solidFill>
            <a:srgbClr val="CCC0D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100000"/>
              </a:lnSpc>
            </a:pPr>
            <a:endParaRPr lang="ru-RU" sz="18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6410" name="Rectangle 29"/>
          <p:cNvSpPr>
            <a:spLocks noChangeArrowheads="1"/>
          </p:cNvSpPr>
          <p:nvPr/>
        </p:nvSpPr>
        <p:spPr bwMode="auto">
          <a:xfrm>
            <a:off x="6372225" y="6092825"/>
            <a:ext cx="1828800" cy="520700"/>
          </a:xfrm>
          <a:prstGeom prst="rect">
            <a:avLst/>
          </a:prstGeom>
          <a:solidFill>
            <a:srgbClr val="C2D69B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ctr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1800" b="1" dirty="0">
                <a:solidFill>
                  <a:srgbClr val="7030A0"/>
                </a:solidFill>
                <a:latin typeface="Calibri" pitchFamily="34" charset="0"/>
              </a:rPr>
              <a:t>труд</a:t>
            </a:r>
            <a:endParaRPr lang="ru-RU" sz="18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6411" name="AutoShape 30"/>
          <p:cNvSpPr>
            <a:spLocks noChangeArrowheads="1"/>
          </p:cNvSpPr>
          <p:nvPr/>
        </p:nvSpPr>
        <p:spPr bwMode="auto">
          <a:xfrm>
            <a:off x="5003800" y="4292600"/>
            <a:ext cx="1296988" cy="457200"/>
          </a:xfrm>
          <a:prstGeom prst="flowChartDecision">
            <a:avLst/>
          </a:prstGeom>
          <a:solidFill>
            <a:srgbClr val="CCC0D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100000"/>
              </a:lnSpc>
            </a:pPr>
            <a:endParaRPr lang="ru-RU" sz="18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6412" name="AutoShape 31"/>
          <p:cNvSpPr>
            <a:spLocks noChangeArrowheads="1"/>
          </p:cNvSpPr>
          <p:nvPr/>
        </p:nvSpPr>
        <p:spPr bwMode="auto">
          <a:xfrm>
            <a:off x="5003800" y="5300663"/>
            <a:ext cx="1296988" cy="457200"/>
          </a:xfrm>
          <a:prstGeom prst="flowChartDecision">
            <a:avLst/>
          </a:prstGeom>
          <a:solidFill>
            <a:srgbClr val="CCC0D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100000"/>
              </a:lnSpc>
            </a:pPr>
            <a:endParaRPr lang="ru-RU" sz="18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6413" name="AutoShape 32"/>
          <p:cNvSpPr>
            <a:spLocks noChangeArrowheads="1"/>
          </p:cNvSpPr>
          <p:nvPr/>
        </p:nvSpPr>
        <p:spPr bwMode="auto">
          <a:xfrm>
            <a:off x="5003800" y="6092825"/>
            <a:ext cx="1296988" cy="457200"/>
          </a:xfrm>
          <a:prstGeom prst="flowChartDecision">
            <a:avLst/>
          </a:prstGeom>
          <a:solidFill>
            <a:srgbClr val="CCC0D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100000"/>
              </a:lnSpc>
            </a:pPr>
            <a:endParaRPr lang="ru-RU" sz="1800">
              <a:solidFill>
                <a:schemeClr val="tx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517495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4"/>
          <p:cNvSpPr>
            <a:spLocks noChangeArrowheads="1"/>
          </p:cNvSpPr>
          <p:nvPr/>
        </p:nvSpPr>
        <p:spPr bwMode="auto">
          <a:xfrm>
            <a:off x="684213" y="1412875"/>
            <a:ext cx="7226300" cy="1306513"/>
          </a:xfrm>
          <a:prstGeom prst="roundRect">
            <a:avLst>
              <a:gd name="adj" fmla="val 16667"/>
            </a:avLst>
          </a:prstGeom>
          <a:solidFill>
            <a:srgbClr val="CCC0D9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just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3600">
                <a:solidFill>
                  <a:srgbClr val="FF0000"/>
                </a:solidFill>
                <a:latin typeface="Verdana" pitchFamily="34" charset="0"/>
              </a:rPr>
              <a:t>Формы работы с родителями</a:t>
            </a:r>
          </a:p>
        </p:txBody>
      </p:sp>
      <p:sp>
        <p:nvSpPr>
          <p:cNvPr id="38915" name="AutoShape 5"/>
          <p:cNvSpPr>
            <a:spLocks noChangeArrowheads="1"/>
          </p:cNvSpPr>
          <p:nvPr/>
        </p:nvSpPr>
        <p:spPr bwMode="auto">
          <a:xfrm>
            <a:off x="395288" y="2719388"/>
            <a:ext cx="1714500" cy="947737"/>
          </a:xfrm>
          <a:prstGeom prst="upArrowCallout">
            <a:avLst>
              <a:gd name="adj1" fmla="val 46868"/>
              <a:gd name="adj2" fmla="val 46876"/>
              <a:gd name="adj3" fmla="val 16667"/>
              <a:gd name="adj4" fmla="val 66667"/>
            </a:avLst>
          </a:prstGeom>
          <a:solidFill>
            <a:srgbClr val="FABF8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ctr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7030A0"/>
                </a:solidFill>
                <a:latin typeface="Calibri" pitchFamily="34" charset="0"/>
              </a:rPr>
              <a:t>диспуты</a:t>
            </a:r>
            <a:endParaRPr lang="ru-RU" sz="18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38916" name="AutoShape 6"/>
          <p:cNvSpPr>
            <a:spLocks noChangeArrowheads="1"/>
          </p:cNvSpPr>
          <p:nvPr/>
        </p:nvSpPr>
        <p:spPr bwMode="auto">
          <a:xfrm>
            <a:off x="1319213" y="3667125"/>
            <a:ext cx="1714500" cy="914400"/>
          </a:xfrm>
          <a:prstGeom prst="upArrowCallout">
            <a:avLst>
              <a:gd name="adj1" fmla="val 46875"/>
              <a:gd name="adj2" fmla="val 46875"/>
              <a:gd name="adj3" fmla="val 16667"/>
              <a:gd name="adj4" fmla="val 66667"/>
            </a:avLst>
          </a:prstGeom>
          <a:solidFill>
            <a:srgbClr val="FABF8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ctr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7030A0"/>
                </a:solidFill>
                <a:latin typeface="Calibri" pitchFamily="34" charset="0"/>
              </a:rPr>
              <a:t>собрания</a:t>
            </a:r>
            <a:endParaRPr lang="ru-RU" sz="18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38917" name="AutoShape 7"/>
          <p:cNvSpPr>
            <a:spLocks noChangeArrowheads="1"/>
          </p:cNvSpPr>
          <p:nvPr/>
        </p:nvSpPr>
        <p:spPr bwMode="auto">
          <a:xfrm>
            <a:off x="2411413" y="2794000"/>
            <a:ext cx="1704975" cy="914400"/>
          </a:xfrm>
          <a:prstGeom prst="upArrowCallout">
            <a:avLst>
              <a:gd name="adj1" fmla="val 46615"/>
              <a:gd name="adj2" fmla="val 46615"/>
              <a:gd name="adj3" fmla="val 16667"/>
              <a:gd name="adj4" fmla="val 66667"/>
            </a:avLst>
          </a:prstGeom>
          <a:solidFill>
            <a:srgbClr val="FABF8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ctr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7030A0"/>
                </a:solidFill>
                <a:latin typeface="Calibri" pitchFamily="34" charset="0"/>
              </a:rPr>
              <a:t>анкетирование</a:t>
            </a:r>
            <a:endParaRPr lang="ru-RU" sz="18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38918" name="AutoShape 8"/>
          <p:cNvSpPr>
            <a:spLocks noChangeArrowheads="1"/>
          </p:cNvSpPr>
          <p:nvPr/>
        </p:nvSpPr>
        <p:spPr bwMode="auto">
          <a:xfrm>
            <a:off x="3511550" y="3684588"/>
            <a:ext cx="2000250" cy="914400"/>
          </a:xfrm>
          <a:prstGeom prst="upArrowCallout">
            <a:avLst>
              <a:gd name="adj1" fmla="val 46606"/>
              <a:gd name="adj2" fmla="val 46616"/>
              <a:gd name="adj3" fmla="val 16667"/>
              <a:gd name="adj4" fmla="val 66667"/>
            </a:avLst>
          </a:prstGeom>
          <a:solidFill>
            <a:srgbClr val="FABF8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ctr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7030A0"/>
                </a:solidFill>
                <a:latin typeface="Calibri" pitchFamily="34" charset="0"/>
              </a:rPr>
              <a:t>Индивидуальные беседы</a:t>
            </a:r>
            <a:endParaRPr lang="ru-RU" sz="18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38919" name="AutoShape 9"/>
          <p:cNvSpPr>
            <a:spLocks noChangeArrowheads="1"/>
          </p:cNvSpPr>
          <p:nvPr/>
        </p:nvSpPr>
        <p:spPr bwMode="auto">
          <a:xfrm>
            <a:off x="2368550" y="4581525"/>
            <a:ext cx="1704975" cy="985838"/>
          </a:xfrm>
          <a:prstGeom prst="upArrowCallout">
            <a:avLst>
              <a:gd name="adj1" fmla="val 46616"/>
              <a:gd name="adj2" fmla="val 46616"/>
              <a:gd name="adj3" fmla="val 16667"/>
              <a:gd name="adj4" fmla="val 66667"/>
            </a:avLst>
          </a:prstGeom>
          <a:solidFill>
            <a:srgbClr val="FABF8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ctr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7030A0"/>
                </a:solidFill>
                <a:latin typeface="Calibri" pitchFamily="34" charset="0"/>
              </a:rPr>
              <a:t>обыгрывание ситуаций</a:t>
            </a:r>
            <a:endParaRPr lang="ru-RU" sz="18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38920" name="AutoShape 10"/>
          <p:cNvSpPr>
            <a:spLocks noChangeArrowheads="1"/>
          </p:cNvSpPr>
          <p:nvPr/>
        </p:nvSpPr>
        <p:spPr bwMode="auto">
          <a:xfrm>
            <a:off x="4730750" y="2719388"/>
            <a:ext cx="1562100" cy="914400"/>
          </a:xfrm>
          <a:prstGeom prst="upArrowCallout">
            <a:avLst>
              <a:gd name="adj1" fmla="val 42708"/>
              <a:gd name="adj2" fmla="val 42708"/>
              <a:gd name="adj3" fmla="val 16667"/>
              <a:gd name="adj4" fmla="val 66667"/>
            </a:avLst>
          </a:prstGeom>
          <a:solidFill>
            <a:srgbClr val="FABF8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ctr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7030A0"/>
                </a:solidFill>
                <a:latin typeface="Calibri" pitchFamily="34" charset="0"/>
              </a:rPr>
              <a:t>консультации</a:t>
            </a:r>
            <a:endParaRPr lang="ru-RU" sz="18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38921" name="AutoShape 11"/>
          <p:cNvSpPr>
            <a:spLocks noChangeArrowheads="1"/>
          </p:cNvSpPr>
          <p:nvPr/>
        </p:nvSpPr>
        <p:spPr bwMode="auto">
          <a:xfrm>
            <a:off x="5867400" y="3695700"/>
            <a:ext cx="1562100" cy="857250"/>
          </a:xfrm>
          <a:prstGeom prst="upArrowCallout">
            <a:avLst>
              <a:gd name="adj1" fmla="val 39481"/>
              <a:gd name="adj2" fmla="val 42704"/>
              <a:gd name="adj3" fmla="val 16667"/>
              <a:gd name="adj4" fmla="val 66667"/>
            </a:avLst>
          </a:prstGeom>
          <a:solidFill>
            <a:srgbClr val="FABF8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ctr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7030A0"/>
                </a:solidFill>
                <a:latin typeface="Calibri" pitchFamily="34" charset="0"/>
              </a:rPr>
              <a:t>Папки-передвижки</a:t>
            </a:r>
            <a:endParaRPr lang="ru-RU" sz="18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38922" name="AutoShape 12"/>
          <p:cNvSpPr>
            <a:spLocks noChangeArrowheads="1"/>
          </p:cNvSpPr>
          <p:nvPr/>
        </p:nvSpPr>
        <p:spPr bwMode="auto">
          <a:xfrm>
            <a:off x="4741863" y="4598988"/>
            <a:ext cx="1714500" cy="981075"/>
          </a:xfrm>
          <a:prstGeom prst="upArrowCallout">
            <a:avLst>
              <a:gd name="adj1" fmla="val 42783"/>
              <a:gd name="adj2" fmla="val 42791"/>
              <a:gd name="adj3" fmla="val 16667"/>
              <a:gd name="adj4" fmla="val 66667"/>
            </a:avLst>
          </a:prstGeom>
          <a:solidFill>
            <a:srgbClr val="FABF8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ctr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7030A0"/>
                </a:solidFill>
                <a:latin typeface="Calibri" pitchFamily="34" charset="0"/>
              </a:rPr>
              <a:t>Решение педзадач</a:t>
            </a:r>
            <a:endParaRPr lang="ru-RU" sz="18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38923" name="AutoShape 13"/>
          <p:cNvSpPr>
            <a:spLocks noChangeArrowheads="1"/>
          </p:cNvSpPr>
          <p:nvPr/>
        </p:nvSpPr>
        <p:spPr bwMode="auto">
          <a:xfrm>
            <a:off x="6648450" y="2735263"/>
            <a:ext cx="1695450" cy="914400"/>
          </a:xfrm>
          <a:prstGeom prst="upArrowCallout">
            <a:avLst>
              <a:gd name="adj1" fmla="val 46354"/>
              <a:gd name="adj2" fmla="val 46354"/>
              <a:gd name="adj3" fmla="val 16667"/>
              <a:gd name="adj4" fmla="val 66667"/>
            </a:avLst>
          </a:prstGeom>
          <a:solidFill>
            <a:srgbClr val="FABF8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/>
          <a:lstStyle/>
          <a:p>
            <a:pPr algn="ctr" eaLnBrk="1" hangingPunct="1">
              <a:lnSpc>
                <a:spcPct val="100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7030A0"/>
                </a:solidFill>
                <a:latin typeface="Calibri" pitchFamily="34" charset="0"/>
              </a:rPr>
              <a:t>КВН-вечера</a:t>
            </a:r>
            <a:endParaRPr lang="ru-RU" sz="1800" dirty="0">
              <a:solidFill>
                <a:schemeClr val="tx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416655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373</Words>
  <Application>Microsoft Office PowerPoint</Application>
  <PresentationFormat>Экран (4:3)</PresentationFormat>
  <Paragraphs>86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Symbol</vt:lpstr>
      <vt:lpstr>Times New Roman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Видеоприложение к методическим  рекомендациям</dc:title>
  <dc:creator>Admin</dc:creator>
  <cp:lastModifiedBy>Татьяна</cp:lastModifiedBy>
  <cp:revision>10</cp:revision>
  <dcterms:created xsi:type="dcterms:W3CDTF">2012-02-19T06:02:05Z</dcterms:created>
  <dcterms:modified xsi:type="dcterms:W3CDTF">2021-09-26T09:32:54Z</dcterms:modified>
</cp:coreProperties>
</file>