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63" r:id="rId10"/>
    <p:sldId id="268" r:id="rId11"/>
    <p:sldId id="269" r:id="rId12"/>
    <p:sldId id="264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11A78-24DE-4D56-9FEF-E4BE796D8D25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730B-FD61-4F76-AAA5-995BAB4D8B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Тема: "Методика обучения учащихся решению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задачи №13 ЕГЭ по информатике"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44827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Вычисление информационного объема </a:t>
            </a:r>
            <a:r>
              <a:rPr lang="ru-RU" dirty="0" smtClean="0">
                <a:solidFill>
                  <a:srgbClr val="FF0000"/>
                </a:solidFill>
              </a:rPr>
              <a:t>сообщения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ru-RU" u="sng" dirty="0">
                <a:solidFill>
                  <a:schemeClr val="tx1"/>
                </a:solidFill>
              </a:rPr>
              <a:t>Уровень задания</a:t>
            </a:r>
            <a:r>
              <a:rPr lang="ru-RU" dirty="0">
                <a:solidFill>
                  <a:schemeClr val="tx1"/>
                </a:solidFill>
              </a:rPr>
              <a:t>:  повышенный.</a:t>
            </a:r>
          </a:p>
          <a:p>
            <a:pPr algn="l"/>
            <a:r>
              <a:rPr lang="ru-RU" u="sng" dirty="0">
                <a:solidFill>
                  <a:schemeClr val="tx1"/>
                </a:solidFill>
              </a:rPr>
              <a:t>Время выполнения</a:t>
            </a:r>
            <a:r>
              <a:rPr lang="ru-RU" dirty="0">
                <a:solidFill>
                  <a:schemeClr val="tx1"/>
                </a:solidFill>
              </a:rPr>
              <a:t>: 3 мин.</a:t>
            </a:r>
          </a:p>
          <a:p>
            <a:pPr algn="l"/>
            <a:r>
              <a:rPr lang="ru-RU" u="sng" dirty="0">
                <a:solidFill>
                  <a:schemeClr val="tx1"/>
                </a:solidFill>
              </a:rPr>
              <a:t>Максимальное количество баллов</a:t>
            </a:r>
            <a:r>
              <a:rPr lang="ru-RU" dirty="0">
                <a:solidFill>
                  <a:schemeClr val="tx1"/>
                </a:solidFill>
              </a:rPr>
              <a:t>: 1.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244280" cy="54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При регистрации в компьютерной системе каждому пользователю выдается пароль, состоящий из 15 символов и содержащий только символы из 8 символьного набора, </a:t>
            </a:r>
            <a:r>
              <a:rPr lang="en-US" b="1" dirty="0" smtClean="0"/>
              <a:t>A</a:t>
            </a:r>
            <a:r>
              <a:rPr lang="ru-RU" b="1" dirty="0" smtClean="0"/>
              <a:t>,</a:t>
            </a:r>
            <a:r>
              <a:rPr lang="en-US" b="1" dirty="0" smtClean="0"/>
              <a:t>B</a:t>
            </a:r>
            <a:r>
              <a:rPr lang="ru-RU" b="1" dirty="0" smtClean="0"/>
              <a:t>,</a:t>
            </a:r>
            <a:r>
              <a:rPr lang="en-US" b="1" dirty="0" smtClean="0"/>
              <a:t>C</a:t>
            </a:r>
            <a:r>
              <a:rPr lang="ru-RU" b="1" dirty="0" smtClean="0"/>
              <a:t>,</a:t>
            </a:r>
            <a:r>
              <a:rPr lang="en-US" b="1" dirty="0" smtClean="0"/>
              <a:t>D</a:t>
            </a:r>
            <a:r>
              <a:rPr lang="ru-RU" b="1" dirty="0" smtClean="0"/>
              <a:t>,</a:t>
            </a:r>
            <a:r>
              <a:rPr lang="en-US" b="1" dirty="0" smtClean="0"/>
              <a:t>E</a:t>
            </a:r>
            <a:r>
              <a:rPr lang="ru-RU" b="1" dirty="0" smtClean="0"/>
              <a:t>,</a:t>
            </a:r>
            <a:r>
              <a:rPr lang="en-US" b="1" dirty="0" smtClean="0"/>
              <a:t>F</a:t>
            </a:r>
            <a:r>
              <a:rPr lang="ru-RU" b="1" dirty="0" smtClean="0"/>
              <a:t>,</a:t>
            </a:r>
            <a:r>
              <a:rPr lang="en-US" b="1" dirty="0" smtClean="0"/>
              <a:t>G</a:t>
            </a:r>
            <a:r>
              <a:rPr lang="ru-RU" b="1" dirty="0" smtClean="0"/>
              <a:t>,</a:t>
            </a:r>
            <a:r>
              <a:rPr lang="en-US" b="1" dirty="0" smtClean="0"/>
              <a:t>H</a:t>
            </a:r>
            <a:r>
              <a:rPr lang="ru-RU" b="1" dirty="0" smtClean="0"/>
              <a:t>. В базе данных для хранения сведений о любых пользователях отводится одинаковое минимально возможное целое число байт.</a:t>
            </a:r>
          </a:p>
          <a:p>
            <a:r>
              <a:rPr lang="ru-RU" b="1" dirty="0" smtClean="0"/>
              <a:t>При этом используют посимвольное кодирование паролей, все символы кодируют одинаковым минимально возможным количеством бит.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3285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ru-RU" dirty="0" smtClean="0"/>
              <a:t> Мощность используемого алфавита.</a:t>
            </a:r>
          </a:p>
          <a:p>
            <a:r>
              <a:rPr lang="en-US" dirty="0" smtClean="0"/>
              <a:t>N</a:t>
            </a:r>
            <a:r>
              <a:rPr lang="ru-RU" dirty="0" smtClean="0"/>
              <a:t>= </a:t>
            </a:r>
            <a:r>
              <a:rPr lang="ru-RU" sz="2900" b="1" dirty="0">
                <a:solidFill>
                  <a:srgbClr val="FF0000"/>
                </a:solidFill>
              </a:rPr>
              <a:t>8</a:t>
            </a:r>
            <a:r>
              <a:rPr lang="ru-RU" b="1" dirty="0" smtClean="0">
                <a:solidFill>
                  <a:srgbClr val="FF0000"/>
                </a:solidFill>
              </a:rPr>
              <a:t> символов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формуле   </a:t>
            </a:r>
            <a:r>
              <a:rPr lang="en-US" dirty="0" smtClean="0"/>
              <a:t>N=2</a:t>
            </a:r>
            <a:r>
              <a:rPr lang="en-US" baseline="30000" dirty="0" smtClean="0"/>
              <a:t>i</a:t>
            </a:r>
            <a:r>
              <a:rPr lang="ru-RU" dirty="0" smtClean="0"/>
              <a:t> </a:t>
            </a:r>
            <a:r>
              <a:rPr lang="ru-RU" baseline="30000" dirty="0" smtClean="0"/>
              <a:t> </a:t>
            </a:r>
            <a:r>
              <a:rPr lang="ru-RU" dirty="0" smtClean="0"/>
              <a:t>находим:  </a:t>
            </a:r>
          </a:p>
          <a:p>
            <a:r>
              <a:rPr lang="ru-RU" dirty="0" smtClean="0"/>
              <a:t>количестве битов, для представления одного знака данного алфавита, </a:t>
            </a: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=3 бит.</a:t>
            </a:r>
          </a:p>
          <a:p>
            <a:pPr lvl="0"/>
            <a:r>
              <a:rPr lang="ru-RU" dirty="0" smtClean="0"/>
              <a:t>Определим информационный вес одного пароля.</a:t>
            </a:r>
          </a:p>
          <a:p>
            <a:r>
              <a:rPr lang="ru-RU" dirty="0" smtClean="0"/>
              <a:t>Согласно формуле , </a:t>
            </a: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=L*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находим, что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 =</a:t>
            </a:r>
            <a:r>
              <a:rPr lang="ru-RU" dirty="0" smtClean="0"/>
              <a:t>15</a:t>
            </a:r>
            <a:r>
              <a:rPr lang="en-US" dirty="0" smtClean="0"/>
              <a:t>*</a:t>
            </a:r>
            <a:r>
              <a:rPr lang="ru-RU" dirty="0" smtClean="0"/>
              <a:t>3</a:t>
            </a:r>
            <a:r>
              <a:rPr lang="en-US" dirty="0" smtClean="0"/>
              <a:t>= </a:t>
            </a:r>
            <a:r>
              <a:rPr lang="ru-RU" dirty="0" smtClean="0">
                <a:solidFill>
                  <a:srgbClr val="FF0000"/>
                </a:solidFill>
              </a:rPr>
              <a:t>45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бит.</a:t>
            </a:r>
          </a:p>
          <a:p>
            <a:r>
              <a:rPr lang="ru-RU" dirty="0" smtClean="0"/>
              <a:t>переведем биты в байты: 45/8=5,6 байтов =</a:t>
            </a:r>
            <a:r>
              <a:rPr lang="ru-RU" dirty="0" smtClean="0">
                <a:solidFill>
                  <a:srgbClr val="FF0000"/>
                </a:solidFill>
              </a:rPr>
              <a:t>6 байт </a:t>
            </a:r>
            <a:r>
              <a:rPr lang="ru-RU" dirty="0" smtClean="0"/>
              <a:t>(округляем результат до целого в большую сторону).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980728"/>
            <a:ext cx="4244280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Кроме пароля для каждого пользователя в системе хранятся дополнительные сведения, для чего выделено целое число байт, одно и то же для всех пользователей. Для хранения сведений о 20 пользователях потребовалось 320 байт.</a:t>
            </a:r>
          </a:p>
          <a:p>
            <a:r>
              <a:rPr lang="ru-RU" dirty="0" smtClean="0"/>
              <a:t>Сколько байт выделено для хранения дополнительных сведений об одном пользователе?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980728"/>
            <a:ext cx="4248472" cy="561662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Тогда количество информации для хранения дополнительных сведений об одном пользователе  находим как разность общего количества информации об одном пользователе и количества информации, используемого для хранения пароля одного пользователя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Ответ: 10 байт</a:t>
            </a:r>
            <a:endParaRPr lang="ru-RU" dirty="0"/>
          </a:p>
          <a:p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589240"/>
            <a:ext cx="3171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/>
                </a:solidFill>
              </a:rPr>
              <a:t>Рассмотрим решение трех типовых задач.</a:t>
            </a:r>
            <a:br>
              <a:rPr lang="ru-RU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Пример 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r>
              <a:rPr lang="ru-RU" dirty="0"/>
              <a:t>В некоторой стране автомобильный номер длиной 6 символов составляется из заглавных букв (всего используется 26 букв) и десятичных цифр в любом порядке. Каждый символ кодируется одинаковым и минимально возможным количеством бит, а каждый номер – одинаковым и минимально возможным целым количеством байт. Определите объем памяти в байтах, необходимый для хранения 20 автомобильных номеров.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3960440" cy="56886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/>
              <a:t>В некоторой стране автомобильный номер длиной 6 символов составляется из заглавных букв (всего используется 26 букв) и десятичных цифр в любом порядке.</a:t>
            </a:r>
          </a:p>
          <a:p>
            <a:r>
              <a:rPr lang="ru-RU" sz="2000" b="1" dirty="0"/>
              <a:t> Каждый символ кодируется одинаковым и минимально возможным количеством бит, а каждый номер – одинаковым и минимально возможным целым количеством байт. Определите объем памяти в байтах, необходимый для хранения 20 автомобильных номеров.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1960" y="1196752"/>
            <a:ext cx="4752528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Определим мощность используемого алфавита.</a:t>
            </a:r>
          </a:p>
          <a:p>
            <a:r>
              <a:rPr lang="en-US" dirty="0" smtClean="0"/>
              <a:t>N</a:t>
            </a:r>
            <a:r>
              <a:rPr lang="ru-RU" dirty="0" smtClean="0"/>
              <a:t>=10(десятичные цифры)+ 26(букв)=</a:t>
            </a:r>
            <a:r>
              <a:rPr lang="ru-RU" b="1" dirty="0" smtClean="0">
                <a:solidFill>
                  <a:srgbClr val="FF0000"/>
                </a:solidFill>
              </a:rPr>
              <a:t>36</a:t>
            </a:r>
            <a:r>
              <a:rPr lang="ru-RU" b="1" dirty="0" smtClean="0">
                <a:solidFill>
                  <a:srgbClr val="FF0000"/>
                </a:solidFill>
              </a:rPr>
              <a:t> символов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По формуле   </a:t>
            </a:r>
            <a:r>
              <a:rPr lang="en-US" dirty="0" smtClean="0"/>
              <a:t>N=2</a:t>
            </a:r>
            <a:r>
              <a:rPr lang="en-US" baseline="30000" dirty="0" smtClean="0"/>
              <a:t>i</a:t>
            </a:r>
            <a:r>
              <a:rPr lang="ru-RU" dirty="0" smtClean="0"/>
              <a:t> </a:t>
            </a:r>
            <a:r>
              <a:rPr lang="ru-RU" baseline="30000" dirty="0" smtClean="0"/>
              <a:t> </a:t>
            </a:r>
            <a:r>
              <a:rPr lang="ru-RU" dirty="0" smtClean="0"/>
              <a:t>находим:  </a:t>
            </a:r>
          </a:p>
          <a:p>
            <a:r>
              <a:rPr lang="en-US" dirty="0" smtClean="0"/>
              <a:t>N</a:t>
            </a:r>
            <a:r>
              <a:rPr lang="ru-RU" dirty="0" smtClean="0"/>
              <a:t>=36 , а 36 не является степенью числа 2. </a:t>
            </a:r>
          </a:p>
          <a:p>
            <a:r>
              <a:rPr lang="ru-RU" dirty="0" smtClean="0"/>
              <a:t>выбираем ближайшее большее </a:t>
            </a:r>
            <a:r>
              <a:rPr lang="en-US" dirty="0" smtClean="0"/>
              <a:t>N</a:t>
            </a:r>
            <a:r>
              <a:rPr lang="ru-RU" dirty="0" smtClean="0"/>
              <a:t> число, являющееся степенью числа 2. </a:t>
            </a:r>
          </a:p>
          <a:p>
            <a:r>
              <a:rPr lang="ru-RU" dirty="0" smtClean="0"/>
              <a:t>Получаем , следовательно </a:t>
            </a:r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=6 бит.</a:t>
            </a:r>
          </a:p>
          <a:p>
            <a:pPr lvl="0"/>
            <a:r>
              <a:rPr lang="ru-RU" dirty="0" smtClean="0"/>
              <a:t>Определим информационный вес одного пароля.</a:t>
            </a:r>
          </a:p>
          <a:p>
            <a:r>
              <a:rPr lang="ru-RU" dirty="0" smtClean="0"/>
              <a:t>Согласно формуле , </a:t>
            </a: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=L*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находим, что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 =6*</a:t>
            </a:r>
            <a:r>
              <a:rPr lang="ru-RU" dirty="0" smtClean="0"/>
              <a:t>6</a:t>
            </a:r>
            <a:r>
              <a:rPr lang="en-US" dirty="0" smtClean="0"/>
              <a:t>= </a:t>
            </a:r>
            <a:r>
              <a:rPr lang="ru-RU" dirty="0" smtClean="0"/>
              <a:t>36</a:t>
            </a:r>
            <a:r>
              <a:rPr lang="en-US" dirty="0" smtClean="0"/>
              <a:t> </a:t>
            </a:r>
            <a:r>
              <a:rPr lang="ru-RU" dirty="0" smtClean="0"/>
              <a:t> бит.</a:t>
            </a:r>
          </a:p>
          <a:p>
            <a:r>
              <a:rPr lang="ru-RU" dirty="0" smtClean="0"/>
              <a:t>переведем биты в байты: 36/8=4,5 байта = 5 байт (округляем результат до целого в большую сторону).</a:t>
            </a:r>
          </a:p>
          <a:p>
            <a:pPr lvl="0"/>
            <a:r>
              <a:rPr lang="ru-RU" dirty="0" smtClean="0"/>
              <a:t>Определим </a:t>
            </a:r>
            <a:r>
              <a:rPr lang="ru-RU" dirty="0"/>
              <a:t>объем памяти  для хранения 20 автомобильных номеров.</a:t>
            </a:r>
          </a:p>
          <a:p>
            <a:r>
              <a:rPr lang="en-US" dirty="0" smtClean="0"/>
              <a:t>I=20*5=100 </a:t>
            </a:r>
            <a:r>
              <a:rPr lang="ru-RU" dirty="0" smtClean="0"/>
              <a:t>байт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Ответ 100 байт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При регистрации в компьютерной системе каждому пользователю выдаётся пароль, состоящий из 15 символов и содержащий только символы из 12-символьного набора: А, В, C, D, Е, F, G, H, K, L, M, N. В базе данных для хранения сведений о каждом пользователе отведено одинаковое и минимально возможное целое число байт. При этом используют посимвольное кодирование паролей, все символы кодируют одинаковым и минимально возможным количеством бит. Кроме собственно пароля, для каждого пользователя в системе хранятся дополнительные сведения, для чего выделено целое число байт; это число одно и то же для всех пользователей.</a:t>
            </a:r>
          </a:p>
          <a:p>
            <a:r>
              <a:rPr lang="ru-RU" dirty="0"/>
              <a:t>Для хранения сведений о 20 пользователях потребовалось 400 байт. Сколько байт выделено для хранения дополнительных сведений об одном пользователе? В ответе запишите только целое число – количество байт.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При регистрации в компьютерной системе каждому пользователю выдается пароль,  состоящий из 25 символов и содержащий только 9 символов - Q, W, E, R, T, Y, U, I, O, P (это заглавные символы верхнего ряда латинской раскладки клавиатуры:). Каждый такой пароль в компьютерной программе записывается минимально возможным и одинаковым целым количеством байт. При этом используют посимвольное кодирование и все символы кодируются одинаковым и минимально возможным количеством бит.</a:t>
            </a:r>
          </a:p>
          <a:p>
            <a:r>
              <a:rPr lang="ru-RU" dirty="0"/>
              <a:t>Определите объём памяти (в байтах), отводимый этой программой для записи 100 паролей. В ответе запишите только число.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При регистрации в компьютерной системе каждому пользователю выдаётся пароль, состоящий из 15 символов и содержащий только символы Ш, К, О, Л, А (таким образом, используется 5 различных символов). Каждый  такой пароль в компьютерной системе записывается минимально возможным и одинаковым целым количеством байт (при этом используют посимвольное кодирование и все символы кодируются одинаковым и минимально возможным количеством бит). Укажите объём памяти в байтах, отводимый этой системой для записи 30 паролей. В ответе запишите только число, слово «байт» писать не нужно.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В велокроссе участвуют 359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спортсмена. Какой объём памяти будет использован устройством, когда промежуточный финиш прошли 168 велосипедистов?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 велокроссе участвуют 678 спортсменов. Специальное устройство регистрирует прохождение каждым из участников промежуточного финиша, записывая его номер с использованием минимально возможного количества бит, одинакового для каждого спортсмена. Каков информационный объем в байтах сообщения, записанного устройством, после того как промежуточный финиш прошли 200 велосипедистов?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В некоторой стране автомобильный номер длиной 5 символов составляют из заглавных букв (задействовано 30 различных букв) и любых десятичных цифр в любом порядке. Каждый такой номер в компьютерной программе записывается минимально возможным и одинаковым целым количеством байт (при этом используют посимвольное кодирование и все символы кодируются одинаковым и минимально возможным количеством бит). Определите объём памяти, отводимый этой программой для записи 50 номеров.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/>
              <a:t>Обобщение теоретического материала по теме "Кодирование информации</a:t>
            </a:r>
            <a:r>
              <a:rPr lang="ru-RU" b="1" dirty="0" smtClean="0"/>
              <a:t>".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Разбор </a:t>
            </a:r>
            <a:r>
              <a:rPr lang="ru-RU" b="1" dirty="0"/>
              <a:t>методики решения типовых </a:t>
            </a:r>
            <a:r>
              <a:rPr lang="ru-RU" b="1" dirty="0" smtClean="0"/>
              <a:t>заданий.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Подбор </a:t>
            </a:r>
            <a:r>
              <a:rPr lang="ru-RU" b="1" dirty="0"/>
              <a:t>заданий для самостоятельного решения.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 некоторой стране автомобильный номер длиной 6 символов составляется из заглавных букв (всего используется 19 букв) и десятичных цифр в любом порядке. Каждый символ кодируется одинаковым и минимально возможным количеством бит, а каждый номер – одинаковым и минимально возможным целым количеством байт. Определите объем памяти в байтах, необходимый для хранения 40 автомобильных номеров.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тренировки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В некоторой стране автомобильный номер длиной 7 символов составляется из заглавных букв (всего используется 18 букв) и десятичных цифр в любом порядке. Каждый символ кодируется одинаковым и минимально возможным количеством бит, а каждый номер – одинаковым и минимально возможным целым количеством байт. Определите объем памяти в байтах, необходимый для хранения 60 автомобильных номеров.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Список источников: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Богомолова </a:t>
            </a:r>
            <a:r>
              <a:rPr lang="ru-RU" dirty="0"/>
              <a:t>О.Б. Информатика: Новый полный справочник для подготовки к </a:t>
            </a:r>
            <a:r>
              <a:rPr lang="ru-RU" dirty="0" err="1"/>
              <a:t>ЕГЭ.-Москва</a:t>
            </a:r>
            <a:r>
              <a:rPr lang="ru-RU" dirty="0"/>
              <a:t>: АСТ: </a:t>
            </a:r>
            <a:r>
              <a:rPr lang="ru-RU" dirty="0" err="1"/>
              <a:t>Астрель</a:t>
            </a:r>
            <a:r>
              <a:rPr lang="ru-RU" dirty="0"/>
              <a:t>, 2016.</a:t>
            </a:r>
          </a:p>
          <a:p>
            <a:pPr lvl="0"/>
            <a:r>
              <a:rPr lang="ru-RU" dirty="0"/>
              <a:t>Демонстрационные варианты ЕГЭ по информатике 2012-2016 гг.</a:t>
            </a:r>
          </a:p>
          <a:p>
            <a:pPr lvl="0"/>
            <a:r>
              <a:rPr lang="ru-RU" dirty="0"/>
              <a:t>Крылов С.С., Чуркина Т.Е. ЕГЭ. Информатика и ИКТ: типовые экзаменационные варианты: 10 вариантов.- М.: Издательство "Национальное образование", 2016.</a:t>
            </a:r>
          </a:p>
          <a:p>
            <a:pPr lvl="0"/>
            <a:r>
              <a:rPr lang="ru-RU" dirty="0"/>
              <a:t>Описание проекта экзаменационной модели для проведения Единого государственного экзамена по информатике в соответствии с требованиями ФГОС среднего общего образования</a:t>
            </a:r>
            <a:r>
              <a:rPr lang="ru-RU" dirty="0" smtClean="0"/>
              <a:t>.</a:t>
            </a:r>
          </a:p>
          <a:p>
            <a:r>
              <a:rPr lang="ru-RU" dirty="0"/>
              <a:t>Методика обучения учащихся решению задачи №13 ЕГЭ по информатике» </a:t>
            </a:r>
            <a:r>
              <a:rPr lang="ru-RU" dirty="0" err="1"/>
              <a:t>Дорина</a:t>
            </a:r>
            <a:r>
              <a:rPr lang="ru-RU" dirty="0"/>
              <a:t> Татьяна Геннадьевна учитель информатики и ИКТ   МБОУ СОШ №7 г.о. Лобня Московской обл.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теоретический материал по теме "Кодирование информации".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Алфавит - конечное множество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символов.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произвольная последовательность символов данного алфавита.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алфавита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это количество символов в этом алфавите.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бит можно закодировать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 =2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вариантов.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Знание таблицы степеней двойки, которая показывает сколько вариантов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можно закодировать с помощью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Знание единиц измерения количества информации: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b="1" dirty="0" smtClean="0"/>
              <a:t>Алфавитный подход к измерению количества информации.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алфавитном подходе к определению количества информации отвлекаются от содержания информации и рассматривают информационное сообщение как последовательность знаков определенной знаковой системы.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Чтобы найти информационный объем сообщения (текста)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нужно умножить количество символов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число бит на символ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I=L*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tx2"/>
                </a:solidFill>
              </a:rPr>
              <a:t/>
            </a:r>
            <a:br>
              <a:rPr lang="en-US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Рассмотрим </a:t>
            </a:r>
            <a:r>
              <a:rPr lang="ru-RU" sz="2700" b="1" dirty="0">
                <a:solidFill>
                  <a:schemeClr val="tx2"/>
                </a:solidFill>
              </a:rPr>
              <a:t>решение трех типовых задач.</a:t>
            </a:r>
            <a:r>
              <a:rPr lang="ru-RU" sz="2700" dirty="0">
                <a:solidFill>
                  <a:schemeClr val="tx2"/>
                </a:solidFill>
              </a:rPr>
              <a:t/>
            </a:r>
            <a:br>
              <a:rPr lang="ru-RU" sz="2700" dirty="0">
                <a:solidFill>
                  <a:schemeClr val="tx2"/>
                </a:solidFill>
              </a:rPr>
            </a:br>
            <a:r>
              <a:rPr lang="ru-RU" sz="2700" b="1" u="sng" dirty="0">
                <a:solidFill>
                  <a:schemeClr val="tx2"/>
                </a:solidFill>
              </a:rPr>
              <a:t>Пример 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регистрации на сайте некоторой страны пользователю требуется придумать пароль. Длина пароля - ровно 10 символов. В качестве символов используются десятичные цифры и 10 различных букв местного алфавита, причем все буквы используются в двух начертаниях: как строчные, так и прописные (регистр буквы имеет значение!).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 хранением каждого такого пароля на компьютере отводится минимально возможное и одинаковое целое количество байтов, при этом используется посимвольное кодирование и все символы кодируются одинаковым и минимально возможным количеством битов.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Определите объем памяти (в байтах), который занимает хранение 25 паролей. В ответе укажите только число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464496" cy="5688632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</a:rPr>
              <a:t>ЗАДАЧА</a:t>
            </a:r>
          </a:p>
          <a:p>
            <a:pPr algn="just"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Для регистрации на сайте некоторой страны пользователю требуется придумать пароль. Длина пароля - ровно 10 символов. В качестве символов используются десятичные цифры и 10 различных букв местного алфавита, причем все буквы используются в двух начертаниях: как строчные, так и прописные (регистр буквы имеет значение!).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244280" cy="5688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Определим мощность используемого алфавита.</a:t>
            </a:r>
          </a:p>
          <a:p>
            <a:r>
              <a:rPr lang="en-US" dirty="0"/>
              <a:t>N</a:t>
            </a:r>
            <a:r>
              <a:rPr lang="ru-RU" dirty="0"/>
              <a:t>=10(десятичные цифры)+10*2(буквы местного алфавита строчные и прописные)=</a:t>
            </a:r>
            <a:r>
              <a:rPr lang="ru-RU" b="1" dirty="0">
                <a:solidFill>
                  <a:srgbClr val="FF0000"/>
                </a:solidFill>
              </a:rPr>
              <a:t>30 символов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По формуле  </a:t>
            </a:r>
            <a:r>
              <a:rPr lang="ru-RU" dirty="0" smtClean="0"/>
              <a:t> </a:t>
            </a:r>
            <a:r>
              <a:rPr lang="en-US" dirty="0" smtClean="0"/>
              <a:t>N=2</a:t>
            </a:r>
            <a:r>
              <a:rPr lang="en-US" baseline="30000" dirty="0" smtClean="0"/>
              <a:t>i</a:t>
            </a:r>
            <a:r>
              <a:rPr lang="ru-RU" dirty="0" smtClean="0"/>
              <a:t> </a:t>
            </a:r>
            <a:r>
              <a:rPr lang="ru-RU" baseline="30000" dirty="0" smtClean="0"/>
              <a:t> </a:t>
            </a:r>
            <a:r>
              <a:rPr lang="ru-RU" dirty="0"/>
              <a:t>находим:  </a:t>
            </a:r>
          </a:p>
          <a:p>
            <a:r>
              <a:rPr lang="en-US" dirty="0"/>
              <a:t>N</a:t>
            </a:r>
            <a:r>
              <a:rPr lang="ru-RU" dirty="0"/>
              <a:t>=30 , а 30 не является степенью числа 2. </a:t>
            </a:r>
          </a:p>
          <a:p>
            <a:r>
              <a:rPr lang="ru-RU" dirty="0"/>
              <a:t>Т.к. речь идет о целом количестве битов, минимально достаточном для представления одного знака данного </a:t>
            </a:r>
            <a:r>
              <a:rPr lang="ru-RU" dirty="0" smtClean="0"/>
              <a:t>алфавита, </a:t>
            </a:r>
            <a:r>
              <a:rPr lang="ru-RU" dirty="0"/>
              <a:t>выбираем ближайшее большее </a:t>
            </a:r>
            <a:r>
              <a:rPr lang="en-US" dirty="0"/>
              <a:t>N</a:t>
            </a:r>
            <a:r>
              <a:rPr lang="ru-RU" dirty="0"/>
              <a:t> число, являющееся степенью числа 2. </a:t>
            </a:r>
          </a:p>
          <a:p>
            <a:r>
              <a:rPr lang="ru-RU" dirty="0"/>
              <a:t>Получаем , следовательно </a:t>
            </a:r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ru-RU" b="1" dirty="0">
                <a:solidFill>
                  <a:srgbClr val="FF0000"/>
                </a:solidFill>
              </a:rPr>
              <a:t>=6 бит.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4244280" cy="62646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ЗАДАЧА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Под хранением каждого такого пароля на компьютере отводится минимально возможное и одинаковое целое количество </a:t>
            </a:r>
            <a:r>
              <a:rPr lang="ru-RU" dirty="0" smtClean="0">
                <a:solidFill>
                  <a:srgbClr val="FF0000"/>
                </a:solidFill>
              </a:rPr>
              <a:t>байтов,</a:t>
            </a:r>
            <a:r>
              <a:rPr lang="ru-RU" dirty="0" smtClean="0"/>
              <a:t> при этом используется посимвольное кодирование и все символы кодируются одинаковым и минимально возможным количеством битов.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1206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ru-RU" dirty="0"/>
              <a:t>Определим информационный вес одного пароля.</a:t>
            </a:r>
          </a:p>
          <a:p>
            <a:r>
              <a:rPr lang="ru-RU" dirty="0" smtClean="0"/>
              <a:t>Согласно формуле , </a:t>
            </a:r>
            <a:r>
              <a:rPr lang="en-US" dirty="0" smtClean="0"/>
              <a:t>I</a:t>
            </a:r>
            <a:r>
              <a:rPr lang="en-US" baseline="-25000" dirty="0" smtClean="0"/>
              <a:t>1</a:t>
            </a:r>
            <a:r>
              <a:rPr lang="en-US" dirty="0" smtClean="0"/>
              <a:t>=L*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находим, что</a:t>
            </a:r>
            <a:r>
              <a:rPr lang="en-US" dirty="0" smtClean="0"/>
              <a:t> I</a:t>
            </a:r>
            <a:r>
              <a:rPr lang="en-US" baseline="-25000" dirty="0" smtClean="0"/>
              <a:t>1</a:t>
            </a:r>
            <a:r>
              <a:rPr lang="en-US" dirty="0" smtClean="0"/>
              <a:t> =6*10= 60 </a:t>
            </a:r>
            <a:r>
              <a:rPr lang="ru-RU" dirty="0" smtClean="0"/>
              <a:t> бит.</a:t>
            </a:r>
          </a:p>
          <a:p>
            <a:r>
              <a:rPr lang="ru-RU" dirty="0" smtClean="0"/>
              <a:t>переведем биты в байты: 60/8=7,5 байт = 8 байт (</a:t>
            </a:r>
            <a:r>
              <a:rPr lang="ru-RU" dirty="0"/>
              <a:t>округляем результат до целого в большую сторону).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Определите объем памяти (в байтах), который занимает хранение 25 паролей. В ответе укажите только число.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/>
              <a:t>Определим количество информации для хранения 25 паролей.</a:t>
            </a:r>
          </a:p>
          <a:p>
            <a:r>
              <a:rPr lang="en-US" dirty="0" smtClean="0"/>
              <a:t>I=25*8=200</a:t>
            </a:r>
            <a:r>
              <a:rPr lang="ru-RU" dirty="0" smtClean="0"/>
              <a:t> байт.</a:t>
            </a:r>
            <a:endParaRPr lang="ru-RU" dirty="0"/>
          </a:p>
          <a:p>
            <a:r>
              <a:rPr lang="ru-RU" b="1" dirty="0"/>
              <a:t>Ответ:</a:t>
            </a:r>
            <a:r>
              <a:rPr lang="ru-RU" dirty="0"/>
              <a:t> 200 </a:t>
            </a:r>
            <a:r>
              <a:rPr lang="ru-RU" dirty="0" smtClean="0"/>
              <a:t>байт.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b="1" dirty="0" smtClean="0">
                <a:solidFill>
                  <a:schemeClr val="tx2"/>
                </a:solidFill>
              </a:rPr>
              <a:t>Рассмотрим решение трех типовых задач.</a:t>
            </a:r>
            <a:br>
              <a:rPr lang="ru-RU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Пример 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1744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регистрации в компьютерной системе каждому пользователю выдается пароль, состоящий из 15 символов и содержащий только символы из 8 символьного набора, </a:t>
            </a:r>
            <a:r>
              <a:rPr lang="en-US" dirty="0"/>
              <a:t>A</a:t>
            </a:r>
            <a:r>
              <a:rPr lang="ru-RU" dirty="0"/>
              <a:t>,</a:t>
            </a:r>
            <a:r>
              <a:rPr lang="en-US" dirty="0"/>
              <a:t>B</a:t>
            </a:r>
            <a:r>
              <a:rPr lang="ru-RU" dirty="0"/>
              <a:t>,</a:t>
            </a:r>
            <a:r>
              <a:rPr lang="en-US" dirty="0"/>
              <a:t>C</a:t>
            </a:r>
            <a:r>
              <a:rPr lang="ru-RU" dirty="0"/>
              <a:t>,</a:t>
            </a:r>
            <a:r>
              <a:rPr lang="en-US" dirty="0"/>
              <a:t>D</a:t>
            </a:r>
            <a:r>
              <a:rPr lang="ru-RU" dirty="0"/>
              <a:t>,</a:t>
            </a:r>
            <a:r>
              <a:rPr lang="en-US" dirty="0"/>
              <a:t>E</a:t>
            </a:r>
            <a:r>
              <a:rPr lang="ru-RU" dirty="0"/>
              <a:t>,</a:t>
            </a:r>
            <a:r>
              <a:rPr lang="en-US" dirty="0"/>
              <a:t>F</a:t>
            </a:r>
            <a:r>
              <a:rPr lang="ru-RU" dirty="0"/>
              <a:t>,</a:t>
            </a:r>
            <a:r>
              <a:rPr lang="en-US" dirty="0"/>
              <a:t>G</a:t>
            </a:r>
            <a:r>
              <a:rPr lang="ru-RU" dirty="0"/>
              <a:t>,</a:t>
            </a:r>
            <a:r>
              <a:rPr lang="en-US" dirty="0"/>
              <a:t>H</a:t>
            </a:r>
            <a:r>
              <a:rPr lang="ru-RU" dirty="0"/>
              <a:t>. В базе данных для хранения сведений о любых пользователях отводится одинаковое минимально возможное целое число байт.</a:t>
            </a:r>
          </a:p>
          <a:p>
            <a:r>
              <a:rPr lang="ru-RU" dirty="0"/>
              <a:t>При этом используют посимвольное кодирование паролей, все символы кодируют одинаковым минимально возможным количеством бит. Кроме пароля для каждого пользователя в системе хранятся дополнительные сведения, для чего выделено целое число байт, одно и то же для всех пользователей. Для хранения сведений о 20 пользователях потребовалось 320 байт.</a:t>
            </a:r>
          </a:p>
          <a:p>
            <a:r>
              <a:rPr lang="ru-RU" dirty="0"/>
              <a:t>Сколько байт выделено для хранения дополнительных сведений об одном пользователе?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1815</Words>
  <Application>Microsoft Office PowerPoint</Application>
  <PresentationFormat>Экран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Тема: "Методика обучения учащихся решению задачи №13 ЕГЭ по информатике"</vt:lpstr>
      <vt:lpstr>Слайд 2</vt:lpstr>
      <vt:lpstr>теоретический материал по теме "Кодирование информации".</vt:lpstr>
      <vt:lpstr>Алфавитный подход к измерению количества информации. </vt:lpstr>
      <vt:lpstr> Рассмотрим решение трех типовых задач. Пример 1 </vt:lpstr>
      <vt:lpstr>Решение</vt:lpstr>
      <vt:lpstr>Слайд 7</vt:lpstr>
      <vt:lpstr>Решение</vt:lpstr>
      <vt:lpstr> Рассмотрим решение трех типовых задач. Пример 2. </vt:lpstr>
      <vt:lpstr>Решение</vt:lpstr>
      <vt:lpstr>Решение</vt:lpstr>
      <vt:lpstr>Рассмотрим решение трех типовых задач. Пример 3. </vt:lpstr>
      <vt:lpstr>Решение</vt:lpstr>
      <vt:lpstr>Задачи для тренировки</vt:lpstr>
      <vt:lpstr>Задачи для тренировки</vt:lpstr>
      <vt:lpstr>Задачи для тренировки</vt:lpstr>
      <vt:lpstr>Задачи для тренировки</vt:lpstr>
      <vt:lpstr>Задачи для тренировки</vt:lpstr>
      <vt:lpstr>Задачи для тренировки</vt:lpstr>
      <vt:lpstr>Задачи для тренировки</vt:lpstr>
      <vt:lpstr>Задачи для тренировки</vt:lpstr>
      <vt:lpstr>Список источников: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"Методика обучения учащихся решению задачи №13 ЕГЭ по информатике"</dc:title>
  <dc:creator>Наталья</dc:creator>
  <cp:lastModifiedBy>Наталья</cp:lastModifiedBy>
  <cp:revision>10</cp:revision>
  <dcterms:created xsi:type="dcterms:W3CDTF">2017-03-16T20:19:06Z</dcterms:created>
  <dcterms:modified xsi:type="dcterms:W3CDTF">2017-03-16T21:52:30Z</dcterms:modified>
</cp:coreProperties>
</file>