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57" r:id="rId3"/>
    <p:sldId id="280" r:id="rId4"/>
    <p:sldId id="294" r:id="rId5"/>
    <p:sldId id="263" r:id="rId6"/>
    <p:sldId id="285" r:id="rId7"/>
    <p:sldId id="286" r:id="rId8"/>
    <p:sldId id="287" r:id="rId9"/>
    <p:sldId id="288" r:id="rId10"/>
    <p:sldId id="293" r:id="rId11"/>
    <p:sldId id="258" r:id="rId12"/>
    <p:sldId id="291" r:id="rId13"/>
    <p:sldId id="290" r:id="rId14"/>
    <p:sldId id="275" r:id="rId15"/>
    <p:sldId id="29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287D50"/>
    <a:srgbClr val="669900"/>
    <a:srgbClr val="008000"/>
    <a:srgbClr val="F09456"/>
    <a:srgbClr val="FFFF99"/>
    <a:srgbClr val="003300"/>
    <a:srgbClr val="CCCC00"/>
    <a:srgbClr val="99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F706-AC6F-4EB6-8967-DC21F13D38F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DC77-35B5-4B13-B7FC-3615D7138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8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4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8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5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1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5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0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4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7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3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1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8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6">
                <a:lumMod val="0"/>
                <a:lumOff val="100000"/>
              </a:schemeClr>
            </a:gs>
            <a:gs pos="65000">
              <a:srgbClr val="FFFF99"/>
            </a:gs>
            <a:gs pos="86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4C02-1D9E-4BBB-B552-3B6616277355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3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s200.centerstart.ru/node/716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s200.centerstart.ru/node/716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s200.centerstart.ru/node/716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s200.centerstart.ru/node/716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801" y="3093248"/>
            <a:ext cx="8460940" cy="1656184"/>
          </a:xfrm>
        </p:spPr>
        <p:txBody>
          <a:bodyPr lIns="0" tIns="0" rIns="0" bIns="0"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ТВОРЧЕСКОЕ </a:t>
            </a:r>
            <a:r>
              <a:rPr lang="ru-RU" b="1" dirty="0" smtClean="0">
                <a:solidFill>
                  <a:srgbClr val="C00000"/>
                </a:solidFill>
              </a:rPr>
              <a:t>ПРОЕКТИРОВАНИЕ ДОШКОЛЬНИКОВ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КАК МАРКЕТИНГОВЫЙ ИНСТРУМЕНТ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УСТАНОВЛЕНИЯ ПАРТНЕРСКИХ ОТНОШЕНИЙ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ДЕТСКОГО САДА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И ЧАСТНЫХ КОММЕРЧЕСКИХ ОРГАНИЗАЦИЙ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0625" y="2601165"/>
            <a:ext cx="3662750" cy="3387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Тема инновационного проекта: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3486" y="260648"/>
            <a:ext cx="57766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</a:t>
            </a:r>
            <a:r>
              <a:rPr lang="ru-RU" b="1" dirty="0"/>
              <a:t> </a:t>
            </a:r>
            <a:r>
              <a:rPr lang="ru-RU" b="1" dirty="0" smtClean="0"/>
              <a:t>автономное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r>
              <a:rPr lang="ru-RU" b="1" dirty="0" smtClean="0"/>
              <a:t>дошкольное</a:t>
            </a:r>
            <a:r>
              <a:rPr lang="ru-RU" b="1" dirty="0"/>
              <a:t> </a:t>
            </a:r>
            <a:r>
              <a:rPr lang="ru-RU" b="1" dirty="0" smtClean="0"/>
              <a:t>образовательное</a:t>
            </a:r>
            <a:r>
              <a:rPr lang="ru-RU" b="1" dirty="0"/>
              <a:t> </a:t>
            </a:r>
            <a:r>
              <a:rPr lang="ru-RU" b="1" dirty="0" smtClean="0"/>
              <a:t>учреждение</a:t>
            </a:r>
            <a:endParaRPr lang="ru-RU" dirty="0"/>
          </a:p>
          <a:p>
            <a:pPr algn="ctr"/>
            <a:r>
              <a:rPr lang="ru-RU" b="1" dirty="0"/>
              <a:t>муниципального образования город Краснодар</a:t>
            </a:r>
            <a:endParaRPr lang="ru-RU" dirty="0"/>
          </a:p>
          <a:p>
            <a:pPr algn="ctr"/>
            <a:r>
              <a:rPr lang="ru-RU" sz="2000" b="1" dirty="0"/>
              <a:t>«Центр развития ребенка – детский сад №200» 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4098" name="Picture 2" descr="http://ds200.centerstart.ru/sites/ds200.centerstart.ru/files/u16/logotip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8" y="116632"/>
            <a:ext cx="2864168" cy="286416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94872" y="4749432"/>
            <a:ext cx="3354255" cy="37457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ОТЧЕТ ЗА 2 ГОД РАБОТЫ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6477" y="5483405"/>
            <a:ext cx="2898517" cy="817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 smtClean="0"/>
              <a:t>Руководитель </a:t>
            </a:r>
            <a:r>
              <a:rPr lang="ru-RU" sz="1400" b="1" dirty="0"/>
              <a:t>проекта:</a:t>
            </a:r>
          </a:p>
          <a:p>
            <a:pPr algn="r"/>
            <a:r>
              <a:rPr lang="ru-RU" sz="1400" b="1" dirty="0" err="1"/>
              <a:t>Вовчук</a:t>
            </a:r>
            <a:r>
              <a:rPr lang="ru-RU" sz="1400" b="1" dirty="0"/>
              <a:t> Марина Александровна, </a:t>
            </a:r>
            <a:r>
              <a:rPr lang="ru-RU" sz="1400" b="1" dirty="0" smtClean="0"/>
              <a:t>заведующий МАДОУ №200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010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94550" y="798990"/>
            <a:ext cx="3577701" cy="2441359"/>
          </a:xfrm>
          <a:prstGeom prst="ellipse">
            <a:avLst/>
          </a:prstGeom>
          <a:solidFill>
            <a:srgbClr val="F4B183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СОЗДАНИЕ ПРОГРАММ ПРОЕКТНОЙ ДЕЯТЕЛЬНОСТИ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С ДОШКОЛЬНИКАМИ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С ИСПОЛЬЗОВАНИЕМ ИНТЕРАКТИВНОГО ОБОРУДОВАНИЯ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07257" y="798990"/>
            <a:ext cx="3577701" cy="2441359"/>
          </a:xfrm>
          <a:prstGeom prst="ellipse">
            <a:avLst/>
          </a:prstGeom>
          <a:solidFill>
            <a:srgbClr val="CCCC00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ПРИВЛЕЧЕНИЕ КОММЕРЧЕСКИХ ОРГАНИЗАЦИЙ, РАБОТАЮЩИХ В СИСТЕМЕ ПОВЫШЕНИЯ КВАЛИФИКАЦИИ ПЕДАГОГОВ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94551" y="3373515"/>
            <a:ext cx="3577701" cy="244135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РАСШИРЕНИЕ ИМЕЮЩЕЙСЯ СЕТИ КОММЕРЧЕСКИХ ПАРТНЕРОВ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07258" y="3373515"/>
            <a:ext cx="3577701" cy="2441359"/>
          </a:xfrm>
          <a:prstGeom prst="ellipse">
            <a:avLst/>
          </a:prstGeom>
          <a:solidFill>
            <a:srgbClr val="F09456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ДЕМОСТРАЦИЯ ПРАКТИЧЕСКИХ ВОЗМОЖНОСТЕЙ ИНТЕРАКТИВНОГО ОБОРУДОВАНИЯ В ОБРАЗОВАТЕЛЬНОМ ПРОЦЕССЕ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75860" y="2645546"/>
            <a:ext cx="2459115" cy="1455938"/>
          </a:xfrm>
          <a:prstGeom prst="ellipse">
            <a:avLst/>
          </a:prstGeom>
          <a:solidFill>
            <a:srgbClr val="7030A0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СИСТЕМНЫЙ ПОДХОД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СИСТЕМА ПОСТРОЕНИЯ МАРКЕТИНГОВЫХ ОТНОШЕНИЙ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bagira-tour.by/images/slide/500px-Sun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r="15154"/>
          <a:stretch/>
        </p:blipFill>
        <p:spPr bwMode="auto">
          <a:xfrm>
            <a:off x="1219200" y="-292953"/>
            <a:ext cx="6821715" cy="43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995" y="2671647"/>
            <a:ext cx="8133441" cy="684865"/>
          </a:xfrm>
          <a:prstGeom prst="rect">
            <a:avLst/>
          </a:prstGeom>
          <a:solidFill>
            <a:srgbClr val="287D50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КОММЕРЧЕСКИЕ ПАРТНЕРЫ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994" y="5376278"/>
            <a:ext cx="8041816" cy="916995"/>
          </a:xfrm>
          <a:prstGeom prst="rect">
            <a:avLst/>
          </a:prstGeom>
          <a:solidFill>
            <a:srgbClr val="F0945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РАСШИРЕНИЕ КРУГА ПОТЕНЦИАЛЬНЫХ ПАРТНЕРОВ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7995" y="3740266"/>
            <a:ext cx="8041815" cy="1636013"/>
            <a:chOff x="507995" y="3944450"/>
            <a:chExt cx="8041815" cy="163601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995" y="4663468"/>
              <a:ext cx="2714174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МЕТОДИЧЕСКИЕ РАЗРАБОТКИ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22170" y="4663467"/>
              <a:ext cx="2772229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ВЕБИНАРЫ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94400" y="4663468"/>
              <a:ext cx="2555410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ОБРАЗОВАТЕЛЬНЫЕ МЕРОПРИЯТИЯ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Стрелка вниз 1"/>
            <p:cNvSpPr/>
            <p:nvPr/>
          </p:nvSpPr>
          <p:spPr>
            <a:xfrm>
              <a:off x="3850197" y="3944450"/>
              <a:ext cx="1360607" cy="819794"/>
            </a:xfrm>
            <a:prstGeom prst="downArrow">
              <a:avLst/>
            </a:prstGeom>
            <a:solidFill>
              <a:srgbClr val="287D50"/>
            </a:solidFill>
            <a:ln w="38100">
              <a:solidFill>
                <a:srgbClr val="287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07995" y="3314048"/>
            <a:ext cx="3957473" cy="706985"/>
          </a:xfrm>
          <a:prstGeom prst="rect">
            <a:avLst/>
          </a:prstGeom>
          <a:solidFill>
            <a:srgbClr val="CCCC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ТОРГОВЫЕ ОРГАНИЗАЦИИ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5468" y="3314048"/>
            <a:ext cx="4175968" cy="706985"/>
          </a:xfrm>
          <a:prstGeom prst="rect">
            <a:avLst/>
          </a:prstGeom>
          <a:solidFill>
            <a:srgbClr val="CCCC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ОРГАНИЗАЦИИ ПЕРЕПОДГОТОВКИ И ПК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37458" y="874588"/>
            <a:ext cx="4166985" cy="19486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ds200.centerstart.ru/sites/ds200.centerstart.ru/files/u16/logotip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476" y="982220"/>
            <a:ext cx="1606852" cy="160685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03254" y="874588"/>
            <a:ext cx="324398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4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ДЕТСКИЙ</a:t>
            </a:r>
          </a:p>
          <a:p>
            <a:pPr algn="ctr">
              <a:lnSpc>
                <a:spcPts val="7000"/>
              </a:lnSpc>
            </a:pPr>
            <a:r>
              <a:rPr lang="ru-RU" sz="4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САД</a:t>
            </a:r>
            <a:endParaRPr lang="ru-RU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РЕЗУЛЬТАТИВНОСТЬ. ОПРЕДЕЛЕННАЯ УСТОЙЧИВОСТЬ ПОЛОЖИТЕЛЬНЫХ РЕЗУЛЬТАТОВ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РЕЗУЛЬТАТИВНОСТЬ. ОПРЕДЕЛЕННАЯ УСТОЙЧИВОСТЬ ПОЛОЖИТЕЛЬНЫХ РЕЗУЛЬТАТОВ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9"/>
            <a:ext cx="9144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6623" y="1468947"/>
            <a:ext cx="2962010" cy="11929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УСТОЙЧИВОСТЬ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83001" y="1502692"/>
            <a:ext cx="2962010" cy="1192948"/>
          </a:xfrm>
          <a:prstGeom prst="ellipse">
            <a:avLst/>
          </a:prstGeom>
          <a:solidFill>
            <a:srgbClr val="F4B183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ОБНОВЛЯЕМОСТЬ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0024" y="2495871"/>
            <a:ext cx="2962010" cy="1192948"/>
          </a:xfrm>
          <a:prstGeom prst="ellipse">
            <a:avLst/>
          </a:prstGeom>
          <a:solidFill>
            <a:srgbClr val="F09456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ЭКОНОМИЧЕСКАЯ ВЫГОДА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69513" y="1267068"/>
            <a:ext cx="237997" cy="15116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488928">
            <a:off x="5221119" y="1115727"/>
            <a:ext cx="231539" cy="106306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111072" flipH="1">
            <a:off x="3432095" y="1163336"/>
            <a:ext cx="225122" cy="95448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ИЗМЕРЕНИЕ И ОЦЕНКА КАЧЕСТВА ИННОВАЦИИ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690" y="4773974"/>
            <a:ext cx="3047289" cy="905522"/>
          </a:xfrm>
          <a:prstGeom prst="rect">
            <a:avLst/>
          </a:prstGeom>
          <a:solidFill>
            <a:srgbClr val="287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Результаты анкетирования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7391" y="4137663"/>
            <a:ext cx="4900473" cy="49594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Увеличения объемов продаж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7390" y="4790611"/>
            <a:ext cx="4900473" cy="55823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Расширение круга потенциальных покупателей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7389" y="5505851"/>
            <a:ext cx="4900473" cy="90552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Изучение возможностей использования оборудования в образовательной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2462830" y="5056814"/>
            <a:ext cx="2273710" cy="435408"/>
          </a:xfrm>
          <a:prstGeom prst="triangl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05018" y="631828"/>
            <a:ext cx="6924583" cy="648403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40000"/>
                </a:solidFill>
              </a:rPr>
              <a:t>КРИТЕРИИ ЭФФЕКТИВНОСТИ ИННОВАЦИОННОЙ  ДЕЯТЕЛЬНОСТИ</a:t>
            </a:r>
            <a:endParaRPr lang="ru-RU" b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667" y="984846"/>
            <a:ext cx="1874201" cy="2739544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65" t="7863" r="9170" b="7836"/>
          <a:stretch/>
        </p:blipFill>
        <p:spPr>
          <a:xfrm>
            <a:off x="2591880" y="984846"/>
            <a:ext cx="1941618" cy="2739544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048" y="3900806"/>
            <a:ext cx="1866725" cy="2739543"/>
          </a:xfrm>
          <a:prstGeom prst="rect">
            <a:avLst/>
          </a:prstGeom>
          <a:ln w="38100">
            <a:solidFill>
              <a:srgbClr val="287D5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15" y="3900806"/>
            <a:ext cx="1980867" cy="2739543"/>
          </a:xfrm>
          <a:prstGeom prst="rect">
            <a:avLst/>
          </a:prstGeom>
          <a:ln w="38100">
            <a:solidFill>
              <a:srgbClr val="287D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r="2464"/>
          <a:stretch/>
        </p:blipFill>
        <p:spPr>
          <a:xfrm>
            <a:off x="4696602" y="984844"/>
            <a:ext cx="1984583" cy="2739545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1" t="8790" r="8330" b="7141"/>
          <a:stretch/>
        </p:blipFill>
        <p:spPr>
          <a:xfrm>
            <a:off x="461215" y="984847"/>
            <a:ext cx="1967941" cy="2739543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71" y="3900803"/>
            <a:ext cx="1950500" cy="2739545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87" y="3900805"/>
            <a:ext cx="1944594" cy="2739544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-5048" y="-27715"/>
            <a:ext cx="9149048" cy="7468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АППРОБАЦИЯ И ДИССЕМИНАЦИЯ РЕЗУЛЬТАТОВ ДЕЯТЕЛЬНОСТИ КИП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НА ОСНОВЕ СЕТЕВОГО ВЗАИМОДЕЙСТВИЯ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7" y="1005136"/>
            <a:ext cx="8877670" cy="54918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048" y="-27715"/>
            <a:ext cx="9149048" cy="7468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АППРОБАЦИЯ И ДИССЕМИНАЦИЯ РЕЗУЛЬТАТОВ ДЕЯТЕЛЬНОСТИ КИП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НА ОСНОВЕ СЕТЕВОГО ВЗАИМОДЕЙСТВИЯ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46836" y="1582057"/>
            <a:ext cx="7226307" cy="3664996"/>
            <a:chOff x="480779" y="1311674"/>
            <a:chExt cx="8272865" cy="4341779"/>
          </a:xfrm>
        </p:grpSpPr>
        <p:sp>
          <p:nvSpPr>
            <p:cNvPr id="2" name="Овал 1"/>
            <p:cNvSpPr/>
            <p:nvPr/>
          </p:nvSpPr>
          <p:spPr>
            <a:xfrm>
              <a:off x="2236869" y="2258356"/>
              <a:ext cx="4760686" cy="2293257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74" name="Picture 2" descr="http://s017.radikal.ru/i412/1306/09/c929ea8af7d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79" y="1311674"/>
              <a:ext cx="8272865" cy="434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181266" y="2963592"/>
              <a:ext cx="3004817" cy="1130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spc="100" dirty="0">
                  <a:solidFill>
                    <a:srgbClr val="003300"/>
                  </a:solidFill>
                </a:rPr>
                <a:t>СПАСИБО </a:t>
              </a:r>
              <a:endParaRPr lang="ru-RU" sz="2800" b="1" spc="100" dirty="0" smtClean="0">
                <a:solidFill>
                  <a:srgbClr val="003300"/>
                </a:solidFill>
              </a:endParaRPr>
            </a:p>
            <a:p>
              <a:pPr algn="ctr"/>
              <a:r>
                <a:rPr lang="ru-RU" sz="2800" b="1" spc="100" dirty="0" smtClean="0">
                  <a:solidFill>
                    <a:srgbClr val="003300"/>
                  </a:solidFill>
                </a:rPr>
                <a:t>ЗА </a:t>
              </a:r>
              <a:r>
                <a:rPr lang="ru-RU" sz="2800" b="1" spc="100" dirty="0">
                  <a:solidFill>
                    <a:srgbClr val="003300"/>
                  </a:solidFill>
                </a:rPr>
                <a:t>ВНИМАНИЕ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1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1670049" y="2718009"/>
            <a:ext cx="645886" cy="738050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трелка вниз 12"/>
          <p:cNvSpPr/>
          <p:nvPr/>
        </p:nvSpPr>
        <p:spPr>
          <a:xfrm>
            <a:off x="4318000" y="2718009"/>
            <a:ext cx="645886" cy="738050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низ 13"/>
          <p:cNvSpPr/>
          <p:nvPr/>
        </p:nvSpPr>
        <p:spPr>
          <a:xfrm>
            <a:off x="7037614" y="2718009"/>
            <a:ext cx="645886" cy="738050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трелка вниз 3"/>
          <p:cNvSpPr/>
          <p:nvPr/>
        </p:nvSpPr>
        <p:spPr>
          <a:xfrm>
            <a:off x="4376057" y="1573964"/>
            <a:ext cx="645886" cy="738050"/>
          </a:xfrm>
          <a:prstGeom prst="downArrow">
            <a:avLst/>
          </a:prstGeom>
          <a:solidFill>
            <a:srgbClr val="F0945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2106385" y="485212"/>
            <a:ext cx="4931229" cy="13280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РАЗРАБОТКА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ФИНАНСОВЫХ </a:t>
            </a:r>
            <a:r>
              <a:rPr lang="ru-RU" sz="2400" b="1" dirty="0">
                <a:solidFill>
                  <a:srgbClr val="FFFF00"/>
                </a:solidFill>
              </a:rPr>
              <a:t>ИНСТРУМЕНТОВ РАЗВИТИЯ ДОО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6670" y="2313494"/>
            <a:ext cx="6890657" cy="400110"/>
          </a:xfrm>
          <a:prstGeom prst="rect">
            <a:avLst/>
          </a:prstGeom>
          <a:solidFill>
            <a:srgbClr val="287D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МАРКЕТИНГОВАЯ ДЕЯТЕЛЬНОСТЬ ДОО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786" y="3451654"/>
            <a:ext cx="2463800" cy="1290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АКТИВНОСТЬ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РЫНКЕ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ОБРАЗОВАТЕЛЬНЫХ </a:t>
            </a:r>
            <a:r>
              <a:rPr lang="ru-RU" b="1" dirty="0">
                <a:solidFill>
                  <a:schemeClr val="tx1"/>
                </a:solidFill>
              </a:rPr>
              <a:t>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2670" y="3487850"/>
            <a:ext cx="2318655" cy="1290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ТВОРЧЕСКИЙ ПОДХОД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</a:t>
            </a:r>
            <a:r>
              <a:rPr lang="ru-RU" b="1" dirty="0">
                <a:solidFill>
                  <a:schemeClr val="tx1"/>
                </a:solidFill>
              </a:rPr>
              <a:t>СОЦИАЛЬНОМУ ВЗАИМОДЕЙСТВИЮ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2999" y="3487850"/>
            <a:ext cx="2383972" cy="1290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ПАРТНЕРСТВО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>
                <a:solidFill>
                  <a:schemeClr val="tx1"/>
                </a:solidFill>
              </a:rPr>
              <a:t>СОЦИАЛЬНЫМИ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 КОММЕРЧЕСКИМИ </a:t>
            </a:r>
            <a:r>
              <a:rPr lang="ru-RU" b="1" dirty="0">
                <a:solidFill>
                  <a:schemeClr val="tx1"/>
                </a:solidFill>
              </a:rPr>
              <a:t>СИСТЕМАМИ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0786" y="5419106"/>
            <a:ext cx="8126185" cy="1186110"/>
          </a:xfrm>
          <a:prstGeom prst="rect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РАЗРАБОТКА СИСТЕМЫ ПАРТНЕРСТВА ДОШКОЛЬНОЙ ОРГАНИЗАЦИИ И ЧАСТНЫХ КОММЕРЧЕСКИХ ОРГАНИЗАЦИЙ, ОСНОВАННОЙ НА МАРКЕТИНГЕ МУЛЬТИМЕДИЙНОГО И ИГРОВОГО ОБОРУДОВАНИЯ, СРЕДСТВОМ КОТОРОГО ЯВЛЯЕТСЯ ТВОРЧЕСКАЯ ПРОЕКТНАЯ ДЕЯТЕЛЬНОСТЬ ДОШКОЛЬНИКОВ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40943" y="4887015"/>
            <a:ext cx="1800000" cy="54000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ЗАДАЧИ ОТЧЕТНОГО ПЕРИОДА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15256" y="4580873"/>
            <a:ext cx="8360229" cy="1597981"/>
          </a:xfrm>
          <a:prstGeom prst="roundRect">
            <a:avLst/>
          </a:prstGeom>
          <a:solidFill>
            <a:srgbClr val="F09456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514" y="2670201"/>
            <a:ext cx="8360229" cy="1227091"/>
          </a:xfrm>
          <a:prstGeom prst="roundRect">
            <a:avLst/>
          </a:prstGeom>
          <a:solidFill>
            <a:srgbClr val="F09456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8571" y="681745"/>
            <a:ext cx="6879771" cy="1683657"/>
          </a:xfrm>
          <a:prstGeom prst="rect">
            <a:avLst/>
          </a:prstGeom>
          <a:solidFill>
            <a:srgbClr val="287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ОСНОВНЫЕ ЗАДАЧИ  </a:t>
            </a:r>
          </a:p>
          <a:p>
            <a:pPr algn="ctr"/>
            <a:r>
              <a:rPr lang="ru-RU" sz="2800" b="1" dirty="0" smtClean="0"/>
              <a:t>ИННОВАЦИОННОЙ ДЕЯТЕЛЬНОСТИ </a:t>
            </a:r>
          </a:p>
          <a:p>
            <a:pPr algn="ctr"/>
            <a:r>
              <a:rPr lang="ru-RU" sz="2800" b="1" dirty="0" smtClean="0"/>
              <a:t>НА 2 ЭТАПЕ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938665"/>
            <a:ext cx="81715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сети коммерческих партнеров дошкольной организации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0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образовательной деятельности, направленной на осуществление детских творческих проектов с использованием нового мультимедийного оборудования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" y="2670201"/>
            <a:ext cx="792088" cy="792088"/>
          </a:xfrm>
          <a:prstGeom prst="rect">
            <a:avLst/>
          </a:prstGeom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" y="4619832"/>
            <a:ext cx="792088" cy="792088"/>
          </a:xfrm>
          <a:prstGeom prst="rect">
            <a:avLst/>
          </a:prstGeom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ЗАДАЧИ ОТЧЕТНОГО ПЕРИОДА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СОДЕРЖАНИЕ ИННОВАЦИОННОЙ ДЕЯТЕЛЬНОСТИ ЗА ОТЧЕТНЫЙ ПЕРИОД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5507" y="2250346"/>
            <a:ext cx="3823897" cy="129837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УСЛОВИЯ ОРГАНИЗАЦИИ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ДЕТСКОЙ ПРОЕКТНОЙ ДЕЯТЕЛЬНОСТИ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62559" y="5653751"/>
            <a:ext cx="5101216" cy="54000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ИНТЕРАКТИВНОЕ  ОБОРУДОВАНИЕ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50052" y="1807421"/>
            <a:ext cx="385101" cy="5285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386863" y="1782382"/>
            <a:ext cx="385101" cy="5285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70004" y="3478400"/>
            <a:ext cx="385101" cy="5285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506815" y="3453361"/>
            <a:ext cx="385101" cy="5285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355105" y="618194"/>
            <a:ext cx="3600000" cy="1447060"/>
          </a:xfrm>
          <a:prstGeom prst="ellipse">
            <a:avLst/>
          </a:prstGeom>
          <a:solidFill>
            <a:srgbClr val="F0945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ЛИЧНАЯ ЗАИНТЕРЕСОВАННОСТЬ РЕБЕНКА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250052" y="618194"/>
            <a:ext cx="3600000" cy="1447060"/>
          </a:xfrm>
          <a:prstGeom prst="ellipse">
            <a:avLst/>
          </a:prstGeom>
          <a:solidFill>
            <a:srgbClr val="F0945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ИНИЦИАТИВА </a:t>
            </a:r>
          </a:p>
          <a:p>
            <a:pPr algn="ctr"/>
            <a:r>
              <a:rPr lang="ru-RU" b="1" dirty="0" smtClean="0"/>
              <a:t>ОТ РЕБЕНКА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250052" y="3712031"/>
            <a:ext cx="3600000" cy="1447060"/>
          </a:xfrm>
          <a:prstGeom prst="ellipse">
            <a:avLst/>
          </a:prstGeom>
          <a:solidFill>
            <a:srgbClr val="F0945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ОПОРА РЕБЕНКА </a:t>
            </a:r>
          </a:p>
          <a:p>
            <a:pPr algn="ctr"/>
            <a:r>
              <a:rPr lang="ru-RU" b="1" dirty="0" smtClean="0"/>
              <a:t>НА НАГЛЯДНЫЙ, ЧУВСТВЕННЫЙ ПРАКТИЧЕСКИЙ ОПЫТ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55105" y="3712031"/>
            <a:ext cx="3600000" cy="1447060"/>
          </a:xfrm>
          <a:prstGeom prst="ellipse">
            <a:avLst/>
          </a:prstGeom>
          <a:solidFill>
            <a:srgbClr val="6699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ПОДДЕРЖКА, СОПРОВОЖДЕНИЕ ВЗРОСЛОГО</a:t>
            </a:r>
            <a:endParaRPr lang="ru-RU" b="1" dirty="0"/>
          </a:p>
        </p:txBody>
      </p:sp>
      <p:sp>
        <p:nvSpPr>
          <p:cNvPr id="20" name="Стрелка вверх 19"/>
          <p:cNvSpPr/>
          <p:nvPr/>
        </p:nvSpPr>
        <p:spPr>
          <a:xfrm>
            <a:off x="4594290" y="3453362"/>
            <a:ext cx="266332" cy="2290490"/>
          </a:xfrm>
          <a:prstGeom prst="up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53441" y="1593934"/>
            <a:ext cx="6874289" cy="4618179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08819" y="2139718"/>
            <a:ext cx="5751603" cy="331669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48297" y="2139719"/>
            <a:ext cx="3912125" cy="3316692"/>
          </a:xfrm>
          <a:prstGeom prst="ellipse">
            <a:avLst/>
          </a:prstGeom>
          <a:gradFill>
            <a:gsLst>
              <a:gs pos="0">
                <a:srgbClr val="FFFFFF"/>
              </a:gs>
              <a:gs pos="57000">
                <a:srgbClr val="FFFF66"/>
              </a:gs>
            </a:gsLst>
            <a:path path="circle">
              <a:fillToRect l="50000" t="50000" r="50000" b="50000"/>
            </a:path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ИСПОЛЬЗОВАНИЕ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СОВРЕМЕННОГО ИГРОВОГО,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МУЛЬТИМЕДИЙНОГО,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ИНТЕРАКТИВНОГО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 ЦИФРОВОГО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ОБОРУДОВАНИЯ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8000" y="2344627"/>
            <a:ext cx="4715277" cy="6347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ПРОЕКТЫ-МУЛЬТФИЛЬМЫ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000" y="3344071"/>
            <a:ext cx="4715277" cy="634748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ПОЗНАВАТЕЛЬНЫЕ ПРОЕКТЫ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000" y="4343516"/>
            <a:ext cx="4715278" cy="839835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ХУДОЖЕСТВЕННО-ТВОРЧЕСКИЕ ПРОЕКТЫ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05669" y="783772"/>
            <a:ext cx="4836183" cy="969698"/>
          </a:xfrm>
          <a:prstGeom prst="roundRect">
            <a:avLst/>
          </a:prstGeom>
          <a:solidFill>
            <a:srgbClr val="297B52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 ТВОРЧЕСКОЙ ДЕЯТЕЛЬНОСТИ ДОШКОЛЬНИКОВ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СОДЕРЖАНИЕ ИННОВАЦИОННОЙ ДЕЯТЕЛЬНОСТИ ЗА ОТЧЕТНЫЙ ПЕРИОД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771" y="1990673"/>
            <a:ext cx="4086830" cy="233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525486" y="640412"/>
            <a:ext cx="4005943" cy="44610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МЕТОДИЧЕСКОЕ ПОСОБИЕ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6651" y="1072460"/>
            <a:ext cx="8136904" cy="9182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ПРОЕКТНАЯ ДЕЯТЕЛЬНОСТЬ В РАЗВИТИИ СПОСОБНОСТИ ДОШКОЛЬНИКОВ К МЫСЛИТЕЛЬНОМУ АНАЛИЗУ И РАССУЖДЕНИЮ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938" y="3952580"/>
            <a:ext cx="3910497" cy="26227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2109964"/>
            <a:ext cx="2880000" cy="4072164"/>
          </a:xfrm>
          <a:prstGeom prst="rect">
            <a:avLst/>
          </a:prstGeom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ИННОВАЦИОННОСТЬ. АНАЛИЗ ПРОДУКТОВ ИННОВАЦИОННОЙ ДЕЯТЕЛЬНОСТИ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677" y="379364"/>
            <a:ext cx="659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Ссылка на страницу сайта с инновационными продуктами: </a:t>
            </a:r>
            <a:r>
              <a:rPr lang="en-US" sz="1200" b="1" dirty="0">
                <a:hlinkClick r:id="rId5"/>
              </a:rPr>
              <a:t>http://ds200.centerstart.ru/node/716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36771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292" y="1282905"/>
            <a:ext cx="8280920" cy="8714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«ИГРЫ 3</a:t>
            </a:r>
            <a:r>
              <a:rPr lang="en-US" sz="2000" b="1" dirty="0" smtClean="0">
                <a:solidFill>
                  <a:srgbClr val="002060"/>
                </a:solidFill>
              </a:rPr>
              <a:t>D</a:t>
            </a:r>
            <a:r>
              <a:rPr lang="ru-RU" sz="2000" b="1" dirty="0" smtClean="0">
                <a:solidFill>
                  <a:srgbClr val="002060"/>
                </a:solidFill>
              </a:rPr>
              <a:t>-ИНТЕРАКТИВ»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ПСИХОЛОГО-ПЕДАГОГИЧЕСКАЯ РАБОТА С ДОШКОЛЬНИКАМИ С ИСПОЛЬЗОВАНИЕМ ИНТЕРАКТИВНОГО ПОЛА ДЛЯ ДЕТЕЙ 3-7 ЛЕТ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92" y="4533528"/>
            <a:ext cx="2736304" cy="1841887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908" y="2708527"/>
            <a:ext cx="2736304" cy="156614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92" y="2708527"/>
            <a:ext cx="2784319" cy="1555977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957908" y="4562907"/>
            <a:ext cx="2736304" cy="181250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43242" y="709081"/>
            <a:ext cx="4005943" cy="3707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МЕТОДИЧЕСКОЕ ПОСОБИЕ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37" y="2554940"/>
            <a:ext cx="2520000" cy="3563144"/>
          </a:xfrm>
          <a:prstGeom prst="rect">
            <a:avLst/>
          </a:prstGeom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Прямоугольник 12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ИННОВАЦИОННОСТЬ. АНАЛИЗ ПРОДУКТОВ ИННОВАЦИОННОЙ ДЕЯТЕЛЬНОСТИ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7677" y="379364"/>
            <a:ext cx="659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Ссылка на страницу сайта с инновационными продуктами: </a:t>
            </a:r>
            <a:r>
              <a:rPr lang="en-US" sz="1200" b="1" dirty="0">
                <a:hlinkClick r:id="rId8"/>
              </a:rPr>
              <a:t>http://ds200.centerstart.ru/node/716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201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1553363"/>
            <a:ext cx="8280920" cy="9428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РАЗВИТИЕ РЕЧЕВОЙ КУЛЬТУРЫ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ПОЗНАВАТЕЛЬНЫХ СПОСОБНОСТЕЙ ДОШКОЛЬНИКОВ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ИСПОЛЬЗОВАНИЕМ ИНТЕРАКТИВНОЙ ДОСКИ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6630" y="688134"/>
            <a:ext cx="7184570" cy="71788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ДОПОЛНИТЕЛЬНАЯ ОБЩЕРАЗВИВАЮЩАЯ ПРОГРАММА </a:t>
            </a:r>
            <a:r>
              <a:rPr lang="ru-RU" sz="2400" b="1" dirty="0" smtClean="0">
                <a:solidFill>
                  <a:srgbClr val="C00000"/>
                </a:solidFill>
              </a:rPr>
              <a:t>«ИНТЕРАКТИВНАЯ ПОЗНАЙКА»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644" y="4880624"/>
            <a:ext cx="1800000" cy="141429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477" y="2723505"/>
            <a:ext cx="1979979" cy="150883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5032" y="2737020"/>
            <a:ext cx="3372948" cy="195142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7" name="Picture 4" descr="D:\ФИСЕНКО Н.В\ИННОВАЦИИ\2013-2014 уч год\ОТЧЕТ\изображения рабочие\Буквы В-Ф1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880413"/>
            <a:ext cx="1800000" cy="141429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ФИСЕНКО Н.В\ИННОВАЦИИ\2013-2014 уч год\ОТЧЕТ\изображения рабочие\Буква Г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032" y="4880624"/>
            <a:ext cx="1800000" cy="142869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23505"/>
            <a:ext cx="2520000" cy="3585815"/>
          </a:xfrm>
          <a:prstGeom prst="rect">
            <a:avLst/>
          </a:prstGeom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Прямоугольник 10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ИННОВАЦИОННОСТЬ. АНАЛИЗ ПРОДУКТОВ ИННОВАЦИОННОЙ ДЕЯТЕЛЬНОСТИ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7677" y="379364"/>
            <a:ext cx="659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Ссылка на страницу сайта с инновационными продуктами: </a:t>
            </a:r>
            <a:r>
              <a:rPr lang="en-US" sz="1200" b="1" dirty="0">
                <a:hlinkClick r:id="rId8"/>
              </a:rPr>
              <a:t>http://ds200.centerstart.ru/node/716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594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995" y="4456180"/>
            <a:ext cx="2801339" cy="185511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4223058"/>
            <a:ext cx="2801339" cy="2088232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88009" y="1223257"/>
            <a:ext cx="8769505" cy="6041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ИГРОВЫЕ ТЕХНОЛОГИИ ПРОВЕДЕНИЯ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ПРАЗДНИЧНЫХ СОБЫТИЙ В ДЕТСКОМ САДУ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261709"/>
            <a:ext cx="2801339" cy="1682409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5" y="2261710"/>
            <a:ext cx="2801339" cy="190357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525486" y="709080"/>
            <a:ext cx="4005943" cy="35968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МЕТОДИЧЕСКОЕ ПОСОБИЕ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26" y="2239126"/>
            <a:ext cx="2880000" cy="4072164"/>
          </a:xfrm>
          <a:prstGeom prst="rect">
            <a:avLst/>
          </a:prstGeom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ИННОВАЦИОННОСТЬ. АНАЛИЗ ПРОДУКТОВ ИННОВАЦИОННОЙ ДЕЯТЕЛЬНОСТИ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7677" y="379364"/>
            <a:ext cx="659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Ссылка на страницу сайта с инновационными продуктами: </a:t>
            </a:r>
            <a:r>
              <a:rPr lang="en-US" sz="1200" b="1" dirty="0">
                <a:hlinkClick r:id="rId8"/>
              </a:rPr>
              <a:t>http://ds200.centerstart.ru/node/716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626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5964</TotalTime>
  <Words>432</Words>
  <Application>Microsoft Office PowerPoint</Application>
  <PresentationFormat>Экран (4:3)</PresentationFormat>
  <Paragraphs>115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211</cp:revision>
  <dcterms:created xsi:type="dcterms:W3CDTF">2017-10-10T14:21:38Z</dcterms:created>
  <dcterms:modified xsi:type="dcterms:W3CDTF">2020-02-10T13:39:14Z</dcterms:modified>
</cp:coreProperties>
</file>