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18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8507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96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9287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15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72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3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75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01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71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9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8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3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7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6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5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7764" y="2233900"/>
            <a:ext cx="7588469" cy="2390200"/>
          </a:xfrm>
        </p:spPr>
        <p:txBody>
          <a:bodyPr/>
          <a:lstStyle/>
          <a:p>
            <a:pPr algn="ctr"/>
            <a:r>
              <a:rPr lang="ru-RU" dirty="0" smtClean="0"/>
              <a:t>Роль учителя и ученика в проектной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50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1-й этап – погружение в проект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80741"/>
              </p:ext>
            </p:extLst>
          </p:nvPr>
        </p:nvGraphicFramePr>
        <p:xfrm>
          <a:off x="609599" y="2028498"/>
          <a:ext cx="7073463" cy="4011985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3297301">
                  <a:extLst>
                    <a:ext uri="{9D8B030D-6E8A-4147-A177-3AD203B41FA5}">
                      <a16:colId xmlns:a16="http://schemas.microsoft.com/office/drawing/2014/main" val="710255168"/>
                    </a:ext>
                  </a:extLst>
                </a:gridCol>
                <a:gridCol w="3776162">
                  <a:extLst>
                    <a:ext uri="{9D8B030D-6E8A-4147-A177-3AD203B41FA5}">
                      <a16:colId xmlns:a16="http://schemas.microsoft.com/office/drawing/2014/main" val="455363669"/>
                    </a:ext>
                  </a:extLst>
                </a:gridCol>
              </a:tblGrid>
              <a:tr h="546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Учитель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Учащиеся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2280957368"/>
                  </a:ext>
                </a:extLst>
              </a:tr>
              <a:tr h="441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Формулирует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Осуществляет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637569245"/>
                  </a:ext>
                </a:extLst>
              </a:tr>
              <a:tr h="71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1) Проблему проекта</a:t>
                      </a:r>
                      <a:endParaRPr lang="ru-RU" sz="3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1) личностное присвоение проблемы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2568967426"/>
                  </a:ext>
                </a:extLst>
              </a:tr>
              <a:tr h="71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2) Сюжетную ситуацию</a:t>
                      </a:r>
                      <a:endParaRPr lang="ru-RU" sz="3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2) вживание в ситуацию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372845583"/>
                  </a:ext>
                </a:extLst>
              </a:tr>
              <a:tr h="1319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3) Цель и задачи</a:t>
                      </a:r>
                      <a:endParaRPr lang="ru-RU" sz="3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3) принятие, уточнение и конкретизация цели задач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4215896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7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2-й </a:t>
            </a:r>
            <a:r>
              <a:rPr lang="ru-RU" dirty="0"/>
              <a:t>этап – организация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824777"/>
              </p:ext>
            </p:extLst>
          </p:nvPr>
        </p:nvGraphicFramePr>
        <p:xfrm>
          <a:off x="609599" y="2028498"/>
          <a:ext cx="7073463" cy="4503746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4120056">
                  <a:extLst>
                    <a:ext uri="{9D8B030D-6E8A-4147-A177-3AD203B41FA5}">
                      <a16:colId xmlns:a16="http://schemas.microsoft.com/office/drawing/2014/main" val="710255168"/>
                    </a:ext>
                  </a:extLst>
                </a:gridCol>
                <a:gridCol w="2953407">
                  <a:extLst>
                    <a:ext uri="{9D8B030D-6E8A-4147-A177-3AD203B41FA5}">
                      <a16:colId xmlns:a16="http://schemas.microsoft.com/office/drawing/2014/main" val="455363669"/>
                    </a:ext>
                  </a:extLst>
                </a:gridCol>
              </a:tblGrid>
              <a:tr h="546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Учитель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Учащиеся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2280957368"/>
                  </a:ext>
                </a:extLst>
              </a:tr>
              <a:tr h="441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Организует деятельность – предполагает:</a:t>
                      </a:r>
                      <a:endParaRPr lang="ru-RU" sz="36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Осуществляют:</a:t>
                      </a:r>
                      <a:endParaRPr lang="ru-RU" sz="36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637569245"/>
                  </a:ext>
                </a:extLst>
              </a:tr>
              <a:tr h="71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4) Организовать группы</a:t>
                      </a:r>
                      <a:endParaRPr lang="ru-RU" sz="36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4) разбивку на группы</a:t>
                      </a:r>
                      <a:endParaRPr lang="ru-RU" sz="36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2568967426"/>
                  </a:ext>
                </a:extLst>
              </a:tr>
              <a:tr h="71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5) Распределить амплуа в группах</a:t>
                      </a:r>
                      <a:endParaRPr lang="ru-RU" sz="36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5) распределение ролей в группе</a:t>
                      </a:r>
                      <a:endParaRPr lang="ru-RU" sz="36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372845583"/>
                  </a:ext>
                </a:extLst>
              </a:tr>
              <a:tr h="1319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6) Спланировать деятельность по решению задач проекта</a:t>
                      </a:r>
                      <a:endParaRPr lang="ru-RU" sz="3600" b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6) планирование работы</a:t>
                      </a:r>
                      <a:endParaRPr lang="ru-RU" sz="36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4215896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3-й </a:t>
            </a:r>
            <a:r>
              <a:rPr lang="ru-RU" dirty="0"/>
              <a:t>этап – организация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375255"/>
              </p:ext>
            </p:extLst>
          </p:nvPr>
        </p:nvGraphicFramePr>
        <p:xfrm>
          <a:off x="609599" y="2028498"/>
          <a:ext cx="7073463" cy="3570025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3573518">
                  <a:extLst>
                    <a:ext uri="{9D8B030D-6E8A-4147-A177-3AD203B41FA5}">
                      <a16:colId xmlns:a16="http://schemas.microsoft.com/office/drawing/2014/main" val="710255168"/>
                    </a:ext>
                  </a:extLst>
                </a:gridCol>
                <a:gridCol w="3499945">
                  <a:extLst>
                    <a:ext uri="{9D8B030D-6E8A-4147-A177-3AD203B41FA5}">
                      <a16:colId xmlns:a16="http://schemas.microsoft.com/office/drawing/2014/main" val="455363669"/>
                    </a:ext>
                  </a:extLst>
                </a:gridCol>
              </a:tblGrid>
              <a:tr h="546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Учитель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Учащиеся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2280957368"/>
                  </a:ext>
                </a:extLst>
              </a:tr>
              <a:tr h="441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учувствует, но:</a:t>
                      </a:r>
                      <a:endParaRPr lang="ru-RU" sz="36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Работают активно и самостоятельно:</a:t>
                      </a:r>
                      <a:endParaRPr lang="ru-RU" sz="36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637569245"/>
                  </a:ext>
                </a:extLst>
              </a:tr>
              <a:tr h="71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8) Консультирует учащихся по необходимости</a:t>
                      </a:r>
                      <a:endParaRPr lang="ru-RU" sz="36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8) каждый в соответствии со своим амплуа и сообща</a:t>
                      </a:r>
                      <a:endParaRPr lang="ru-RU" sz="36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2568967426"/>
                  </a:ext>
                </a:extLst>
              </a:tr>
              <a:tr h="71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9) Ненавязчиво контролирует</a:t>
                      </a:r>
                      <a:endParaRPr lang="ru-RU" sz="3600" b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9) консультируются по необходимости</a:t>
                      </a:r>
                      <a:endParaRPr lang="ru-RU" sz="36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372845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180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3-й </a:t>
            </a:r>
            <a:r>
              <a:rPr lang="ru-RU" dirty="0"/>
              <a:t>этап – организация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64423"/>
              </p:ext>
            </p:extLst>
          </p:nvPr>
        </p:nvGraphicFramePr>
        <p:xfrm>
          <a:off x="609599" y="2028498"/>
          <a:ext cx="7073463" cy="4430467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3888829">
                  <a:extLst>
                    <a:ext uri="{9D8B030D-6E8A-4147-A177-3AD203B41FA5}">
                      <a16:colId xmlns:a16="http://schemas.microsoft.com/office/drawing/2014/main" val="710255168"/>
                    </a:ext>
                  </a:extLst>
                </a:gridCol>
                <a:gridCol w="3184634">
                  <a:extLst>
                    <a:ext uri="{9D8B030D-6E8A-4147-A177-3AD203B41FA5}">
                      <a16:colId xmlns:a16="http://schemas.microsoft.com/office/drawing/2014/main" val="455363669"/>
                    </a:ext>
                  </a:extLst>
                </a:gridCol>
              </a:tblGrid>
              <a:tr h="546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Учитель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Учащиеся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2280957368"/>
                  </a:ext>
                </a:extLst>
              </a:tr>
              <a:tr h="441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учувствует, но:</a:t>
                      </a:r>
                      <a:endParaRPr lang="ru-RU" sz="36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Работают активно и самостоятельно:</a:t>
                      </a:r>
                      <a:endParaRPr lang="ru-RU" sz="36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637569245"/>
                  </a:ext>
                </a:extLst>
              </a:tr>
              <a:tr h="1319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10) Дает новые знания, когда у учащихся возникает в этом необходимость</a:t>
                      </a:r>
                      <a:endParaRPr lang="ru-RU" sz="36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10) «добывают» недостающие знания</a:t>
                      </a:r>
                      <a:endParaRPr lang="ru-RU" sz="36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4215896416"/>
                  </a:ext>
                </a:extLst>
              </a:tr>
              <a:tr h="1319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11) Репетирует с учениками предстоящую презентацию результатов</a:t>
                      </a:r>
                      <a:endParaRPr lang="ru-RU" sz="36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11) подготавливают презентацию результатов</a:t>
                      </a:r>
                      <a:endParaRPr lang="ru-RU" sz="36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2647628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219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4-й </a:t>
            </a:r>
            <a:r>
              <a:rPr lang="ru-RU" dirty="0"/>
              <a:t>этап – презентация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899866"/>
              </p:ext>
            </p:extLst>
          </p:nvPr>
        </p:nvGraphicFramePr>
        <p:xfrm>
          <a:off x="609599" y="2028498"/>
          <a:ext cx="7073463" cy="3626303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3888829">
                  <a:extLst>
                    <a:ext uri="{9D8B030D-6E8A-4147-A177-3AD203B41FA5}">
                      <a16:colId xmlns:a16="http://schemas.microsoft.com/office/drawing/2014/main" val="710255168"/>
                    </a:ext>
                  </a:extLst>
                </a:gridCol>
                <a:gridCol w="3184634">
                  <a:extLst>
                    <a:ext uri="{9D8B030D-6E8A-4147-A177-3AD203B41FA5}">
                      <a16:colId xmlns:a16="http://schemas.microsoft.com/office/drawing/2014/main" val="455363669"/>
                    </a:ext>
                  </a:extLst>
                </a:gridCol>
              </a:tblGrid>
              <a:tr h="546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Учитель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Учащиеся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2280957368"/>
                  </a:ext>
                </a:extLst>
              </a:tr>
              <a:tr h="441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Принимает отчет:</a:t>
                      </a:r>
                      <a:endParaRPr lang="ru-RU" sz="36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Демонстрируют:</a:t>
                      </a:r>
                      <a:endParaRPr lang="ru-RU" sz="36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637569245"/>
                  </a:ext>
                </a:extLst>
              </a:tr>
              <a:tr h="1319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12) Обобщает и резюмирует полученные результаты</a:t>
                      </a:r>
                      <a:endParaRPr lang="ru-RU" sz="3600" b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12) понимание проблемы, цели задачи</a:t>
                      </a:r>
                      <a:endParaRPr lang="ru-RU" sz="36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4215896416"/>
                  </a:ext>
                </a:extLst>
              </a:tr>
              <a:tr h="1319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13) Подводит итог обучения</a:t>
                      </a:r>
                      <a:endParaRPr lang="ru-RU" sz="3600" b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13) умение планировать и осуществлять работу</a:t>
                      </a:r>
                      <a:endParaRPr lang="ru-RU" sz="36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2647628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530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4-й </a:t>
            </a:r>
            <a:r>
              <a:rPr lang="ru-RU" dirty="0"/>
              <a:t>этап – презентация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05188"/>
              </p:ext>
            </p:extLst>
          </p:nvPr>
        </p:nvGraphicFramePr>
        <p:xfrm>
          <a:off x="609599" y="2028498"/>
          <a:ext cx="7073463" cy="3899336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3121573">
                  <a:extLst>
                    <a:ext uri="{9D8B030D-6E8A-4147-A177-3AD203B41FA5}">
                      <a16:colId xmlns:a16="http://schemas.microsoft.com/office/drawing/2014/main" val="710255168"/>
                    </a:ext>
                  </a:extLst>
                </a:gridCol>
                <a:gridCol w="3951890">
                  <a:extLst>
                    <a:ext uri="{9D8B030D-6E8A-4147-A177-3AD203B41FA5}">
                      <a16:colId xmlns:a16="http://schemas.microsoft.com/office/drawing/2014/main" val="455363669"/>
                    </a:ext>
                  </a:extLst>
                </a:gridCol>
              </a:tblGrid>
              <a:tr h="458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Учитель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Учащиеся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2280957368"/>
                  </a:ext>
                </a:extLst>
              </a:tr>
              <a:tr h="385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Принимает отчет:</a:t>
                      </a:r>
                      <a:endParaRPr lang="ru-RU" sz="36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Демонстрируют:</a:t>
                      </a:r>
                      <a:endParaRPr lang="ru-RU" sz="36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637569245"/>
                  </a:ext>
                </a:extLst>
              </a:tr>
              <a:tr h="70886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14) Оценивает умения: общаться, слушать, обосновывать свое мнение и др. (по тесту и карте наблюдений</a:t>
                      </a:r>
                      <a:r>
                        <a:rPr lang="ru-RU" sz="2400" b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36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14) найденный способ решения проблемы</a:t>
                      </a:r>
                      <a:endParaRPr lang="ru-RU" sz="36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4215896416"/>
                  </a:ext>
                </a:extLst>
              </a:tr>
              <a:tr h="70886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15) рефлексию деятельности и результата</a:t>
                      </a:r>
                      <a:endParaRPr lang="ru-RU" sz="3600" b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2200681857"/>
                  </a:ext>
                </a:extLst>
              </a:tr>
              <a:tr h="132851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16) дают </a:t>
                      </a:r>
                      <a:r>
                        <a:rPr lang="ru-RU" sz="2400" b="0" dirty="0" err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взаимооценку</a:t>
                      </a:r>
                      <a:r>
                        <a:rPr lang="ru-RU" sz="2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деятельности и ее результативности</a:t>
                      </a:r>
                      <a:endParaRPr lang="ru-RU" sz="36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2647628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19339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278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Аспект</vt:lpstr>
      <vt:lpstr>Роль учителя и ученика в проектной деятельности</vt:lpstr>
      <vt:lpstr>1-й этап – погружение в проект</vt:lpstr>
      <vt:lpstr>2-й этап – организация деятельности</vt:lpstr>
      <vt:lpstr>3-й этап – организация деятельности</vt:lpstr>
      <vt:lpstr>3-й этап – организация деятельности</vt:lpstr>
      <vt:lpstr>4-й этап – презентация</vt:lpstr>
      <vt:lpstr>4-й этап – презентация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учителя и ученика в проектной деятельности</dc:title>
  <dc:creator>Smollny</dc:creator>
  <cp:lastModifiedBy>Smollny</cp:lastModifiedBy>
  <cp:revision>3</cp:revision>
  <dcterms:created xsi:type="dcterms:W3CDTF">2016-01-29T07:32:43Z</dcterms:created>
  <dcterms:modified xsi:type="dcterms:W3CDTF">2016-01-29T07:45:43Z</dcterms:modified>
</cp:coreProperties>
</file>