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8" r:id="rId2"/>
    <p:sldId id="327" r:id="rId3"/>
    <p:sldId id="326" r:id="rId4"/>
    <p:sldId id="329" r:id="rId5"/>
    <p:sldId id="330" r:id="rId6"/>
    <p:sldId id="332" r:id="rId7"/>
    <p:sldId id="333" r:id="rId8"/>
    <p:sldId id="334" r:id="rId9"/>
    <p:sldId id="335" r:id="rId10"/>
    <p:sldId id="336" r:id="rId11"/>
    <p:sldId id="337" r:id="rId12"/>
    <p:sldId id="338" r:id="rId13"/>
    <p:sldId id="339" r:id="rId14"/>
    <p:sldId id="340" r:id="rId15"/>
    <p:sldId id="341" r:id="rId16"/>
    <p:sldId id="342" r:id="rId17"/>
    <p:sldId id="343" r:id="rId18"/>
    <p:sldId id="344" r:id="rId19"/>
    <p:sldId id="345" r:id="rId20"/>
    <p:sldId id="346" r:id="rId21"/>
    <p:sldId id="347" r:id="rId22"/>
    <p:sldId id="348" r:id="rId23"/>
    <p:sldId id="349" r:id="rId2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000000"/>
    <a:srgbClr val="3366FF"/>
    <a:srgbClr val="0000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45" autoAdjust="0"/>
    <p:restoredTop sz="94654" autoAdjust="0"/>
  </p:normalViewPr>
  <p:slideViewPr>
    <p:cSldViewPr>
      <p:cViewPr varScale="1">
        <p:scale>
          <a:sx n="69" d="100"/>
          <a:sy n="69" d="100"/>
        </p:scale>
        <p:origin x="-59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7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&#1050;&#1085;&#1080;&#1075;&#1072;1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8"/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8.9346815251027528E-2"/>
          <c:y val="0.10143919242665859"/>
          <c:w val="0.83808565999555562"/>
          <c:h val="0.7971216151466833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Кол-во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 prstMaterial="matte"/>
          </c:spPr>
          <c:explosion val="25"/>
          <c:dPt>
            <c:idx val="3"/>
            <c:spPr>
              <a:solidFill>
                <a:srgbClr val="02C219"/>
              </a:solidFill>
              <a:scene3d>
                <a:camera prst="orthographicFront"/>
                <a:lightRig rig="threePt" dir="t"/>
              </a:scene3d>
              <a:sp3d prstMaterial="matte"/>
            </c:spPr>
          </c:dPt>
          <c:dLbls>
            <c:dLbl>
              <c:idx val="0"/>
              <c:layout>
                <c:manualLayout>
                  <c:x val="-2.8102008573557125E-4"/>
                  <c:y val="0.39667892821933093"/>
                </c:manualLayout>
              </c:layout>
              <c:tx>
                <c:rich>
                  <a:bodyPr/>
                  <a:lstStyle/>
                  <a:p>
                    <a:r>
                      <a:rPr lang="ru-RU" sz="1200" b="1" spc="-90" baseline="0" dirty="0" smtClean="0">
                        <a:solidFill>
                          <a:srgbClr val="0070C0"/>
                        </a:solidFill>
                        <a:latin typeface="Verdana" pitchFamily="34" charset="0"/>
                      </a:rPr>
                      <a:t>Ресторанная индустрия</a:t>
                    </a:r>
                    <a:r>
                      <a:rPr lang="ru-RU" sz="1200" b="1" dirty="0" smtClean="0">
                        <a:solidFill>
                          <a:srgbClr val="0070C0"/>
                        </a:solidFill>
                        <a:latin typeface="Verdana" pitchFamily="34" charset="0"/>
                      </a:rPr>
                      <a:t> </a:t>
                    </a:r>
                    <a:r>
                      <a:rPr lang="ru-RU" sz="1600" b="1" dirty="0" smtClean="0">
                        <a:solidFill>
                          <a:srgbClr val="0070C0"/>
                        </a:solidFill>
                        <a:latin typeface="Verdana" pitchFamily="34" charset="0"/>
                      </a:rPr>
                      <a:t>47</a:t>
                    </a:r>
                    <a:endParaRPr lang="ru-RU" sz="1600" b="1" dirty="0">
                      <a:solidFill>
                        <a:srgbClr val="0070C0"/>
                      </a:solidFill>
                      <a:latin typeface="Verdana" pitchFamily="34" charset="0"/>
                    </a:endParaRPr>
                  </a:p>
                </c:rich>
              </c:tx>
              <c:showVal val="1"/>
              <c:showCatName val="1"/>
            </c:dLbl>
            <c:dLbl>
              <c:idx val="1"/>
              <c:layout>
                <c:manualLayout>
                  <c:x val="-5.9280176364876383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sz="1200" b="1" dirty="0" smtClean="0">
                        <a:solidFill>
                          <a:srgbClr val="FF0000"/>
                        </a:solidFill>
                        <a:latin typeface="Verdana" pitchFamily="34" charset="0"/>
                      </a:rPr>
                      <a:t>торговля</a:t>
                    </a:r>
                    <a:endParaRPr lang="ru-RU" sz="1200" b="1" dirty="0">
                      <a:solidFill>
                        <a:srgbClr val="FF0000"/>
                      </a:solidFill>
                      <a:latin typeface="Verdana" pitchFamily="34" charset="0"/>
                    </a:endParaRPr>
                  </a:p>
                  <a:p>
                    <a:r>
                      <a:rPr lang="ru-RU" sz="1600" b="1" dirty="0">
                        <a:solidFill>
                          <a:srgbClr val="FF0000"/>
                        </a:solidFill>
                        <a:latin typeface="Verdana" pitchFamily="34" charset="0"/>
                      </a:rPr>
                      <a:t> </a:t>
                    </a:r>
                    <a:r>
                      <a:rPr lang="ru-RU" sz="1600" b="1" dirty="0" smtClean="0">
                        <a:solidFill>
                          <a:srgbClr val="FF0000"/>
                        </a:solidFill>
                        <a:latin typeface="Verdana" pitchFamily="34" charset="0"/>
                      </a:rPr>
                      <a:t>13</a:t>
                    </a:r>
                    <a:endParaRPr lang="ru-RU" sz="1600" b="1" dirty="0">
                      <a:solidFill>
                        <a:srgbClr val="FF0000"/>
                      </a:solidFill>
                      <a:latin typeface="Verdana" pitchFamily="34" charset="0"/>
                    </a:endParaRPr>
                  </a:p>
                </c:rich>
              </c:tx>
              <c:showVal val="1"/>
              <c:showCatName val="1"/>
            </c:dLbl>
            <c:dLbl>
              <c:idx val="2"/>
              <c:layout>
                <c:manualLayout>
                  <c:x val="-2.0462146581239585E-2"/>
                  <c:y val="2.3305590838760989E-2"/>
                </c:manualLayout>
              </c:layout>
              <c:tx>
                <c:rich>
                  <a:bodyPr/>
                  <a:lstStyle/>
                  <a:p>
                    <a:r>
                      <a:rPr lang="ru-RU" sz="1100" b="1" dirty="0" smtClean="0">
                        <a:solidFill>
                          <a:srgbClr val="FFC000"/>
                        </a:solidFill>
                        <a:latin typeface="Verdana" pitchFamily="34" charset="0"/>
                      </a:rPr>
                      <a:t>Парикмахерские услуги</a:t>
                    </a:r>
                    <a:endParaRPr lang="ru-RU" sz="1100" b="1" dirty="0">
                      <a:solidFill>
                        <a:srgbClr val="FFC000"/>
                      </a:solidFill>
                      <a:latin typeface="Verdana" pitchFamily="34" charset="0"/>
                    </a:endParaRPr>
                  </a:p>
                  <a:p>
                    <a:r>
                      <a:rPr lang="ru-RU" sz="1600" b="1" dirty="0">
                        <a:solidFill>
                          <a:srgbClr val="FFC000"/>
                        </a:solidFill>
                        <a:latin typeface="Verdana" pitchFamily="34" charset="0"/>
                      </a:rPr>
                      <a:t>21</a:t>
                    </a:r>
                  </a:p>
                </c:rich>
              </c:tx>
              <c:showVal val="1"/>
              <c:showCatName val="1"/>
            </c:dLbl>
            <c:dLbl>
              <c:idx val="3"/>
              <c:layout>
                <c:manualLayout>
                  <c:x val="-1.6985654570956403E-2"/>
                  <c:y val="-3.7952026829980001E-2"/>
                </c:manualLayout>
              </c:layout>
              <c:tx>
                <c:rich>
                  <a:bodyPr/>
                  <a:lstStyle/>
                  <a:p>
                    <a:r>
                      <a:rPr lang="ru-RU" sz="1200" b="1" dirty="0" smtClean="0">
                        <a:solidFill>
                          <a:srgbClr val="92D050"/>
                        </a:solidFill>
                        <a:latin typeface="Verdana" pitchFamily="34" charset="0"/>
                      </a:rPr>
                      <a:t>Сервис на</a:t>
                    </a:r>
                    <a:r>
                      <a:rPr lang="ru-RU" sz="1200" b="1" baseline="0" dirty="0" smtClean="0">
                        <a:solidFill>
                          <a:srgbClr val="92D050"/>
                        </a:solidFill>
                        <a:latin typeface="Verdana" pitchFamily="34" charset="0"/>
                      </a:rPr>
                      <a:t> транспорте</a:t>
                    </a:r>
                    <a:endParaRPr lang="ru-RU" sz="1200" b="1" dirty="0">
                      <a:solidFill>
                        <a:srgbClr val="92D050"/>
                      </a:solidFill>
                      <a:latin typeface="Verdana" pitchFamily="34" charset="0"/>
                    </a:endParaRPr>
                  </a:p>
                  <a:p>
                    <a:r>
                      <a:rPr lang="ru-RU" sz="1600" b="1" dirty="0">
                        <a:solidFill>
                          <a:srgbClr val="92D050"/>
                        </a:solidFill>
                        <a:latin typeface="Verdana" pitchFamily="34" charset="0"/>
                      </a:rPr>
                      <a:t>8</a:t>
                    </a:r>
                  </a:p>
                </c:rich>
              </c:tx>
              <c:showVal val="1"/>
              <c:showCatName val="1"/>
            </c:dLbl>
            <c:dLbl>
              <c:idx val="4"/>
              <c:layout>
                <c:manualLayout>
                  <c:x val="7.1476706036747065E-2"/>
                  <c:y val="-4.9169582968795582E-2"/>
                </c:manualLayout>
              </c:layout>
              <c:tx>
                <c:rich>
                  <a:bodyPr/>
                  <a:lstStyle/>
                  <a:p>
                    <a:r>
                      <a:rPr lang="ru-RU" sz="1200" b="1" dirty="0">
                        <a:solidFill>
                          <a:schemeClr val="bg1">
                            <a:lumMod val="60000"/>
                            <a:lumOff val="40000"/>
                          </a:schemeClr>
                        </a:solidFill>
                        <a:latin typeface="Verdana" pitchFamily="34" charset="0"/>
                      </a:rPr>
                      <a:t>Другие</a:t>
                    </a:r>
                  </a:p>
                  <a:p>
                    <a:r>
                      <a:rPr lang="ru-RU" sz="1600" b="1" dirty="0">
                        <a:solidFill>
                          <a:schemeClr val="bg1">
                            <a:lumMod val="60000"/>
                            <a:lumOff val="40000"/>
                          </a:schemeClr>
                        </a:solidFill>
                        <a:latin typeface="Verdana" pitchFamily="34" charset="0"/>
                      </a:rPr>
                      <a:t> </a:t>
                    </a:r>
                    <a:r>
                      <a:rPr lang="ru-RU" sz="1600" b="1" dirty="0" smtClean="0">
                        <a:solidFill>
                          <a:schemeClr val="bg1">
                            <a:lumMod val="60000"/>
                            <a:lumOff val="40000"/>
                          </a:schemeClr>
                        </a:solidFill>
                        <a:latin typeface="Verdana" pitchFamily="34" charset="0"/>
                      </a:rPr>
                      <a:t>16</a:t>
                    </a:r>
                    <a:endParaRPr lang="ru-RU" sz="1600" b="1" dirty="0">
                      <a:solidFill>
                        <a:schemeClr val="bg1">
                          <a:lumMod val="60000"/>
                          <a:lumOff val="40000"/>
                        </a:schemeClr>
                      </a:solidFill>
                      <a:latin typeface="Verdana" pitchFamily="34" charset="0"/>
                    </a:endParaRPr>
                  </a:p>
                </c:rich>
              </c:tx>
              <c:showVal val="1"/>
              <c:showCatName val="1"/>
            </c:dLbl>
            <c:txPr>
              <a:bodyPr/>
              <a:lstStyle/>
              <a:p>
                <a:pPr>
                  <a:defRPr sz="1200" b="1">
                    <a:solidFill>
                      <a:schemeClr val="tx2">
                        <a:lumMod val="90000"/>
                      </a:schemeClr>
                    </a:solidFill>
                    <a:latin typeface="Verdana" pitchFamily="34" charset="0"/>
                  </a:defRPr>
                </a:pPr>
                <a:endParaRPr lang="ru-RU"/>
              </a:p>
            </c:txPr>
            <c:showVal val="1"/>
            <c:showCatName val="1"/>
            <c:showLeaderLines val="1"/>
          </c:dLbls>
          <c:cat>
            <c:strRef>
              <c:f>Лист1!$A$2:$A$6</c:f>
              <c:strCache>
                <c:ptCount val="5"/>
                <c:pt idx="0">
                  <c:v>Промышленность</c:v>
                </c:pt>
                <c:pt idx="1">
                  <c:v>Строительство</c:v>
                </c:pt>
                <c:pt idx="2">
                  <c:v>Сфера услуг</c:v>
                </c:pt>
                <c:pt idx="3">
                  <c:v>Сельское хозяйство</c:v>
                </c:pt>
                <c:pt idx="4">
                  <c:v>Другие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46</c:v>
                </c:pt>
                <c:pt idx="1">
                  <c:v>11</c:v>
                </c:pt>
                <c:pt idx="2">
                  <c:v>21</c:v>
                </c:pt>
                <c:pt idx="3">
                  <c:v>7</c:v>
                </c:pt>
                <c:pt idx="4">
                  <c:v>15</c:v>
                </c:pt>
              </c:numCache>
            </c:numRef>
          </c:val>
        </c:ser>
      </c:pie3DChart>
    </c:plotArea>
    <c:plotVisOnly val="1"/>
    <c:dispBlanksAs val="zero"/>
  </c:chart>
  <c:externalData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2052EF-4E11-4AA2-BECC-566EC412200A}" type="doc">
      <dgm:prSet loTypeId="urn:microsoft.com/office/officeart/2005/8/layout/chevron2" loCatId="process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9690D2C1-9CCF-4FE4-97CB-79A79FB037BF}">
      <dgm:prSet phldrT="[Текст]"/>
      <dgm:spPr/>
      <dgm:t>
        <a:bodyPr/>
        <a:lstStyle/>
        <a:p>
          <a:endParaRPr lang="ru-RU" dirty="0"/>
        </a:p>
      </dgm:t>
    </dgm:pt>
    <dgm:pt modelId="{F03BBF09-BEC3-4E06-BC53-819BBDEDE5A0}" type="parTrans" cxnId="{03B7486D-889D-4A80-8E8F-BD9AF9CC3F8C}">
      <dgm:prSet/>
      <dgm:spPr/>
      <dgm:t>
        <a:bodyPr/>
        <a:lstStyle/>
        <a:p>
          <a:endParaRPr lang="ru-RU"/>
        </a:p>
      </dgm:t>
    </dgm:pt>
    <dgm:pt modelId="{FB8D8980-9858-4249-A18A-57C7B3A6BB48}" type="sibTrans" cxnId="{03B7486D-889D-4A80-8E8F-BD9AF9CC3F8C}">
      <dgm:prSet/>
      <dgm:spPr/>
      <dgm:t>
        <a:bodyPr/>
        <a:lstStyle/>
        <a:p>
          <a:endParaRPr lang="ru-RU"/>
        </a:p>
      </dgm:t>
    </dgm:pt>
    <dgm:pt modelId="{892CFA4F-6BB2-4A34-8F82-DCF2816FFBBA}">
      <dgm:prSet phldrT="[Текст]"/>
      <dgm:spPr/>
      <dgm:t>
        <a:bodyPr/>
        <a:lstStyle/>
        <a:p>
          <a:endParaRPr lang="ru-RU" dirty="0"/>
        </a:p>
      </dgm:t>
    </dgm:pt>
    <dgm:pt modelId="{906A6614-378D-4156-B390-65F74337E933}" type="parTrans" cxnId="{7FB2C21D-AAC4-4085-A833-829CA6F40CC0}">
      <dgm:prSet/>
      <dgm:spPr/>
      <dgm:t>
        <a:bodyPr/>
        <a:lstStyle/>
        <a:p>
          <a:endParaRPr lang="ru-RU"/>
        </a:p>
      </dgm:t>
    </dgm:pt>
    <dgm:pt modelId="{C2E26600-AF8B-4EC1-9E86-1EEED7057506}" type="sibTrans" cxnId="{7FB2C21D-AAC4-4085-A833-829CA6F40CC0}">
      <dgm:prSet/>
      <dgm:spPr/>
      <dgm:t>
        <a:bodyPr/>
        <a:lstStyle/>
        <a:p>
          <a:endParaRPr lang="ru-RU"/>
        </a:p>
      </dgm:t>
    </dgm:pt>
    <dgm:pt modelId="{20A55B24-B2EE-47C3-AFB9-9D2140BC2681}">
      <dgm:prSet custT="1"/>
      <dgm:spPr/>
      <dgm:t>
        <a:bodyPr/>
        <a:lstStyle/>
        <a:p>
          <a:pPr algn="l"/>
          <a:r>
            <a:rPr lang="ru-RU" sz="2200" b="1" dirty="0" smtClean="0"/>
            <a:t>«Повар, кондитер» -</a:t>
          </a:r>
          <a:endParaRPr lang="ru-RU" sz="2200" b="1" dirty="0"/>
        </a:p>
      </dgm:t>
    </dgm:pt>
    <dgm:pt modelId="{27365684-D3E8-4F6F-BED2-2C954B575B6E}" type="parTrans" cxnId="{1D79C311-3C3E-4887-ABFD-01134FA32E91}">
      <dgm:prSet/>
      <dgm:spPr/>
      <dgm:t>
        <a:bodyPr/>
        <a:lstStyle/>
        <a:p>
          <a:endParaRPr lang="ru-RU"/>
        </a:p>
      </dgm:t>
    </dgm:pt>
    <dgm:pt modelId="{FC855289-FA04-4159-84FD-73A999818BE5}" type="sibTrans" cxnId="{1D79C311-3C3E-4887-ABFD-01134FA32E91}">
      <dgm:prSet/>
      <dgm:spPr/>
      <dgm:t>
        <a:bodyPr/>
        <a:lstStyle/>
        <a:p>
          <a:endParaRPr lang="ru-RU"/>
        </a:p>
      </dgm:t>
    </dgm:pt>
    <dgm:pt modelId="{8C2913DF-83F8-4F48-959A-C64E745EBC16}">
      <dgm:prSet custT="1"/>
      <dgm:spPr/>
      <dgm:t>
        <a:bodyPr/>
        <a:lstStyle/>
        <a:p>
          <a:pPr algn="l"/>
          <a:r>
            <a:rPr lang="ru-RU" sz="2200" b="1" dirty="0" smtClean="0"/>
            <a:t>«Пекарь» -</a:t>
          </a:r>
          <a:endParaRPr lang="ru-RU" sz="2200" b="1" dirty="0"/>
        </a:p>
      </dgm:t>
    </dgm:pt>
    <dgm:pt modelId="{5A61A4A6-B76F-46EE-BFDF-1EFCF85729E3}" type="parTrans" cxnId="{954A0936-1241-4E44-B655-8DB528F9AB19}">
      <dgm:prSet/>
      <dgm:spPr/>
      <dgm:t>
        <a:bodyPr/>
        <a:lstStyle/>
        <a:p>
          <a:endParaRPr lang="ru-RU"/>
        </a:p>
      </dgm:t>
    </dgm:pt>
    <dgm:pt modelId="{E158FFE5-84C2-42AC-A966-C67C5FB9DF87}" type="sibTrans" cxnId="{954A0936-1241-4E44-B655-8DB528F9AB19}">
      <dgm:prSet/>
      <dgm:spPr/>
      <dgm:t>
        <a:bodyPr/>
        <a:lstStyle/>
        <a:p>
          <a:endParaRPr lang="ru-RU"/>
        </a:p>
      </dgm:t>
    </dgm:pt>
    <dgm:pt modelId="{35A47776-6DAE-42FF-8E50-E746C56EF3B4}">
      <dgm:prSet custT="1"/>
      <dgm:spPr/>
      <dgm:t>
        <a:bodyPr/>
        <a:lstStyle/>
        <a:p>
          <a:pPr algn="l"/>
          <a:r>
            <a:rPr lang="ru-RU" sz="2200" b="1" dirty="0" smtClean="0"/>
            <a:t>«Технология хлеба, кондитерских и макаронных изделий»</a:t>
          </a:r>
          <a:endParaRPr lang="ru-RU" sz="2200" b="1" dirty="0"/>
        </a:p>
      </dgm:t>
    </dgm:pt>
    <dgm:pt modelId="{DE0EA8D8-F820-44B4-A743-12AD97BA9A46}" type="parTrans" cxnId="{E206EAEB-3F6A-499E-BBD8-1563FB0B3632}">
      <dgm:prSet/>
      <dgm:spPr/>
      <dgm:t>
        <a:bodyPr/>
        <a:lstStyle/>
        <a:p>
          <a:endParaRPr lang="ru-RU"/>
        </a:p>
      </dgm:t>
    </dgm:pt>
    <dgm:pt modelId="{9251D152-0381-41C9-8A4A-6DB0D2577CB0}" type="sibTrans" cxnId="{E206EAEB-3F6A-499E-BBD8-1563FB0B3632}">
      <dgm:prSet/>
      <dgm:spPr/>
      <dgm:t>
        <a:bodyPr/>
        <a:lstStyle/>
        <a:p>
          <a:endParaRPr lang="ru-RU"/>
        </a:p>
      </dgm:t>
    </dgm:pt>
    <dgm:pt modelId="{2C9163CB-E14A-4A0A-BF75-ABD857B4E106}">
      <dgm:prSet custT="1"/>
      <dgm:spPr/>
      <dgm:t>
        <a:bodyPr/>
        <a:lstStyle/>
        <a:p>
          <a:pPr algn="l"/>
          <a:r>
            <a:rPr lang="ru-RU" sz="2200" b="1" dirty="0" smtClean="0"/>
            <a:t> «Технология продукции общественного питания»</a:t>
          </a:r>
          <a:endParaRPr lang="ru-RU" sz="2200" b="1" dirty="0"/>
        </a:p>
      </dgm:t>
    </dgm:pt>
    <dgm:pt modelId="{911E8E25-4CFE-442B-BA2B-F8CBACD2E847}" type="parTrans" cxnId="{4FEABBBB-B499-4952-BB1A-CB48813C76E4}">
      <dgm:prSet/>
      <dgm:spPr/>
      <dgm:t>
        <a:bodyPr/>
        <a:lstStyle/>
        <a:p>
          <a:endParaRPr lang="ru-RU"/>
        </a:p>
      </dgm:t>
    </dgm:pt>
    <dgm:pt modelId="{1CD1D2DD-5171-4857-A58D-3BC05F24B362}" type="sibTrans" cxnId="{4FEABBBB-B499-4952-BB1A-CB48813C76E4}">
      <dgm:prSet/>
      <dgm:spPr/>
      <dgm:t>
        <a:bodyPr/>
        <a:lstStyle/>
        <a:p>
          <a:endParaRPr lang="ru-RU"/>
        </a:p>
      </dgm:t>
    </dgm:pt>
    <dgm:pt modelId="{053CBE82-3D74-4F11-BF24-451F2D4591B4}">
      <dgm:prSet phldrT="[Текст]"/>
      <dgm:spPr/>
      <dgm:t>
        <a:bodyPr/>
        <a:lstStyle/>
        <a:p>
          <a:endParaRPr lang="ru-RU" dirty="0"/>
        </a:p>
      </dgm:t>
    </dgm:pt>
    <dgm:pt modelId="{DA3D800D-9E84-4794-9114-54B1C1968AEC}" type="sibTrans" cxnId="{12C93CF6-CC37-4CA2-8FD0-56C46C997207}">
      <dgm:prSet/>
      <dgm:spPr/>
      <dgm:t>
        <a:bodyPr/>
        <a:lstStyle/>
        <a:p>
          <a:endParaRPr lang="ru-RU"/>
        </a:p>
      </dgm:t>
    </dgm:pt>
    <dgm:pt modelId="{EC7E1766-1530-44B2-9762-519A248B8804}" type="parTrans" cxnId="{12C93CF6-CC37-4CA2-8FD0-56C46C997207}">
      <dgm:prSet/>
      <dgm:spPr/>
      <dgm:t>
        <a:bodyPr/>
        <a:lstStyle/>
        <a:p>
          <a:endParaRPr lang="ru-RU"/>
        </a:p>
      </dgm:t>
    </dgm:pt>
    <dgm:pt modelId="{A7325E7D-852F-4829-A81C-87CD3F602DAA}">
      <dgm:prSet custT="1"/>
      <dgm:spPr/>
      <dgm:t>
        <a:bodyPr/>
        <a:lstStyle/>
        <a:p>
          <a:r>
            <a:rPr lang="ru-RU" sz="2200" b="1" dirty="0" smtClean="0"/>
            <a:t> «Товароведение и экспертиза качества потребительских товаров»</a:t>
          </a:r>
          <a:endParaRPr lang="ru-RU" sz="2200" b="1" dirty="0"/>
        </a:p>
      </dgm:t>
    </dgm:pt>
    <dgm:pt modelId="{4BEEB9CC-F300-490D-B985-7B4A73D9B1E3}" type="sibTrans" cxnId="{A8D980D5-B90A-4C45-BC0E-213724C8A08E}">
      <dgm:prSet/>
      <dgm:spPr/>
      <dgm:t>
        <a:bodyPr/>
        <a:lstStyle/>
        <a:p>
          <a:endParaRPr lang="ru-RU"/>
        </a:p>
      </dgm:t>
    </dgm:pt>
    <dgm:pt modelId="{30A1A6C9-890A-4DB9-B91F-A2236AE10237}" type="parTrans" cxnId="{A8D980D5-B90A-4C45-BC0E-213724C8A08E}">
      <dgm:prSet/>
      <dgm:spPr/>
      <dgm:t>
        <a:bodyPr/>
        <a:lstStyle/>
        <a:p>
          <a:endParaRPr lang="ru-RU"/>
        </a:p>
      </dgm:t>
    </dgm:pt>
    <dgm:pt modelId="{F8C609FE-20B5-4344-8BAB-6AAA5B77C746}">
      <dgm:prSet custT="1"/>
      <dgm:spPr/>
      <dgm:t>
        <a:bodyPr/>
        <a:lstStyle/>
        <a:p>
          <a:r>
            <a:rPr lang="ru-RU" sz="2200" b="1" dirty="0" smtClean="0"/>
            <a:t>«Продавец, контролёр, кассир» -</a:t>
          </a:r>
          <a:endParaRPr lang="ru-RU" sz="2200" b="1" dirty="0"/>
        </a:p>
      </dgm:t>
    </dgm:pt>
    <dgm:pt modelId="{46D8A953-E5A6-440E-A61B-AD418F4A0AF1}" type="sibTrans" cxnId="{9B9E5210-84D4-4369-859C-0114521E828F}">
      <dgm:prSet/>
      <dgm:spPr/>
      <dgm:t>
        <a:bodyPr/>
        <a:lstStyle/>
        <a:p>
          <a:endParaRPr lang="ru-RU"/>
        </a:p>
      </dgm:t>
    </dgm:pt>
    <dgm:pt modelId="{87C6F68C-F7C8-4D56-AE04-6CD862CC0464}" type="parTrans" cxnId="{9B9E5210-84D4-4369-859C-0114521E828F}">
      <dgm:prSet/>
      <dgm:spPr/>
      <dgm:t>
        <a:bodyPr/>
        <a:lstStyle/>
        <a:p>
          <a:endParaRPr lang="ru-RU"/>
        </a:p>
      </dgm:t>
    </dgm:pt>
    <dgm:pt modelId="{1A6D131E-C3AA-4E6C-8C58-19298C4CBE77}" type="pres">
      <dgm:prSet presAssocID="{2D2052EF-4E11-4AA2-BECC-566EC412200A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E65057B-F4E6-4A13-933B-2E8384283664}" type="pres">
      <dgm:prSet presAssocID="{053CBE82-3D74-4F11-BF24-451F2D4591B4}" presName="composite" presStyleCnt="0"/>
      <dgm:spPr/>
    </dgm:pt>
    <dgm:pt modelId="{F24F1D93-915A-4D9F-BB76-1E31092FB576}" type="pres">
      <dgm:prSet presAssocID="{053CBE82-3D74-4F11-BF24-451F2D4591B4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E1BA8E-D34E-4FF8-93BC-8CEF1B4C25FA}" type="pres">
      <dgm:prSet presAssocID="{053CBE82-3D74-4F11-BF24-451F2D4591B4}" presName="descendantText" presStyleLbl="alignAcc1" presStyleIdx="0" presStyleCnt="3" custScaleY="158162" custLinFactNeighborX="401" custLinFactNeighborY="-19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745291-FA35-4775-9C88-5D22580881B4}" type="pres">
      <dgm:prSet presAssocID="{DA3D800D-9E84-4794-9114-54B1C1968AEC}" presName="sp" presStyleCnt="0"/>
      <dgm:spPr/>
    </dgm:pt>
    <dgm:pt modelId="{7D8F07AA-764E-4E4F-83CA-A0844AFC6E24}" type="pres">
      <dgm:prSet presAssocID="{9690D2C1-9CCF-4FE4-97CB-79A79FB037BF}" presName="composite" presStyleCnt="0"/>
      <dgm:spPr/>
    </dgm:pt>
    <dgm:pt modelId="{72EFBD35-B6C3-498A-BC5C-038BDA0BC916}" type="pres">
      <dgm:prSet presAssocID="{9690D2C1-9CCF-4FE4-97CB-79A79FB037BF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BBDA4F-0437-4E39-8BC5-822C0F53353C}" type="pres">
      <dgm:prSet presAssocID="{9690D2C1-9CCF-4FE4-97CB-79A79FB037BF}" presName="descendantText" presStyleLbl="alignAcc1" presStyleIdx="1" presStyleCnt="3" custScaleY="1471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87C8DD-9873-4D93-9223-0560160CF912}" type="pres">
      <dgm:prSet presAssocID="{FB8D8980-9858-4249-A18A-57C7B3A6BB48}" presName="sp" presStyleCnt="0"/>
      <dgm:spPr/>
    </dgm:pt>
    <dgm:pt modelId="{881AB544-470A-469B-B7E2-A61735DA6E1D}" type="pres">
      <dgm:prSet presAssocID="{892CFA4F-6BB2-4A34-8F82-DCF2816FFBBA}" presName="composite" presStyleCnt="0"/>
      <dgm:spPr/>
    </dgm:pt>
    <dgm:pt modelId="{9CCC30A4-6E4F-46FE-85F0-1B6DE302A33F}" type="pres">
      <dgm:prSet presAssocID="{892CFA4F-6BB2-4A34-8F82-DCF2816FFBBA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B48BB4-DF62-4677-A92E-31874EDC50DE}" type="pres">
      <dgm:prSet presAssocID="{892CFA4F-6BB2-4A34-8F82-DCF2816FFBBA}" presName="descendantText" presStyleLbl="alignAcc1" presStyleIdx="2" presStyleCnt="3" custScaleY="154975" custLinFactNeighborX="-341" custLinFactNeighborY="-42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E82B4A9-700B-4404-A35C-DF7E837400B6}" type="presOf" srcId="{9690D2C1-9CCF-4FE4-97CB-79A79FB037BF}" destId="{72EFBD35-B6C3-498A-BC5C-038BDA0BC916}" srcOrd="0" destOrd="0" presId="urn:microsoft.com/office/officeart/2005/8/layout/chevron2"/>
    <dgm:cxn modelId="{657057AE-CD29-4532-A0FC-BEF78F4D3176}" type="presOf" srcId="{892CFA4F-6BB2-4A34-8F82-DCF2816FFBBA}" destId="{9CCC30A4-6E4F-46FE-85F0-1B6DE302A33F}" srcOrd="0" destOrd="0" presId="urn:microsoft.com/office/officeart/2005/8/layout/chevron2"/>
    <dgm:cxn modelId="{00633333-2B3F-445A-A534-7247AABFC3A5}" type="presOf" srcId="{F8C609FE-20B5-4344-8BAB-6AAA5B77C746}" destId="{A9B48BB4-DF62-4677-A92E-31874EDC50DE}" srcOrd="0" destOrd="0" presId="urn:microsoft.com/office/officeart/2005/8/layout/chevron2"/>
    <dgm:cxn modelId="{954A0936-1241-4E44-B655-8DB528F9AB19}" srcId="{9690D2C1-9CCF-4FE4-97CB-79A79FB037BF}" destId="{8C2913DF-83F8-4F48-959A-C64E745EBC16}" srcOrd="0" destOrd="0" parTransId="{5A61A4A6-B76F-46EE-BFDF-1EFCF85729E3}" sibTransId="{E158FFE5-84C2-42AC-A966-C67C5FB9DF87}"/>
    <dgm:cxn modelId="{A8D980D5-B90A-4C45-BC0E-213724C8A08E}" srcId="{892CFA4F-6BB2-4A34-8F82-DCF2816FFBBA}" destId="{A7325E7D-852F-4829-A81C-87CD3F602DAA}" srcOrd="1" destOrd="0" parTransId="{30A1A6C9-890A-4DB9-B91F-A2236AE10237}" sibTransId="{4BEEB9CC-F300-490D-B985-7B4A73D9B1E3}"/>
    <dgm:cxn modelId="{9B9E5210-84D4-4369-859C-0114521E828F}" srcId="{892CFA4F-6BB2-4A34-8F82-DCF2816FFBBA}" destId="{F8C609FE-20B5-4344-8BAB-6AAA5B77C746}" srcOrd="0" destOrd="0" parTransId="{87C6F68C-F7C8-4D56-AE04-6CD862CC0464}" sibTransId="{46D8A953-E5A6-440E-A61B-AD418F4A0AF1}"/>
    <dgm:cxn modelId="{1D79C311-3C3E-4887-ABFD-01134FA32E91}" srcId="{053CBE82-3D74-4F11-BF24-451F2D4591B4}" destId="{20A55B24-B2EE-47C3-AFB9-9D2140BC2681}" srcOrd="0" destOrd="0" parTransId="{27365684-D3E8-4F6F-BED2-2C954B575B6E}" sibTransId="{FC855289-FA04-4159-84FD-73A999818BE5}"/>
    <dgm:cxn modelId="{C4A1FADC-7C82-43B7-94F1-54C3B3D93FBF}" type="presOf" srcId="{053CBE82-3D74-4F11-BF24-451F2D4591B4}" destId="{F24F1D93-915A-4D9F-BB76-1E31092FB576}" srcOrd="0" destOrd="0" presId="urn:microsoft.com/office/officeart/2005/8/layout/chevron2"/>
    <dgm:cxn modelId="{9446E7E9-0CE3-465C-AA2D-43C513A123DD}" type="presOf" srcId="{35A47776-6DAE-42FF-8E50-E746C56EF3B4}" destId="{E6BBDA4F-0437-4E39-8BC5-822C0F53353C}" srcOrd="0" destOrd="1" presId="urn:microsoft.com/office/officeart/2005/8/layout/chevron2"/>
    <dgm:cxn modelId="{3536085D-EAAB-4CBB-874F-37498B6C2FCD}" type="presOf" srcId="{A7325E7D-852F-4829-A81C-87CD3F602DAA}" destId="{A9B48BB4-DF62-4677-A92E-31874EDC50DE}" srcOrd="0" destOrd="1" presId="urn:microsoft.com/office/officeart/2005/8/layout/chevron2"/>
    <dgm:cxn modelId="{32A2EF6F-D419-4244-8B9A-83B198BB3372}" type="presOf" srcId="{20A55B24-B2EE-47C3-AFB9-9D2140BC2681}" destId="{78E1BA8E-D34E-4FF8-93BC-8CEF1B4C25FA}" srcOrd="0" destOrd="0" presId="urn:microsoft.com/office/officeart/2005/8/layout/chevron2"/>
    <dgm:cxn modelId="{E206EAEB-3F6A-499E-BBD8-1563FB0B3632}" srcId="{9690D2C1-9CCF-4FE4-97CB-79A79FB037BF}" destId="{35A47776-6DAE-42FF-8E50-E746C56EF3B4}" srcOrd="1" destOrd="0" parTransId="{DE0EA8D8-F820-44B4-A743-12AD97BA9A46}" sibTransId="{9251D152-0381-41C9-8A4A-6DB0D2577CB0}"/>
    <dgm:cxn modelId="{A4D716F4-AFBE-4A6B-B045-B6B26C92C1F5}" type="presOf" srcId="{8C2913DF-83F8-4F48-959A-C64E745EBC16}" destId="{E6BBDA4F-0437-4E39-8BC5-822C0F53353C}" srcOrd="0" destOrd="0" presId="urn:microsoft.com/office/officeart/2005/8/layout/chevron2"/>
    <dgm:cxn modelId="{03B7486D-889D-4A80-8E8F-BD9AF9CC3F8C}" srcId="{2D2052EF-4E11-4AA2-BECC-566EC412200A}" destId="{9690D2C1-9CCF-4FE4-97CB-79A79FB037BF}" srcOrd="1" destOrd="0" parTransId="{F03BBF09-BEC3-4E06-BC53-819BBDEDE5A0}" sibTransId="{FB8D8980-9858-4249-A18A-57C7B3A6BB48}"/>
    <dgm:cxn modelId="{4FEABBBB-B499-4952-BB1A-CB48813C76E4}" srcId="{053CBE82-3D74-4F11-BF24-451F2D4591B4}" destId="{2C9163CB-E14A-4A0A-BF75-ABD857B4E106}" srcOrd="1" destOrd="0" parTransId="{911E8E25-4CFE-442B-BA2B-F8CBACD2E847}" sibTransId="{1CD1D2DD-5171-4857-A58D-3BC05F24B362}"/>
    <dgm:cxn modelId="{7FB2C21D-AAC4-4085-A833-829CA6F40CC0}" srcId="{2D2052EF-4E11-4AA2-BECC-566EC412200A}" destId="{892CFA4F-6BB2-4A34-8F82-DCF2816FFBBA}" srcOrd="2" destOrd="0" parTransId="{906A6614-378D-4156-B390-65F74337E933}" sibTransId="{C2E26600-AF8B-4EC1-9E86-1EEED7057506}"/>
    <dgm:cxn modelId="{04236F76-7BF8-4649-97DE-BBD9EAB58F78}" type="presOf" srcId="{2D2052EF-4E11-4AA2-BECC-566EC412200A}" destId="{1A6D131E-C3AA-4E6C-8C58-19298C4CBE77}" srcOrd="0" destOrd="0" presId="urn:microsoft.com/office/officeart/2005/8/layout/chevron2"/>
    <dgm:cxn modelId="{12C93CF6-CC37-4CA2-8FD0-56C46C997207}" srcId="{2D2052EF-4E11-4AA2-BECC-566EC412200A}" destId="{053CBE82-3D74-4F11-BF24-451F2D4591B4}" srcOrd="0" destOrd="0" parTransId="{EC7E1766-1530-44B2-9762-519A248B8804}" sibTransId="{DA3D800D-9E84-4794-9114-54B1C1968AEC}"/>
    <dgm:cxn modelId="{CA339323-787B-408C-A5DC-1884D4B43810}" type="presOf" srcId="{2C9163CB-E14A-4A0A-BF75-ABD857B4E106}" destId="{78E1BA8E-D34E-4FF8-93BC-8CEF1B4C25FA}" srcOrd="0" destOrd="1" presId="urn:microsoft.com/office/officeart/2005/8/layout/chevron2"/>
    <dgm:cxn modelId="{95475CDD-8FF2-47D7-82F4-8AB5D4EEBFC0}" type="presParOf" srcId="{1A6D131E-C3AA-4E6C-8C58-19298C4CBE77}" destId="{4E65057B-F4E6-4A13-933B-2E8384283664}" srcOrd="0" destOrd="0" presId="urn:microsoft.com/office/officeart/2005/8/layout/chevron2"/>
    <dgm:cxn modelId="{BD313A55-15C7-4D30-81BD-F9847A0B4358}" type="presParOf" srcId="{4E65057B-F4E6-4A13-933B-2E8384283664}" destId="{F24F1D93-915A-4D9F-BB76-1E31092FB576}" srcOrd="0" destOrd="0" presId="urn:microsoft.com/office/officeart/2005/8/layout/chevron2"/>
    <dgm:cxn modelId="{B63EF40B-C804-4DFA-9573-E23A6842AC24}" type="presParOf" srcId="{4E65057B-F4E6-4A13-933B-2E8384283664}" destId="{78E1BA8E-D34E-4FF8-93BC-8CEF1B4C25FA}" srcOrd="1" destOrd="0" presId="urn:microsoft.com/office/officeart/2005/8/layout/chevron2"/>
    <dgm:cxn modelId="{E32A4143-35F3-424E-9EF0-063D2A64FD84}" type="presParOf" srcId="{1A6D131E-C3AA-4E6C-8C58-19298C4CBE77}" destId="{E2745291-FA35-4775-9C88-5D22580881B4}" srcOrd="1" destOrd="0" presId="urn:microsoft.com/office/officeart/2005/8/layout/chevron2"/>
    <dgm:cxn modelId="{1121873D-286B-4211-87EC-8F2CEA21AB6E}" type="presParOf" srcId="{1A6D131E-C3AA-4E6C-8C58-19298C4CBE77}" destId="{7D8F07AA-764E-4E4F-83CA-A0844AFC6E24}" srcOrd="2" destOrd="0" presId="urn:microsoft.com/office/officeart/2005/8/layout/chevron2"/>
    <dgm:cxn modelId="{1E3E668C-EB01-447A-A7C0-4B05979B2E76}" type="presParOf" srcId="{7D8F07AA-764E-4E4F-83CA-A0844AFC6E24}" destId="{72EFBD35-B6C3-498A-BC5C-038BDA0BC916}" srcOrd="0" destOrd="0" presId="urn:microsoft.com/office/officeart/2005/8/layout/chevron2"/>
    <dgm:cxn modelId="{37C01E5E-2F6C-4AF9-B891-0287366418F5}" type="presParOf" srcId="{7D8F07AA-764E-4E4F-83CA-A0844AFC6E24}" destId="{E6BBDA4F-0437-4E39-8BC5-822C0F53353C}" srcOrd="1" destOrd="0" presId="urn:microsoft.com/office/officeart/2005/8/layout/chevron2"/>
    <dgm:cxn modelId="{3BD0B1BC-CDB4-44F0-ADED-F3842E0113D6}" type="presParOf" srcId="{1A6D131E-C3AA-4E6C-8C58-19298C4CBE77}" destId="{3087C8DD-9873-4D93-9223-0560160CF912}" srcOrd="3" destOrd="0" presId="urn:microsoft.com/office/officeart/2005/8/layout/chevron2"/>
    <dgm:cxn modelId="{CD5250D4-6AB3-4A2A-ACF1-789CD3CA5FD9}" type="presParOf" srcId="{1A6D131E-C3AA-4E6C-8C58-19298C4CBE77}" destId="{881AB544-470A-469B-B7E2-A61735DA6E1D}" srcOrd="4" destOrd="0" presId="urn:microsoft.com/office/officeart/2005/8/layout/chevron2"/>
    <dgm:cxn modelId="{4D4A3574-D01C-44FC-9D1A-303D66E54DC5}" type="presParOf" srcId="{881AB544-470A-469B-B7E2-A61735DA6E1D}" destId="{9CCC30A4-6E4F-46FE-85F0-1B6DE302A33F}" srcOrd="0" destOrd="0" presId="urn:microsoft.com/office/officeart/2005/8/layout/chevron2"/>
    <dgm:cxn modelId="{C5725C10-8E98-4E34-B2F1-E6EBD8F0A197}" type="presParOf" srcId="{881AB544-470A-469B-B7E2-A61735DA6E1D}" destId="{A9B48BB4-DF62-4677-A92E-31874EDC50D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24F1D93-915A-4D9F-BB76-1E31092FB576}">
      <dsp:nvSpPr>
        <dsp:cNvPr id="0" name=""/>
        <dsp:cNvSpPr/>
      </dsp:nvSpPr>
      <dsp:spPr>
        <a:xfrm rot="5400000">
          <a:off x="-187897" y="428153"/>
          <a:ext cx="1252649" cy="876854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600" kern="1200" dirty="0"/>
        </a:p>
      </dsp:txBody>
      <dsp:txXfrm rot="5400000">
        <a:off x="-187897" y="428153"/>
        <a:ext cx="1252649" cy="876854"/>
      </dsp:txXfrm>
    </dsp:sp>
    <dsp:sp modelId="{78E1BA8E-D34E-4FF8-93BC-8CEF1B4C25FA}">
      <dsp:nvSpPr>
        <dsp:cNvPr id="0" name=""/>
        <dsp:cNvSpPr/>
      </dsp:nvSpPr>
      <dsp:spPr>
        <a:xfrm rot="5400000">
          <a:off x="4079008" y="-3202153"/>
          <a:ext cx="1287789" cy="769209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b="1" kern="1200" dirty="0" smtClean="0"/>
            <a:t>«Повар, кондитер» -</a:t>
          </a:r>
          <a:endParaRPr lang="ru-RU" sz="2200" b="1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b="1" kern="1200" dirty="0" smtClean="0"/>
            <a:t> «Технология продукции общественного питания»</a:t>
          </a:r>
          <a:endParaRPr lang="ru-RU" sz="2200" b="1" kern="1200" dirty="0"/>
        </a:p>
      </dsp:txBody>
      <dsp:txXfrm rot="5400000">
        <a:off x="4079008" y="-3202153"/>
        <a:ext cx="1287789" cy="7692097"/>
      </dsp:txXfrm>
    </dsp:sp>
    <dsp:sp modelId="{72EFBD35-B6C3-498A-BC5C-038BDA0BC916}">
      <dsp:nvSpPr>
        <dsp:cNvPr id="0" name=""/>
        <dsp:cNvSpPr/>
      </dsp:nvSpPr>
      <dsp:spPr>
        <a:xfrm rot="5400000">
          <a:off x="-187897" y="1708483"/>
          <a:ext cx="1252649" cy="876854"/>
        </a:xfrm>
        <a:prstGeom prst="chevron">
          <a:avLst/>
        </a:prstGeom>
        <a:gradFill rotWithShape="0">
          <a:gsLst>
            <a:gs pos="0">
              <a:schemeClr val="accent5">
                <a:hueOff val="-3226437"/>
                <a:satOff val="26126"/>
                <a:lumOff val="-23529"/>
                <a:alphaOff val="0"/>
                <a:shade val="51000"/>
                <a:satMod val="130000"/>
              </a:schemeClr>
            </a:gs>
            <a:gs pos="80000">
              <a:schemeClr val="accent5">
                <a:hueOff val="-3226437"/>
                <a:satOff val="26126"/>
                <a:lumOff val="-23529"/>
                <a:alphaOff val="0"/>
                <a:shade val="93000"/>
                <a:satMod val="130000"/>
              </a:schemeClr>
            </a:gs>
            <a:gs pos="100000">
              <a:schemeClr val="accent5">
                <a:hueOff val="-3226437"/>
                <a:satOff val="26126"/>
                <a:lumOff val="-23529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-3226437"/>
              <a:satOff val="26126"/>
              <a:lumOff val="-2352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600" kern="1200" dirty="0"/>
        </a:p>
      </dsp:txBody>
      <dsp:txXfrm rot="5400000">
        <a:off x="-187897" y="1708483"/>
        <a:ext cx="1252649" cy="876854"/>
      </dsp:txXfrm>
    </dsp:sp>
    <dsp:sp modelId="{E6BBDA4F-0437-4E39-8BC5-822C0F53353C}">
      <dsp:nvSpPr>
        <dsp:cNvPr id="0" name=""/>
        <dsp:cNvSpPr/>
      </dsp:nvSpPr>
      <dsp:spPr>
        <a:xfrm rot="5400000">
          <a:off x="4124010" y="-1918351"/>
          <a:ext cx="1197785" cy="769209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3226437"/>
              <a:satOff val="26126"/>
              <a:lumOff val="-2352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b="1" kern="1200" dirty="0" smtClean="0"/>
            <a:t>«Пекарь» -</a:t>
          </a:r>
          <a:endParaRPr lang="ru-RU" sz="2200" b="1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b="1" kern="1200" dirty="0" smtClean="0"/>
            <a:t>«Технология хлеба, кондитерских и макаронных изделий»</a:t>
          </a:r>
          <a:endParaRPr lang="ru-RU" sz="2200" b="1" kern="1200" dirty="0"/>
        </a:p>
      </dsp:txBody>
      <dsp:txXfrm rot="5400000">
        <a:off x="4124010" y="-1918351"/>
        <a:ext cx="1197785" cy="7692097"/>
      </dsp:txXfrm>
    </dsp:sp>
    <dsp:sp modelId="{9CCC30A4-6E4F-46FE-85F0-1B6DE302A33F}">
      <dsp:nvSpPr>
        <dsp:cNvPr id="0" name=""/>
        <dsp:cNvSpPr/>
      </dsp:nvSpPr>
      <dsp:spPr>
        <a:xfrm rot="5400000">
          <a:off x="-187897" y="3020841"/>
          <a:ext cx="1252649" cy="876854"/>
        </a:xfrm>
        <a:prstGeom prst="chevron">
          <a:avLst/>
        </a:prstGeom>
        <a:gradFill rotWithShape="0">
          <a:gsLst>
            <a:gs pos="0">
              <a:schemeClr val="accent5">
                <a:hueOff val="-6452875"/>
                <a:satOff val="52253"/>
                <a:lumOff val="-47059"/>
                <a:alphaOff val="0"/>
                <a:shade val="51000"/>
                <a:satMod val="130000"/>
              </a:schemeClr>
            </a:gs>
            <a:gs pos="80000">
              <a:schemeClr val="accent5">
                <a:hueOff val="-6452875"/>
                <a:satOff val="52253"/>
                <a:lumOff val="-47059"/>
                <a:alphaOff val="0"/>
                <a:shade val="93000"/>
                <a:satMod val="130000"/>
              </a:schemeClr>
            </a:gs>
            <a:gs pos="100000">
              <a:schemeClr val="accent5">
                <a:hueOff val="-6452875"/>
                <a:satOff val="52253"/>
                <a:lumOff val="-47059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-6452875"/>
              <a:satOff val="52253"/>
              <a:lumOff val="-4705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600" kern="1200" dirty="0"/>
        </a:p>
      </dsp:txBody>
      <dsp:txXfrm rot="5400000">
        <a:off x="-187897" y="3020841"/>
        <a:ext cx="1252649" cy="876854"/>
      </dsp:txXfrm>
    </dsp:sp>
    <dsp:sp modelId="{A9B48BB4-DF62-4677-A92E-31874EDC50DE}">
      <dsp:nvSpPr>
        <dsp:cNvPr id="0" name=""/>
        <dsp:cNvSpPr/>
      </dsp:nvSpPr>
      <dsp:spPr>
        <a:xfrm rot="5400000">
          <a:off x="4065752" y="-640223"/>
          <a:ext cx="1261840" cy="769209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6452875"/>
              <a:satOff val="52253"/>
              <a:lumOff val="-4705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b="1" kern="1200" dirty="0" smtClean="0"/>
            <a:t>«Продавец, контролёр, кассир» -</a:t>
          </a:r>
          <a:endParaRPr lang="ru-RU" sz="2200" b="1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b="1" kern="1200" dirty="0" smtClean="0"/>
            <a:t> «Товароведение и экспертиза качества потребительских товаров»</a:t>
          </a:r>
          <a:endParaRPr lang="ru-RU" sz="2200" b="1" kern="1200" dirty="0"/>
        </a:p>
      </dsp:txBody>
      <dsp:txXfrm rot="5400000">
        <a:off x="4065752" y="-640223"/>
        <a:ext cx="1261840" cy="76920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C6B9EB0E-C471-4708-AC73-5E0DD911974E}" type="datetimeFigureOut">
              <a:rPr lang="ru-RU"/>
              <a:pPr>
                <a:defRPr/>
              </a:pPr>
              <a:t>03.04.2015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4297CC3A-60BE-4193-84D6-DD90664C0B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662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2F0BD01-3EBF-49D9-8476-D15DB42A62E3}" type="slidenum">
              <a:rPr lang="ru-RU" smtClean="0">
                <a:cs typeface="Arial" charset="0"/>
              </a:rPr>
              <a:pPr/>
              <a:t>15</a:t>
            </a:fld>
            <a:endParaRPr lang="ru-RU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fld id="{DF448010-E111-4626-8F61-BACDCCFC2C3B}" type="slidenum">
              <a:rPr lang="ru-RU" smtClean="0">
                <a:cs typeface="Arial" charset="0"/>
              </a:rPr>
              <a:pPr eaLnBrk="1" hangingPunct="1"/>
              <a:t>18</a:t>
            </a:fld>
            <a:endParaRPr lang="ru-RU" smtClean="0">
              <a:cs typeface="Arial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A9E988-8D8A-4CDE-9091-147B94FF23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ABCD15-30FA-4F2F-9825-EE1F11C7BD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15D1D4-D168-4F4E-B633-61EA68F9C4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A93C2A-031E-47EC-B311-4275475FB2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21B886-3CAA-495D-A8AF-51BFCF4F43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8AA026-3FD7-421A-AC43-5D5F57977D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83813D-6CFD-4778-876B-295D8AB821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E5CDD5-4F1E-47D1-A5BD-E16A929982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75AB5F-B886-4760-87E9-481D0AF46D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101280-E57C-41F7-BFBC-F3A0E547E9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53E86A-3AD5-49CB-8DC4-14171D1BB8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cs typeface="+mn-cs"/>
              </a:defRPr>
            </a:lvl1pPr>
          </a:lstStyle>
          <a:p>
            <a:pPr>
              <a:defRPr/>
            </a:pPr>
            <a:fld id="{3BCF4817-8113-4BD1-B55B-F3A5504201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yandex.ru/yandsearch?text=%D0%BE%D1%84%D0%B8%D1%86%D0%B8%D0%B0%D0%BD%D1%82&amp;fp=0&amp;img_url=http://trade-drive.ru/upload/iblock/746/746cccc3e11cab0c7661a29fccddfb01.jpg&amp;pos=0&amp;uinfo=ww-1007-wh-506-fw-782-fh-448-pd-1&amp;rpt=simage" TargetMode="External"/><Relationship Id="rId3" Type="http://schemas.openxmlformats.org/officeDocument/2006/relationships/image" Target="file:///W:\&#1055;&#1058;&#1054;_&#1046;&#1080;&#1076;&#1082;&#1086;&#1074;&#1072;\&#1044;&#1083;&#1103;%20&#1070;&#1083;&#1080;&#1080;%20&#1048;&#1074;\SL380861.JPG" TargetMode="External"/><Relationship Id="rId7" Type="http://schemas.openxmlformats.org/officeDocument/2006/relationships/image" Target="../media/image26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images.yandex.ru/yandsearch?text=%D1%81%D0%B5%D1%80%D0%B2%D0%B8%D1%81%20%D0%BD%D0%B0%20%D1%82%D1%80%D0%B0%D0%BD%D1%81%D0%BF%D0%BE%D1%80%D1%82%D0%B5&amp;fp=0&amp;img_url=http://www.trucks-service.ru/repair_units/repair_body/images/kuzov2.jpg&amp;pos=14&amp;rpt=simage" TargetMode="External"/><Relationship Id="rId5" Type="http://schemas.openxmlformats.org/officeDocument/2006/relationships/image" Target="../media/image25.jpeg"/><Relationship Id="rId4" Type="http://schemas.openxmlformats.org/officeDocument/2006/relationships/chart" Target="../charts/chart1.xml"/><Relationship Id="rId9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500" y="714375"/>
            <a:ext cx="5072063" cy="85725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2800" i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ru-RU" sz="2800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62000" y="2819400"/>
            <a:ext cx="3691549" cy="36584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52" name="Прямоугольник 5"/>
          <p:cNvSpPr>
            <a:spLocks noChangeArrowheads="1"/>
          </p:cNvSpPr>
          <p:nvPr/>
        </p:nvSpPr>
        <p:spPr bwMode="auto">
          <a:xfrm>
            <a:off x="107950" y="188913"/>
            <a:ext cx="4679950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2000" b="1" i="1"/>
              <a:t>Государственное бюджетное профессиональное образовательное учреждение Краснодарского края</a:t>
            </a:r>
          </a:p>
          <a:p>
            <a:pPr algn="ctr" eaLnBrk="0" hangingPunct="0"/>
            <a:r>
              <a:rPr lang="ru-RU" sz="2000" b="1" i="1"/>
              <a:t>Армавирский техникум технологии и сервиса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372156"/>
            <a:ext cx="3813945" cy="35101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54" name="Подзаголовок 2"/>
          <p:cNvSpPr txBox="1">
            <a:spLocks/>
          </p:cNvSpPr>
          <p:nvPr/>
        </p:nvSpPr>
        <p:spPr bwMode="auto">
          <a:xfrm>
            <a:off x="4643438" y="4149725"/>
            <a:ext cx="4303712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rgbClr val="FFFFFF"/>
              </a:buClr>
              <a:buSzPct val="95000"/>
              <a:buFont typeface="Wingdings 2" pitchFamily="18" charset="2"/>
              <a:buNone/>
            </a:pPr>
            <a:r>
              <a:rPr lang="ru-RU" b="1" i="1"/>
              <a:t>Инновационный проект как ключевой элемент программы развития Армавирского техникума технологии и сервиса </a:t>
            </a:r>
            <a:r>
              <a:rPr lang="ru-RU" sz="1400" b="1" i="1"/>
              <a:t>докладчик: директор ГБПОУ КК АТТС </a:t>
            </a:r>
          </a:p>
          <a:p>
            <a:pPr algn="ctr">
              <a:spcBef>
                <a:spcPct val="20000"/>
              </a:spcBef>
              <a:buClr>
                <a:srgbClr val="FFFFFF"/>
              </a:buClr>
              <a:buSzPct val="95000"/>
              <a:buFont typeface="Wingdings 2" pitchFamily="18" charset="2"/>
              <a:buNone/>
            </a:pPr>
            <a:r>
              <a:rPr lang="ru-RU" b="1" i="1"/>
              <a:t>Буров Александр Павлович </a:t>
            </a:r>
          </a:p>
          <a:p>
            <a:pPr algn="ctr">
              <a:spcBef>
                <a:spcPct val="20000"/>
              </a:spcBef>
              <a:buClr>
                <a:srgbClr val="FFFFFF"/>
              </a:buClr>
              <a:buSzPct val="95000"/>
              <a:buFont typeface="Wingdings 2" pitchFamily="18" charset="2"/>
              <a:buNone/>
            </a:pPr>
            <a:endParaRPr lang="ru-RU" sz="2400" b="1" i="1"/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1267" name="Содержимое 2"/>
          <p:cNvSpPr>
            <a:spLocks noGrp="1"/>
          </p:cNvSpPr>
          <p:nvPr>
            <p:ph idx="1"/>
          </p:nvPr>
        </p:nvSpPr>
        <p:spPr>
          <a:xfrm>
            <a:off x="304800" y="1600200"/>
            <a:ext cx="8229600" cy="4525963"/>
          </a:xfrm>
        </p:spPr>
        <p:txBody>
          <a:bodyPr/>
          <a:lstStyle/>
          <a:p>
            <a:pPr eaLnBrk="1" hangingPunct="1"/>
            <a:r>
              <a:rPr lang="ru-RU" smtClean="0"/>
              <a:t>приказ</a:t>
            </a:r>
          </a:p>
        </p:txBody>
      </p:sp>
      <p:pic>
        <p:nvPicPr>
          <p:cNvPr id="11268" name="Picture 5" descr="G:\IMG_2821____ - групповая 2 (111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28675" y="-171450"/>
            <a:ext cx="10802938" cy="720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Содержимое 1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57750"/>
          </a:xfrm>
        </p:spPr>
        <p:txBody>
          <a:bodyPr/>
          <a:lstStyle/>
          <a:p>
            <a:pPr marL="365125" indent="-255588" eaLnBrk="1" hangingPunct="1">
              <a:buClr>
                <a:schemeClr val="folHlink"/>
              </a:buClr>
              <a:buFont typeface="Wingdings" pitchFamily="2" charset="2"/>
              <a:buChar char="v"/>
            </a:pPr>
            <a:r>
              <a:rPr lang="ru-RU" sz="2200" smtClean="0">
                <a:cs typeface="Arial" charset="0"/>
              </a:rPr>
              <a:t>Образовательная программа </a:t>
            </a:r>
            <a:r>
              <a:rPr lang="ru-RU" b="1" i="1" smtClean="0">
                <a:cs typeface="Arial" charset="0"/>
              </a:rPr>
              <a:t>повышения квалификации</a:t>
            </a:r>
            <a:r>
              <a:rPr lang="ru-RU" b="1" smtClean="0">
                <a:cs typeface="Arial" charset="0"/>
              </a:rPr>
              <a:t> </a:t>
            </a:r>
            <a:r>
              <a:rPr lang="ru-RU" sz="2200" smtClean="0">
                <a:cs typeface="Arial" charset="0"/>
              </a:rPr>
              <a:t>руководящих работников и специалистов;</a:t>
            </a:r>
            <a:endParaRPr lang="ru-RU" smtClean="0">
              <a:cs typeface="Arial" charset="0"/>
            </a:endParaRPr>
          </a:p>
          <a:p>
            <a:pPr marL="365125" indent="-255588" eaLnBrk="1" hangingPunct="1">
              <a:buClr>
                <a:schemeClr val="folHlink"/>
              </a:buClr>
              <a:buFont typeface="Wingdings" pitchFamily="2" charset="2"/>
              <a:buChar char="v"/>
            </a:pPr>
            <a:r>
              <a:rPr lang="ru-RU" sz="2000" smtClean="0">
                <a:cs typeface="Arial" charset="0"/>
              </a:rPr>
              <a:t>Образовательная программа</a:t>
            </a:r>
            <a:r>
              <a:rPr lang="ru-RU" sz="2000" i="1" smtClean="0">
                <a:cs typeface="Arial" charset="0"/>
              </a:rPr>
              <a:t> </a:t>
            </a:r>
            <a:r>
              <a:rPr lang="ru-RU" b="1" i="1" smtClean="0">
                <a:cs typeface="Arial" charset="0"/>
              </a:rPr>
              <a:t>переподготовки </a:t>
            </a:r>
            <a:r>
              <a:rPr lang="ru-RU" sz="2000" smtClean="0">
                <a:cs typeface="Arial" charset="0"/>
              </a:rPr>
              <a:t>руководящих работников и специалистов;</a:t>
            </a:r>
            <a:endParaRPr lang="ru-RU" smtClean="0">
              <a:cs typeface="Arial" charset="0"/>
            </a:endParaRPr>
          </a:p>
          <a:p>
            <a:pPr marL="365125" indent="-255588" eaLnBrk="1" hangingPunct="1">
              <a:buClr>
                <a:schemeClr val="folHlink"/>
              </a:buClr>
              <a:buFont typeface="Wingdings" pitchFamily="2" charset="2"/>
              <a:buChar char="v"/>
            </a:pPr>
            <a:r>
              <a:rPr lang="ru-RU" sz="2000" smtClean="0">
                <a:cs typeface="Arial" charset="0"/>
              </a:rPr>
              <a:t>Образовательная программа </a:t>
            </a:r>
            <a:r>
              <a:rPr lang="ru-RU" b="1" i="1" smtClean="0">
                <a:cs typeface="Arial" charset="0"/>
              </a:rPr>
              <a:t>стажировки</a:t>
            </a:r>
            <a:r>
              <a:rPr lang="ru-RU" smtClean="0">
                <a:cs typeface="Arial" charset="0"/>
              </a:rPr>
              <a:t> </a:t>
            </a:r>
            <a:r>
              <a:rPr lang="ru-RU" sz="2000" smtClean="0">
                <a:cs typeface="Arial" charset="0"/>
              </a:rPr>
              <a:t>руководящих работников и специалистов</a:t>
            </a:r>
          </a:p>
          <a:p>
            <a:pPr marL="365125" indent="-255588" eaLnBrk="1" hangingPunct="1">
              <a:buClr>
                <a:schemeClr val="folHlink"/>
              </a:buClr>
              <a:buFont typeface="Wingdings" pitchFamily="2" charset="2"/>
              <a:buChar char="v"/>
            </a:pPr>
            <a:r>
              <a:rPr lang="ru-RU" sz="2000" smtClean="0">
                <a:cs typeface="Arial" charset="0"/>
              </a:rPr>
              <a:t>Образовательная программа </a:t>
            </a:r>
            <a:r>
              <a:rPr lang="ru-RU" b="1" i="1" smtClean="0">
                <a:cs typeface="Arial" charset="0"/>
              </a:rPr>
              <a:t>профессиональной подготовки </a:t>
            </a:r>
          </a:p>
          <a:p>
            <a:pPr marL="365125" indent="-255588" eaLnBrk="1" hangingPunct="1">
              <a:buClr>
                <a:schemeClr val="folHlink"/>
              </a:buClr>
              <a:buFont typeface="Wingdings" pitchFamily="2" charset="2"/>
              <a:buChar char="v"/>
            </a:pPr>
            <a:r>
              <a:rPr lang="ru-RU" sz="2000" smtClean="0">
                <a:cs typeface="Arial" charset="0"/>
              </a:rPr>
              <a:t>Образовательная программа </a:t>
            </a:r>
            <a:r>
              <a:rPr lang="ru-RU" b="1" i="1" smtClean="0">
                <a:cs typeface="Arial" charset="0"/>
              </a:rPr>
              <a:t>обучающих курсов</a:t>
            </a:r>
          </a:p>
          <a:p>
            <a:pPr marL="365125" indent="-255588" eaLnBrk="1" hangingPunct="1">
              <a:buFont typeface="Wingdings 3" pitchFamily="18" charset="2"/>
              <a:buChar char=""/>
            </a:pPr>
            <a:endParaRPr lang="ru-RU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3400" y="304800"/>
            <a:ext cx="8382000" cy="731838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ПРОФЕССИОНАЛЬНОЕ РАЗВИТИЕ РАБОТНИКОВ СИСТЕМЫ ПРОФЕССИОНАЛЬНОГО ОБРАЗОВАНИЯ</a:t>
            </a:r>
            <a:endParaRPr lang="ru-RU" sz="28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2292" name="Picture 3" descr="H:\лого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990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4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4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48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48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48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48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48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48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48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48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571472" y="0"/>
            <a:ext cx="8229600" cy="1143000"/>
          </a:xfrm>
          <a:extLst>
            <a:ext uri="{909E8E84-426E-40DD-AFC4-6F175D3DCCD1}"/>
            <a:ext uri="{91240B29-F687-4F45-9708-019B960494DF}"/>
          </a:extLst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4000" b="1" i="1" dirty="0" smtClean="0">
                <a:solidFill>
                  <a:srgbClr val="0066CC"/>
                </a:solidFill>
                <a:effectLst>
                  <a:glow rad="228600">
                    <a:srgbClr val="FFFFFF"/>
                  </a:glow>
                </a:effectLst>
                <a:latin typeface="Arial Narrow" pitchFamily="34" charset="0"/>
              </a:rPr>
              <a:t>Сетевое обучение</a:t>
            </a:r>
            <a:endParaRPr lang="en-US" sz="4000" b="1" i="1" dirty="0" smtClean="0">
              <a:solidFill>
                <a:srgbClr val="0066CC"/>
              </a:solidFill>
              <a:effectLst>
                <a:glow rad="228600">
                  <a:srgbClr val="FFFFFF"/>
                </a:glow>
              </a:effectLst>
              <a:latin typeface="Arial Narrow" pitchFamily="34" charset="0"/>
            </a:endParaRPr>
          </a:p>
        </p:txBody>
      </p:sp>
      <p:grpSp>
        <p:nvGrpSpPr>
          <p:cNvPr id="13315" name="Группа 24"/>
          <p:cNvGrpSpPr>
            <a:grpSpLocks/>
          </p:cNvGrpSpPr>
          <p:nvPr/>
        </p:nvGrpSpPr>
        <p:grpSpPr bwMode="auto">
          <a:xfrm>
            <a:off x="285750" y="928688"/>
            <a:ext cx="8672513" cy="2274887"/>
            <a:chOff x="285720" y="928670"/>
            <a:chExt cx="8672585" cy="2357454"/>
          </a:xfrm>
        </p:grpSpPr>
        <p:sp>
          <p:nvSpPr>
            <p:cNvPr id="13335" name="Freeform 3"/>
            <p:cNvSpPr>
              <a:spLocks/>
            </p:cNvSpPr>
            <p:nvPr/>
          </p:nvSpPr>
          <p:spPr bwMode="gray">
            <a:xfrm>
              <a:off x="1214414" y="2214554"/>
              <a:ext cx="2928958" cy="642942"/>
            </a:xfrm>
            <a:custGeom>
              <a:avLst/>
              <a:gdLst>
                <a:gd name="T0" fmla="*/ 0 w 735"/>
                <a:gd name="T1" fmla="*/ 0 h 532"/>
                <a:gd name="T2" fmla="*/ 2147483647 w 735"/>
                <a:gd name="T3" fmla="*/ 2147483647 h 532"/>
                <a:gd name="T4" fmla="*/ 2147483647 w 735"/>
                <a:gd name="T5" fmla="*/ 2147483647 h 532"/>
                <a:gd name="T6" fmla="*/ 2147483647 w 735"/>
                <a:gd name="T7" fmla="*/ 2147483647 h 532"/>
                <a:gd name="T8" fmla="*/ 2147483647 w 735"/>
                <a:gd name="T9" fmla="*/ 2147483647 h 532"/>
                <a:gd name="T10" fmla="*/ 2147483647 w 735"/>
                <a:gd name="T11" fmla="*/ 2147483647 h 532"/>
                <a:gd name="T12" fmla="*/ 2147483647 w 735"/>
                <a:gd name="T13" fmla="*/ 2147483647 h 532"/>
                <a:gd name="T14" fmla="*/ 2147483647 w 735"/>
                <a:gd name="T15" fmla="*/ 2147483647 h 532"/>
                <a:gd name="T16" fmla="*/ 2147483647 w 735"/>
                <a:gd name="T17" fmla="*/ 2147483647 h 532"/>
                <a:gd name="T18" fmla="*/ 2147483647 w 735"/>
                <a:gd name="T19" fmla="*/ 2147483647 h 532"/>
                <a:gd name="T20" fmla="*/ 2147483647 w 735"/>
                <a:gd name="T21" fmla="*/ 2147483647 h 532"/>
                <a:gd name="T22" fmla="*/ 2147483647 w 735"/>
                <a:gd name="T23" fmla="*/ 2147483647 h 532"/>
                <a:gd name="T24" fmla="*/ 2147483647 w 735"/>
                <a:gd name="T25" fmla="*/ 0 h 532"/>
                <a:gd name="T26" fmla="*/ 0 w 735"/>
                <a:gd name="T27" fmla="*/ 0 h 53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35"/>
                <a:gd name="T43" fmla="*/ 0 h 532"/>
                <a:gd name="T44" fmla="*/ 735 w 735"/>
                <a:gd name="T45" fmla="*/ 532 h 53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35" h="532">
                  <a:moveTo>
                    <a:pt x="0" y="0"/>
                  </a:moveTo>
                  <a:cubicBezTo>
                    <a:pt x="0" y="0"/>
                    <a:pt x="85" y="216"/>
                    <a:pt x="382" y="202"/>
                  </a:cubicBezTo>
                  <a:cubicBezTo>
                    <a:pt x="479" y="202"/>
                    <a:pt x="577" y="202"/>
                    <a:pt x="577" y="202"/>
                  </a:cubicBezTo>
                  <a:cubicBezTo>
                    <a:pt x="577" y="202"/>
                    <a:pt x="639" y="201"/>
                    <a:pt x="637" y="249"/>
                  </a:cubicBezTo>
                  <a:cubicBezTo>
                    <a:pt x="638" y="325"/>
                    <a:pt x="639" y="402"/>
                    <a:pt x="639" y="402"/>
                  </a:cubicBezTo>
                  <a:lnTo>
                    <a:pt x="598" y="400"/>
                  </a:lnTo>
                  <a:lnTo>
                    <a:pt x="669" y="532"/>
                  </a:lnTo>
                  <a:lnTo>
                    <a:pt x="735" y="402"/>
                  </a:lnTo>
                  <a:lnTo>
                    <a:pt x="696" y="402"/>
                  </a:lnTo>
                  <a:cubicBezTo>
                    <a:pt x="696" y="402"/>
                    <a:pt x="695" y="314"/>
                    <a:pt x="694" y="226"/>
                  </a:cubicBezTo>
                  <a:cubicBezTo>
                    <a:pt x="687" y="160"/>
                    <a:pt x="616" y="150"/>
                    <a:pt x="616" y="150"/>
                  </a:cubicBezTo>
                  <a:cubicBezTo>
                    <a:pt x="556" y="137"/>
                    <a:pt x="473" y="153"/>
                    <a:pt x="335" y="149"/>
                  </a:cubicBezTo>
                  <a:cubicBezTo>
                    <a:pt x="110" y="126"/>
                    <a:pt x="69" y="0"/>
                    <a:pt x="69" y="0"/>
                  </a:cubicBez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808080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336" name="Freeform 4"/>
            <p:cNvSpPr>
              <a:spLocks/>
            </p:cNvSpPr>
            <p:nvPr/>
          </p:nvSpPr>
          <p:spPr bwMode="gray">
            <a:xfrm>
              <a:off x="4500562" y="2357430"/>
              <a:ext cx="500066" cy="500066"/>
            </a:xfrm>
            <a:custGeom>
              <a:avLst/>
              <a:gdLst>
                <a:gd name="T0" fmla="*/ 2147483647 w 142"/>
                <a:gd name="T1" fmla="*/ 2147483647 h 604"/>
                <a:gd name="T2" fmla="*/ 2147483647 w 142"/>
                <a:gd name="T3" fmla="*/ 2147483647 h 604"/>
                <a:gd name="T4" fmla="*/ 0 w 142"/>
                <a:gd name="T5" fmla="*/ 2147483647 h 604"/>
                <a:gd name="T6" fmla="*/ 2147483647 w 142"/>
                <a:gd name="T7" fmla="*/ 2147483647 h 604"/>
                <a:gd name="T8" fmla="*/ 2147483647 w 142"/>
                <a:gd name="T9" fmla="*/ 2147483647 h 604"/>
                <a:gd name="T10" fmla="*/ 2147483647 w 142"/>
                <a:gd name="T11" fmla="*/ 2147483647 h 604"/>
                <a:gd name="T12" fmla="*/ 2147483647 w 142"/>
                <a:gd name="T13" fmla="*/ 0 h 604"/>
                <a:gd name="T14" fmla="*/ 2147483647 w 142"/>
                <a:gd name="T15" fmla="*/ 2147483647 h 6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2"/>
                <a:gd name="T25" fmla="*/ 0 h 604"/>
                <a:gd name="T26" fmla="*/ 142 w 142"/>
                <a:gd name="T27" fmla="*/ 604 h 6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2" h="604">
                  <a:moveTo>
                    <a:pt x="37" y="1"/>
                  </a:moveTo>
                  <a:lnTo>
                    <a:pt x="45" y="472"/>
                  </a:lnTo>
                  <a:lnTo>
                    <a:pt x="0" y="474"/>
                  </a:lnTo>
                  <a:lnTo>
                    <a:pt x="72" y="604"/>
                  </a:lnTo>
                  <a:lnTo>
                    <a:pt x="142" y="474"/>
                  </a:lnTo>
                  <a:lnTo>
                    <a:pt x="100" y="474"/>
                  </a:lnTo>
                  <a:lnTo>
                    <a:pt x="99" y="0"/>
                  </a:lnTo>
                  <a:lnTo>
                    <a:pt x="37" y="1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808080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337" name="Freeform 5"/>
            <p:cNvSpPr>
              <a:spLocks/>
            </p:cNvSpPr>
            <p:nvPr/>
          </p:nvSpPr>
          <p:spPr bwMode="gray">
            <a:xfrm flipH="1">
              <a:off x="5143504" y="2285992"/>
              <a:ext cx="3214710" cy="571504"/>
            </a:xfrm>
            <a:custGeom>
              <a:avLst/>
              <a:gdLst>
                <a:gd name="T0" fmla="*/ 0 w 735"/>
                <a:gd name="T1" fmla="*/ 0 h 532"/>
                <a:gd name="T2" fmla="*/ 2147483647 w 735"/>
                <a:gd name="T3" fmla="*/ 2147483647 h 532"/>
                <a:gd name="T4" fmla="*/ 2147483647 w 735"/>
                <a:gd name="T5" fmla="*/ 2147483647 h 532"/>
                <a:gd name="T6" fmla="*/ 2147483647 w 735"/>
                <a:gd name="T7" fmla="*/ 2147483647 h 532"/>
                <a:gd name="T8" fmla="*/ 2147483647 w 735"/>
                <a:gd name="T9" fmla="*/ 2147483647 h 532"/>
                <a:gd name="T10" fmla="*/ 2147483647 w 735"/>
                <a:gd name="T11" fmla="*/ 2147483647 h 532"/>
                <a:gd name="T12" fmla="*/ 2147483647 w 735"/>
                <a:gd name="T13" fmla="*/ 2147483647 h 532"/>
                <a:gd name="T14" fmla="*/ 2147483647 w 735"/>
                <a:gd name="T15" fmla="*/ 2147483647 h 532"/>
                <a:gd name="T16" fmla="*/ 2147483647 w 735"/>
                <a:gd name="T17" fmla="*/ 2147483647 h 532"/>
                <a:gd name="T18" fmla="*/ 2147483647 w 735"/>
                <a:gd name="T19" fmla="*/ 2147483647 h 532"/>
                <a:gd name="T20" fmla="*/ 2147483647 w 735"/>
                <a:gd name="T21" fmla="*/ 2147483647 h 532"/>
                <a:gd name="T22" fmla="*/ 2147483647 w 735"/>
                <a:gd name="T23" fmla="*/ 2147483647 h 532"/>
                <a:gd name="T24" fmla="*/ 2147483647 w 735"/>
                <a:gd name="T25" fmla="*/ 0 h 532"/>
                <a:gd name="T26" fmla="*/ 0 w 735"/>
                <a:gd name="T27" fmla="*/ 0 h 53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35"/>
                <a:gd name="T43" fmla="*/ 0 h 532"/>
                <a:gd name="T44" fmla="*/ 735 w 735"/>
                <a:gd name="T45" fmla="*/ 532 h 53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35" h="532">
                  <a:moveTo>
                    <a:pt x="0" y="0"/>
                  </a:moveTo>
                  <a:cubicBezTo>
                    <a:pt x="0" y="0"/>
                    <a:pt x="85" y="216"/>
                    <a:pt x="382" y="202"/>
                  </a:cubicBezTo>
                  <a:cubicBezTo>
                    <a:pt x="479" y="202"/>
                    <a:pt x="577" y="202"/>
                    <a:pt x="577" y="202"/>
                  </a:cubicBezTo>
                  <a:cubicBezTo>
                    <a:pt x="577" y="202"/>
                    <a:pt x="639" y="201"/>
                    <a:pt x="637" y="249"/>
                  </a:cubicBezTo>
                  <a:cubicBezTo>
                    <a:pt x="638" y="325"/>
                    <a:pt x="639" y="402"/>
                    <a:pt x="639" y="402"/>
                  </a:cubicBezTo>
                  <a:lnTo>
                    <a:pt x="598" y="400"/>
                  </a:lnTo>
                  <a:lnTo>
                    <a:pt x="669" y="532"/>
                  </a:lnTo>
                  <a:lnTo>
                    <a:pt x="735" y="402"/>
                  </a:lnTo>
                  <a:lnTo>
                    <a:pt x="696" y="402"/>
                  </a:lnTo>
                  <a:cubicBezTo>
                    <a:pt x="696" y="402"/>
                    <a:pt x="695" y="314"/>
                    <a:pt x="694" y="226"/>
                  </a:cubicBezTo>
                  <a:cubicBezTo>
                    <a:pt x="687" y="160"/>
                    <a:pt x="616" y="150"/>
                    <a:pt x="616" y="150"/>
                  </a:cubicBezTo>
                  <a:cubicBezTo>
                    <a:pt x="556" y="137"/>
                    <a:pt x="473" y="153"/>
                    <a:pt x="335" y="149"/>
                  </a:cubicBezTo>
                  <a:cubicBezTo>
                    <a:pt x="110" y="126"/>
                    <a:pt x="69" y="0"/>
                    <a:pt x="69" y="0"/>
                  </a:cubicBez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808080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13338" name="Группа 21"/>
            <p:cNvGrpSpPr>
              <a:grpSpLocks/>
            </p:cNvGrpSpPr>
            <p:nvPr/>
          </p:nvGrpSpPr>
          <p:grpSpPr bwMode="auto">
            <a:xfrm>
              <a:off x="285720" y="928670"/>
              <a:ext cx="8672585" cy="1322388"/>
              <a:chOff x="285720" y="1428736"/>
              <a:chExt cx="8672585" cy="1322388"/>
            </a:xfrm>
          </p:grpSpPr>
          <p:grpSp>
            <p:nvGrpSpPr>
              <p:cNvPr id="13341" name="Group 6"/>
              <p:cNvGrpSpPr>
                <a:grpSpLocks/>
              </p:cNvGrpSpPr>
              <p:nvPr/>
            </p:nvGrpSpPr>
            <p:grpSpPr bwMode="auto">
              <a:xfrm>
                <a:off x="285720" y="1428736"/>
                <a:ext cx="2481284" cy="1322388"/>
                <a:chOff x="4320" y="1152"/>
                <a:chExt cx="414" cy="402"/>
              </a:xfrm>
            </p:grpSpPr>
            <p:sp>
              <p:nvSpPr>
                <p:cNvPr id="110599" name="AutoShape 7"/>
                <p:cNvSpPr>
                  <a:spLocks noChangeArrowheads="1"/>
                </p:cNvSpPr>
                <p:nvPr/>
              </p:nvSpPr>
              <p:spPr bwMode="gray">
                <a:xfrm>
                  <a:off x="4320" y="1152"/>
                  <a:ext cx="414" cy="402"/>
                </a:xfrm>
                <a:prstGeom prst="roundRect">
                  <a:avLst>
                    <a:gd name="adj" fmla="val 11921"/>
                  </a:avLst>
                </a:pr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25400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cs typeface="+mn-cs"/>
                  </a:endParaRPr>
                </a:p>
              </p:txBody>
            </p:sp>
            <p:sp>
              <p:nvSpPr>
                <p:cNvPr id="110600" name="Freeform 8"/>
                <p:cNvSpPr>
                  <a:spLocks/>
                </p:cNvSpPr>
                <p:nvPr/>
              </p:nvSpPr>
              <p:spPr bwMode="gray">
                <a:xfrm>
                  <a:off x="4346" y="1178"/>
                  <a:ext cx="206" cy="201"/>
                </a:xfrm>
                <a:custGeom>
                  <a:avLst/>
                  <a:gdLst/>
                  <a:ahLst/>
                  <a:cxnLst>
                    <a:cxn ang="0">
                      <a:pos x="118" y="0"/>
                    </a:cxn>
                    <a:cxn ang="0">
                      <a:pos x="0" y="118"/>
                    </a:cxn>
                    <a:cxn ang="0">
                      <a:pos x="0" y="589"/>
                    </a:cxn>
                    <a:cxn ang="0">
                      <a:pos x="161" y="174"/>
                    </a:cxn>
                    <a:cxn ang="0">
                      <a:pos x="589" y="0"/>
                    </a:cxn>
                    <a:cxn ang="0">
                      <a:pos x="118" y="0"/>
                    </a:cxn>
                  </a:cxnLst>
                  <a:rect l="0" t="0" r="r" b="b"/>
                  <a:pathLst>
                    <a:path w="596" h="598">
                      <a:moveTo>
                        <a:pt x="118" y="0"/>
                      </a:moveTo>
                      <a:cubicBezTo>
                        <a:pt x="53" y="0"/>
                        <a:pt x="0" y="53"/>
                        <a:pt x="0" y="118"/>
                      </a:cubicBezTo>
                      <a:lnTo>
                        <a:pt x="0" y="589"/>
                      </a:lnTo>
                      <a:cubicBezTo>
                        <a:pt x="27" y="598"/>
                        <a:pt x="12" y="309"/>
                        <a:pt x="161" y="174"/>
                      </a:cubicBezTo>
                      <a:cubicBezTo>
                        <a:pt x="310" y="39"/>
                        <a:pt x="596" y="29"/>
                        <a:pt x="589" y="0"/>
                      </a:cubicBezTo>
                      <a:lnTo>
                        <a:pt x="118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>
                        <a:gamma/>
                        <a:tint val="48627"/>
                        <a:invGamma/>
                      </a:schemeClr>
                    </a:gs>
                    <a:gs pos="50000">
                      <a:schemeClr val="accent1">
                        <a:alpha val="0"/>
                      </a:schemeClr>
                    </a:gs>
                    <a:gs pos="100000">
                      <a:schemeClr val="accent1">
                        <a:gamma/>
                        <a:tint val="48627"/>
                        <a:invGamma/>
                      </a:schemeClr>
                    </a:gs>
                  </a:gsLst>
                  <a:lin ang="2700000" scaled="1"/>
                </a:gra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cs typeface="+mn-cs"/>
                  </a:endParaRPr>
                </a:p>
              </p:txBody>
            </p:sp>
          </p:grpSp>
          <p:sp>
            <p:nvSpPr>
              <p:cNvPr id="13342" name="Rectangle 9"/>
              <p:cNvSpPr>
                <a:spLocks noChangeArrowheads="1"/>
              </p:cNvSpPr>
              <p:nvPr/>
            </p:nvSpPr>
            <p:spPr bwMode="gray">
              <a:xfrm>
                <a:off x="571472" y="1642555"/>
                <a:ext cx="2071705" cy="85527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ru-RU" sz="1600" b="1">
                    <a:solidFill>
                      <a:srgbClr val="000099"/>
                    </a:solidFill>
                  </a:rPr>
                  <a:t>Учреждения общего среднего образования</a:t>
                </a:r>
                <a:endParaRPr lang="en-US" sz="1600" b="1">
                  <a:solidFill>
                    <a:srgbClr val="000099"/>
                  </a:solidFill>
                </a:endParaRPr>
              </a:p>
            </p:txBody>
          </p:sp>
          <p:grpSp>
            <p:nvGrpSpPr>
              <p:cNvPr id="13343" name="Group 10"/>
              <p:cNvGrpSpPr>
                <a:grpSpLocks/>
              </p:cNvGrpSpPr>
              <p:nvPr/>
            </p:nvGrpSpPr>
            <p:grpSpPr bwMode="auto">
              <a:xfrm>
                <a:off x="3071801" y="1428736"/>
                <a:ext cx="3397751" cy="1322388"/>
                <a:chOff x="4320" y="1152"/>
                <a:chExt cx="414" cy="402"/>
              </a:xfrm>
            </p:grpSpPr>
            <p:sp>
              <p:nvSpPr>
                <p:cNvPr id="110603" name="AutoShape 11"/>
                <p:cNvSpPr>
                  <a:spLocks noChangeArrowheads="1"/>
                </p:cNvSpPr>
                <p:nvPr/>
              </p:nvSpPr>
              <p:spPr bwMode="gray">
                <a:xfrm>
                  <a:off x="4320" y="1152"/>
                  <a:ext cx="414" cy="402"/>
                </a:xfrm>
                <a:prstGeom prst="roundRect">
                  <a:avLst>
                    <a:gd name="adj" fmla="val 11921"/>
                  </a:avLst>
                </a:prstGeom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25400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cs typeface="+mn-cs"/>
                  </a:endParaRPr>
                </a:p>
              </p:txBody>
            </p:sp>
            <p:sp>
              <p:nvSpPr>
                <p:cNvPr id="110604" name="Freeform 12"/>
                <p:cNvSpPr>
                  <a:spLocks/>
                </p:cNvSpPr>
                <p:nvPr/>
              </p:nvSpPr>
              <p:spPr bwMode="gray">
                <a:xfrm>
                  <a:off x="4346" y="1178"/>
                  <a:ext cx="206" cy="201"/>
                </a:xfrm>
                <a:custGeom>
                  <a:avLst/>
                  <a:gdLst/>
                  <a:ahLst/>
                  <a:cxnLst>
                    <a:cxn ang="0">
                      <a:pos x="118" y="0"/>
                    </a:cxn>
                    <a:cxn ang="0">
                      <a:pos x="0" y="118"/>
                    </a:cxn>
                    <a:cxn ang="0">
                      <a:pos x="0" y="589"/>
                    </a:cxn>
                    <a:cxn ang="0">
                      <a:pos x="161" y="174"/>
                    </a:cxn>
                    <a:cxn ang="0">
                      <a:pos x="589" y="0"/>
                    </a:cxn>
                    <a:cxn ang="0">
                      <a:pos x="118" y="0"/>
                    </a:cxn>
                  </a:cxnLst>
                  <a:rect l="0" t="0" r="r" b="b"/>
                  <a:pathLst>
                    <a:path w="596" h="598">
                      <a:moveTo>
                        <a:pt x="118" y="0"/>
                      </a:moveTo>
                      <a:cubicBezTo>
                        <a:pt x="53" y="0"/>
                        <a:pt x="0" y="53"/>
                        <a:pt x="0" y="118"/>
                      </a:cubicBezTo>
                      <a:lnTo>
                        <a:pt x="0" y="589"/>
                      </a:lnTo>
                      <a:cubicBezTo>
                        <a:pt x="27" y="598"/>
                        <a:pt x="12" y="309"/>
                        <a:pt x="161" y="174"/>
                      </a:cubicBezTo>
                      <a:cubicBezTo>
                        <a:pt x="310" y="39"/>
                        <a:pt x="596" y="29"/>
                        <a:pt x="589" y="0"/>
                      </a:cubicBezTo>
                      <a:lnTo>
                        <a:pt x="118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2">
                        <a:gamma/>
                        <a:tint val="48627"/>
                        <a:invGamma/>
                      </a:schemeClr>
                    </a:gs>
                    <a:gs pos="50000">
                      <a:schemeClr val="accent2">
                        <a:alpha val="0"/>
                      </a:schemeClr>
                    </a:gs>
                    <a:gs pos="100000">
                      <a:schemeClr val="accent2">
                        <a:gamma/>
                        <a:tint val="48627"/>
                        <a:invGamma/>
                      </a:schemeClr>
                    </a:gs>
                  </a:gsLst>
                  <a:lin ang="2700000" scaled="1"/>
                </a:gra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cs typeface="+mn-cs"/>
                  </a:endParaRPr>
                </a:p>
              </p:txBody>
            </p:sp>
          </p:grpSp>
          <p:grpSp>
            <p:nvGrpSpPr>
              <p:cNvPr id="13344" name="Group 13"/>
              <p:cNvGrpSpPr>
                <a:grpSpLocks/>
              </p:cNvGrpSpPr>
              <p:nvPr/>
            </p:nvGrpSpPr>
            <p:grpSpPr bwMode="auto">
              <a:xfrm>
                <a:off x="6858016" y="1428736"/>
                <a:ext cx="2100289" cy="1322388"/>
                <a:chOff x="4320" y="1152"/>
                <a:chExt cx="414" cy="402"/>
              </a:xfrm>
            </p:grpSpPr>
            <p:sp>
              <p:nvSpPr>
                <p:cNvPr id="110606" name="AutoShape 14"/>
                <p:cNvSpPr>
                  <a:spLocks noChangeArrowheads="1"/>
                </p:cNvSpPr>
                <p:nvPr/>
              </p:nvSpPr>
              <p:spPr bwMode="gray">
                <a:xfrm>
                  <a:off x="4320" y="1152"/>
                  <a:ext cx="414" cy="402"/>
                </a:xfrm>
                <a:prstGeom prst="roundRect">
                  <a:avLst>
                    <a:gd name="adj" fmla="val 11921"/>
                  </a:avLst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chemeClr val="hlink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25400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cs typeface="+mn-cs"/>
                  </a:endParaRPr>
                </a:p>
              </p:txBody>
            </p:sp>
            <p:sp>
              <p:nvSpPr>
                <p:cNvPr id="110607" name="Freeform 15"/>
                <p:cNvSpPr>
                  <a:spLocks/>
                </p:cNvSpPr>
                <p:nvPr/>
              </p:nvSpPr>
              <p:spPr bwMode="gray">
                <a:xfrm>
                  <a:off x="4346" y="1178"/>
                  <a:ext cx="206" cy="201"/>
                </a:xfrm>
                <a:custGeom>
                  <a:avLst/>
                  <a:gdLst/>
                  <a:ahLst/>
                  <a:cxnLst>
                    <a:cxn ang="0">
                      <a:pos x="118" y="0"/>
                    </a:cxn>
                    <a:cxn ang="0">
                      <a:pos x="0" y="118"/>
                    </a:cxn>
                    <a:cxn ang="0">
                      <a:pos x="0" y="589"/>
                    </a:cxn>
                    <a:cxn ang="0">
                      <a:pos x="161" y="174"/>
                    </a:cxn>
                    <a:cxn ang="0">
                      <a:pos x="589" y="0"/>
                    </a:cxn>
                    <a:cxn ang="0">
                      <a:pos x="118" y="0"/>
                    </a:cxn>
                  </a:cxnLst>
                  <a:rect l="0" t="0" r="r" b="b"/>
                  <a:pathLst>
                    <a:path w="596" h="598">
                      <a:moveTo>
                        <a:pt x="118" y="0"/>
                      </a:moveTo>
                      <a:cubicBezTo>
                        <a:pt x="53" y="0"/>
                        <a:pt x="0" y="53"/>
                        <a:pt x="0" y="118"/>
                      </a:cubicBezTo>
                      <a:lnTo>
                        <a:pt x="0" y="589"/>
                      </a:lnTo>
                      <a:cubicBezTo>
                        <a:pt x="27" y="598"/>
                        <a:pt x="12" y="309"/>
                        <a:pt x="161" y="174"/>
                      </a:cubicBezTo>
                      <a:cubicBezTo>
                        <a:pt x="310" y="39"/>
                        <a:pt x="596" y="29"/>
                        <a:pt x="589" y="0"/>
                      </a:cubicBezTo>
                      <a:lnTo>
                        <a:pt x="118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hlink">
                        <a:gamma/>
                        <a:tint val="48627"/>
                        <a:invGamma/>
                      </a:schemeClr>
                    </a:gs>
                    <a:gs pos="50000">
                      <a:schemeClr val="hlink">
                        <a:alpha val="0"/>
                      </a:schemeClr>
                    </a:gs>
                    <a:gs pos="100000">
                      <a:schemeClr val="hlink">
                        <a:gamma/>
                        <a:tint val="48627"/>
                        <a:invGamma/>
                      </a:schemeClr>
                    </a:gs>
                  </a:gsLst>
                  <a:lin ang="2700000" scaled="1"/>
                </a:gra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cs typeface="+mn-cs"/>
                  </a:endParaRPr>
                </a:p>
              </p:txBody>
            </p:sp>
          </p:grpSp>
          <p:sp>
            <p:nvSpPr>
              <p:cNvPr id="13345" name="Rectangle 16"/>
              <p:cNvSpPr>
                <a:spLocks noChangeArrowheads="1"/>
              </p:cNvSpPr>
              <p:nvPr/>
            </p:nvSpPr>
            <p:spPr bwMode="gray">
              <a:xfrm>
                <a:off x="3000368" y="1499461"/>
                <a:ext cx="3571905" cy="85527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ru-RU" sz="1600" b="1">
                    <a:solidFill>
                      <a:srgbClr val="FFFFFF"/>
                    </a:solidFill>
                  </a:rPr>
                  <a:t>Учреждения </a:t>
                </a:r>
              </a:p>
              <a:p>
                <a:pPr algn="ctr"/>
                <a:r>
                  <a:rPr lang="ru-RU" sz="1600" b="1">
                    <a:solidFill>
                      <a:srgbClr val="FFFFFF"/>
                    </a:solidFill>
                  </a:rPr>
                  <a:t>профессионального образования</a:t>
                </a:r>
                <a:endParaRPr lang="en-US" sz="16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3346" name="Rectangle 17"/>
              <p:cNvSpPr>
                <a:spLocks noChangeArrowheads="1"/>
              </p:cNvSpPr>
              <p:nvPr/>
            </p:nvSpPr>
            <p:spPr bwMode="gray">
              <a:xfrm>
                <a:off x="7219978" y="1571830"/>
                <a:ext cx="1517663" cy="85527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ru-RU" sz="1600" b="1">
                    <a:solidFill>
                      <a:srgbClr val="FFFFFF"/>
                    </a:solidFill>
                  </a:rPr>
                  <a:t>Учреждения высшего образования</a:t>
                </a:r>
                <a:endParaRPr lang="en-US" sz="1600" b="1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10611" name="AutoShape 19"/>
            <p:cNvSpPr>
              <a:spLocks noChangeArrowheads="1"/>
            </p:cNvSpPr>
            <p:nvPr/>
          </p:nvSpPr>
          <p:spPr bwMode="ltGray">
            <a:xfrm>
              <a:off x="2143110" y="2856749"/>
              <a:ext cx="5257844" cy="429375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340" name="Rectangle 20"/>
            <p:cNvSpPr>
              <a:spLocks noChangeArrowheads="1"/>
            </p:cNvSpPr>
            <p:nvPr/>
          </p:nvSpPr>
          <p:spPr bwMode="auto">
            <a:xfrm>
              <a:off x="2428863" y="2853458"/>
              <a:ext cx="4700627" cy="34876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buClr>
                  <a:srgbClr val="D7181F"/>
                </a:buClr>
                <a:buFont typeface="Wingdings" pitchFamily="2" charset="2"/>
                <a:buNone/>
              </a:pPr>
              <a:r>
                <a:rPr lang="ru-RU" sz="1600" b="1" i="1">
                  <a:solidFill>
                    <a:srgbClr val="000099"/>
                  </a:solidFill>
                </a:rPr>
                <a:t>Реализация образовательных программ</a:t>
              </a:r>
              <a:endParaRPr lang="en-US" sz="1600" b="1" i="1">
                <a:solidFill>
                  <a:srgbClr val="000099"/>
                </a:solidFill>
              </a:endParaRPr>
            </a:p>
          </p:txBody>
        </p:sp>
      </p:grpSp>
      <p:sp>
        <p:nvSpPr>
          <p:cNvPr id="13316" name="AutoShape 19"/>
          <p:cNvSpPr>
            <a:spLocks noChangeArrowheads="1"/>
          </p:cNvSpPr>
          <p:nvPr/>
        </p:nvSpPr>
        <p:spPr bwMode="ltGray">
          <a:xfrm>
            <a:off x="1000125" y="3357563"/>
            <a:ext cx="3571875" cy="4286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57150" algn="ctr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3317" name="Rectangle 20"/>
          <p:cNvSpPr>
            <a:spLocks noChangeArrowheads="1"/>
          </p:cNvSpPr>
          <p:nvPr/>
        </p:nvSpPr>
        <p:spPr bwMode="auto">
          <a:xfrm>
            <a:off x="1143000" y="3352800"/>
            <a:ext cx="45339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Clr>
                <a:srgbClr val="D7181F"/>
              </a:buClr>
              <a:buFont typeface="Wingdings" pitchFamily="2" charset="2"/>
              <a:buNone/>
            </a:pPr>
            <a:r>
              <a:rPr lang="ru-RU" sz="1600" b="1" i="1">
                <a:solidFill>
                  <a:srgbClr val="000099"/>
                </a:solidFill>
              </a:rPr>
              <a:t>Профориентационная работа</a:t>
            </a:r>
            <a:endParaRPr lang="en-US" sz="1600" b="1" i="1">
              <a:solidFill>
                <a:srgbClr val="000099"/>
              </a:solidFill>
            </a:endParaRPr>
          </a:p>
        </p:txBody>
      </p:sp>
      <p:pic>
        <p:nvPicPr>
          <p:cNvPr id="13318" name="Picture 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3" y="3357563"/>
            <a:ext cx="642937" cy="43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AutoShape 19"/>
          <p:cNvSpPr>
            <a:spLocks noChangeArrowheads="1"/>
          </p:cNvSpPr>
          <p:nvPr/>
        </p:nvSpPr>
        <p:spPr bwMode="ltGray">
          <a:xfrm>
            <a:off x="1000125" y="3857625"/>
            <a:ext cx="4357688" cy="4286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57150" algn="ctr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3320" name="Rectangle 20"/>
          <p:cNvSpPr>
            <a:spLocks noChangeArrowheads="1"/>
          </p:cNvSpPr>
          <p:nvPr/>
        </p:nvSpPr>
        <p:spPr bwMode="auto">
          <a:xfrm>
            <a:off x="1143000" y="3857625"/>
            <a:ext cx="45339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Clr>
                <a:srgbClr val="D7181F"/>
              </a:buClr>
              <a:buFont typeface="Wingdings" pitchFamily="2" charset="2"/>
              <a:buNone/>
            </a:pPr>
            <a:r>
              <a:rPr lang="ru-RU" sz="1600" b="1" i="1">
                <a:solidFill>
                  <a:srgbClr val="000099"/>
                </a:solidFill>
              </a:rPr>
              <a:t>Организация трудового обучения</a:t>
            </a:r>
            <a:endParaRPr lang="en-US" sz="1600" b="1" i="1">
              <a:solidFill>
                <a:srgbClr val="000099"/>
              </a:solidFill>
            </a:endParaRPr>
          </a:p>
        </p:txBody>
      </p:sp>
      <p:pic>
        <p:nvPicPr>
          <p:cNvPr id="13321" name="Picture 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3" y="3857625"/>
            <a:ext cx="642937" cy="43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2" name="AutoShape 19"/>
          <p:cNvSpPr>
            <a:spLocks noChangeArrowheads="1"/>
          </p:cNvSpPr>
          <p:nvPr/>
        </p:nvSpPr>
        <p:spPr bwMode="ltGray">
          <a:xfrm>
            <a:off x="914400" y="4343400"/>
            <a:ext cx="5214938" cy="4286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57150" algn="ctr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3323" name="Picture 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3" y="4357688"/>
            <a:ext cx="642937" cy="43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4" name="Rectangle 20"/>
          <p:cNvSpPr>
            <a:spLocks noChangeArrowheads="1"/>
          </p:cNvSpPr>
          <p:nvPr/>
        </p:nvSpPr>
        <p:spPr bwMode="auto">
          <a:xfrm>
            <a:off x="1143000" y="4343400"/>
            <a:ext cx="5072063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Clr>
                <a:srgbClr val="D7181F"/>
              </a:buClr>
              <a:buFont typeface="Wingdings" pitchFamily="2" charset="2"/>
              <a:buNone/>
            </a:pPr>
            <a:r>
              <a:rPr lang="ru-RU" sz="1600" b="1" i="1">
                <a:solidFill>
                  <a:srgbClr val="000099"/>
                </a:solidFill>
              </a:rPr>
              <a:t>Организация производственного обучения</a:t>
            </a:r>
            <a:endParaRPr lang="en-US" sz="1600" b="1" i="1">
              <a:solidFill>
                <a:srgbClr val="000099"/>
              </a:solidFill>
            </a:endParaRPr>
          </a:p>
        </p:txBody>
      </p:sp>
      <p:sp>
        <p:nvSpPr>
          <p:cNvPr id="13325" name="AutoShape 19"/>
          <p:cNvSpPr>
            <a:spLocks noChangeArrowheads="1"/>
          </p:cNvSpPr>
          <p:nvPr/>
        </p:nvSpPr>
        <p:spPr bwMode="ltGray">
          <a:xfrm>
            <a:off x="1000125" y="4929188"/>
            <a:ext cx="3571875" cy="4286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57150" algn="ctr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3326" name="Rectangle 20"/>
          <p:cNvSpPr>
            <a:spLocks noChangeArrowheads="1"/>
          </p:cNvSpPr>
          <p:nvPr/>
        </p:nvSpPr>
        <p:spPr bwMode="auto">
          <a:xfrm>
            <a:off x="1143000" y="4929188"/>
            <a:ext cx="45339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Clr>
                <a:srgbClr val="D7181F"/>
              </a:buClr>
              <a:buFont typeface="Wingdings" pitchFamily="2" charset="2"/>
              <a:buNone/>
            </a:pPr>
            <a:r>
              <a:rPr lang="ru-RU" sz="1600" b="1" i="1">
                <a:solidFill>
                  <a:srgbClr val="000099"/>
                </a:solidFill>
              </a:rPr>
              <a:t>Организация практик</a:t>
            </a:r>
            <a:endParaRPr lang="en-US" sz="1600" b="1" i="1">
              <a:solidFill>
                <a:srgbClr val="000099"/>
              </a:solidFill>
            </a:endParaRPr>
          </a:p>
        </p:txBody>
      </p:sp>
      <p:pic>
        <p:nvPicPr>
          <p:cNvPr id="13327" name="Picture 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3" y="4929188"/>
            <a:ext cx="642937" cy="43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8" name="AutoShape 19"/>
          <p:cNvSpPr>
            <a:spLocks noChangeArrowheads="1"/>
          </p:cNvSpPr>
          <p:nvPr/>
        </p:nvSpPr>
        <p:spPr bwMode="ltGray">
          <a:xfrm>
            <a:off x="1000125" y="5429250"/>
            <a:ext cx="5214938" cy="4286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57150" algn="ctr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3329" name="Rectangle 20"/>
          <p:cNvSpPr>
            <a:spLocks noChangeArrowheads="1"/>
          </p:cNvSpPr>
          <p:nvPr/>
        </p:nvSpPr>
        <p:spPr bwMode="auto">
          <a:xfrm>
            <a:off x="1071563" y="5429250"/>
            <a:ext cx="5286375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Clr>
                <a:srgbClr val="D7181F"/>
              </a:buClr>
              <a:buFont typeface="Wingdings" pitchFamily="2" charset="2"/>
              <a:buNone/>
            </a:pPr>
            <a:r>
              <a:rPr lang="ru-RU" sz="1600" b="1" i="1">
                <a:solidFill>
                  <a:srgbClr val="000099"/>
                </a:solidFill>
              </a:rPr>
              <a:t>Организация лабораторно-практических работ</a:t>
            </a:r>
            <a:endParaRPr lang="en-US" sz="1600" b="1" i="1">
              <a:solidFill>
                <a:srgbClr val="000099"/>
              </a:solidFill>
            </a:endParaRPr>
          </a:p>
        </p:txBody>
      </p:sp>
      <p:pic>
        <p:nvPicPr>
          <p:cNvPr id="13330" name="Picture 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5410200"/>
            <a:ext cx="642938" cy="43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31" name="AutoShape 19"/>
          <p:cNvSpPr>
            <a:spLocks noChangeArrowheads="1"/>
          </p:cNvSpPr>
          <p:nvPr/>
        </p:nvSpPr>
        <p:spPr bwMode="ltGray">
          <a:xfrm>
            <a:off x="1000125" y="5929313"/>
            <a:ext cx="5214938" cy="4286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57150" algn="ctr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3332" name="Picture 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3" y="5929313"/>
            <a:ext cx="642937" cy="43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33" name="Rectangle 20"/>
          <p:cNvSpPr>
            <a:spLocks noChangeArrowheads="1"/>
          </p:cNvSpPr>
          <p:nvPr/>
        </p:nvSpPr>
        <p:spPr bwMode="auto">
          <a:xfrm>
            <a:off x="1143000" y="5929313"/>
            <a:ext cx="5072063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Clr>
                <a:srgbClr val="D7181F"/>
              </a:buClr>
              <a:buFont typeface="Wingdings" pitchFamily="2" charset="2"/>
              <a:buNone/>
            </a:pPr>
            <a:r>
              <a:rPr lang="ru-RU" sz="1600" b="1" i="1">
                <a:solidFill>
                  <a:srgbClr val="000099"/>
                </a:solidFill>
              </a:rPr>
              <a:t>Экскурсии, конкурсы</a:t>
            </a:r>
            <a:endParaRPr lang="en-US" sz="1600" b="1" i="1">
              <a:solidFill>
                <a:srgbClr val="000099"/>
              </a:solidFill>
            </a:endParaRPr>
          </a:p>
        </p:txBody>
      </p:sp>
      <p:pic>
        <p:nvPicPr>
          <p:cNvPr id="13334" name="Picture 3" descr="H:\лого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0"/>
            <a:ext cx="990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30"/>
          <p:cNvSpPr>
            <a:spLocks noChangeArrowheads="1"/>
          </p:cNvSpPr>
          <p:nvPr/>
        </p:nvSpPr>
        <p:spPr bwMode="gray">
          <a:xfrm>
            <a:off x="1328738" y="2905125"/>
            <a:ext cx="6572250" cy="1076325"/>
          </a:xfrm>
          <a:prstGeom prst="roundRect">
            <a:avLst>
              <a:gd name="adj" fmla="val 16667"/>
            </a:avLst>
          </a:prstGeom>
          <a:solidFill>
            <a:srgbClr val="FFFFFF">
              <a:alpha val="30196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" name="AutoShape 31"/>
          <p:cNvSpPr>
            <a:spLocks noChangeArrowheads="1"/>
          </p:cNvSpPr>
          <p:nvPr/>
        </p:nvSpPr>
        <p:spPr bwMode="invGray">
          <a:xfrm>
            <a:off x="1219200" y="2981325"/>
            <a:ext cx="6616700" cy="107632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4340" name="AutoShape 2"/>
          <p:cNvSpPr>
            <a:spLocks noChangeArrowheads="1"/>
          </p:cNvSpPr>
          <p:nvPr/>
        </p:nvSpPr>
        <p:spPr bwMode="gray">
          <a:xfrm>
            <a:off x="1322388" y="4403725"/>
            <a:ext cx="6572250" cy="1525588"/>
          </a:xfrm>
          <a:prstGeom prst="roundRect">
            <a:avLst>
              <a:gd name="adj" fmla="val 16667"/>
            </a:avLst>
          </a:prstGeom>
          <a:solidFill>
            <a:srgbClr val="FFFFFF">
              <a:alpha val="30196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341" name="AutoShape 4"/>
          <p:cNvSpPr>
            <a:spLocks noChangeArrowheads="1"/>
          </p:cNvSpPr>
          <p:nvPr/>
        </p:nvSpPr>
        <p:spPr bwMode="gray">
          <a:xfrm>
            <a:off x="1322388" y="1485900"/>
            <a:ext cx="6572250" cy="1076325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invGray">
          <a:xfrm>
            <a:off x="1214438" y="4500563"/>
            <a:ext cx="6616700" cy="1449387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invGray">
          <a:xfrm>
            <a:off x="1212850" y="1574800"/>
            <a:ext cx="6616700" cy="107632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ru-RU"/>
          </a:p>
        </p:txBody>
      </p:sp>
      <p:grpSp>
        <p:nvGrpSpPr>
          <p:cNvPr id="14344" name="Group 7"/>
          <p:cNvGrpSpPr>
            <a:grpSpLocks/>
          </p:cNvGrpSpPr>
          <p:nvPr/>
        </p:nvGrpSpPr>
        <p:grpSpPr bwMode="auto">
          <a:xfrm>
            <a:off x="1203325" y="2824163"/>
            <a:ext cx="3852863" cy="401637"/>
            <a:chOff x="720" y="1392"/>
            <a:chExt cx="4058" cy="480"/>
          </a:xfrm>
        </p:grpSpPr>
        <p:sp>
          <p:nvSpPr>
            <p:cNvPr id="10" name="AutoShape 8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accent2"/>
                </a:gs>
                <a:gs pos="50000">
                  <a:schemeClr val="accent2">
                    <a:gamma/>
                    <a:shade val="92157"/>
                    <a:invGamma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grpSp>
          <p:nvGrpSpPr>
            <p:cNvPr id="14364" name="Group 9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12" name="AutoShape 10"/>
              <p:cNvSpPr>
                <a:spLocks noChangeArrowheads="1"/>
              </p:cNvSpPr>
              <p:nvPr/>
            </p:nvSpPr>
            <p:spPr bwMode="gray">
              <a:xfrm>
                <a:off x="744" y="1735"/>
                <a:ext cx="3988" cy="11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>
                      <a:alpha val="0"/>
                    </a:schemeClr>
                  </a:gs>
                  <a:gs pos="100000">
                    <a:schemeClr val="accent2">
                      <a:gamma/>
                      <a:tint val="19216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cs typeface="+mn-cs"/>
                </a:endParaRPr>
              </a:p>
            </p:txBody>
          </p:sp>
          <p:sp>
            <p:nvSpPr>
              <p:cNvPr id="13" name="AutoShape 11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>
                      <a:gamma/>
                      <a:tint val="15686"/>
                      <a:invGamma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cs typeface="+mn-cs"/>
                </a:endParaRPr>
              </a:p>
            </p:txBody>
          </p:sp>
        </p:grpSp>
      </p:grpSp>
      <p:grpSp>
        <p:nvGrpSpPr>
          <p:cNvPr id="14345" name="Group 12"/>
          <p:cNvGrpSpPr>
            <a:grpSpLocks/>
          </p:cNvGrpSpPr>
          <p:nvPr/>
        </p:nvGrpSpPr>
        <p:grpSpPr bwMode="auto">
          <a:xfrm>
            <a:off x="1176338" y="4292600"/>
            <a:ext cx="3852862" cy="401638"/>
            <a:chOff x="720" y="1392"/>
            <a:chExt cx="4058" cy="480"/>
          </a:xfrm>
        </p:grpSpPr>
        <p:sp>
          <p:nvSpPr>
            <p:cNvPr id="15" name="AutoShape 13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hlink"/>
                </a:gs>
                <a:gs pos="50000">
                  <a:schemeClr val="hlink">
                    <a:gamma/>
                    <a:shade val="92157"/>
                    <a:invGamma/>
                  </a:schemeClr>
                </a:gs>
                <a:gs pos="100000">
                  <a:schemeClr val="hlink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grpSp>
          <p:nvGrpSpPr>
            <p:cNvPr id="14360" name="Group 14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17" name="AutoShape 15"/>
              <p:cNvSpPr>
                <a:spLocks noChangeArrowheads="1"/>
              </p:cNvSpPr>
              <p:nvPr/>
            </p:nvSpPr>
            <p:spPr bwMode="gray">
              <a:xfrm>
                <a:off x="744" y="1735"/>
                <a:ext cx="3988" cy="11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hlink">
                      <a:alpha val="0"/>
                    </a:schemeClr>
                  </a:gs>
                  <a:gs pos="100000">
                    <a:schemeClr val="hlink">
                      <a:gamma/>
                      <a:tint val="25490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cs typeface="+mn-cs"/>
                </a:endParaRPr>
              </a:p>
            </p:txBody>
          </p:sp>
          <p:sp>
            <p:nvSpPr>
              <p:cNvPr id="18" name="AutoShape 16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hlink">
                      <a:gamma/>
                      <a:tint val="19216"/>
                      <a:invGamma/>
                    </a:schemeClr>
                  </a:gs>
                  <a:gs pos="100000">
                    <a:schemeClr val="hlink"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cs typeface="+mn-cs"/>
                </a:endParaRPr>
              </a:p>
            </p:txBody>
          </p:sp>
        </p:grpSp>
      </p:grpSp>
      <p:grpSp>
        <p:nvGrpSpPr>
          <p:cNvPr id="14346" name="Group 17"/>
          <p:cNvGrpSpPr>
            <a:grpSpLocks/>
          </p:cNvGrpSpPr>
          <p:nvPr/>
        </p:nvGrpSpPr>
        <p:grpSpPr bwMode="auto">
          <a:xfrm>
            <a:off x="1206500" y="1371600"/>
            <a:ext cx="3852863" cy="401638"/>
            <a:chOff x="720" y="1392"/>
            <a:chExt cx="4058" cy="480"/>
          </a:xfrm>
        </p:grpSpPr>
        <p:sp>
          <p:nvSpPr>
            <p:cNvPr id="20" name="AutoShape 18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accent1"/>
                </a:gs>
                <a:gs pos="50000">
                  <a:schemeClr val="accent1">
                    <a:gamma/>
                    <a:shade val="92157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grpSp>
          <p:nvGrpSpPr>
            <p:cNvPr id="14356" name="Group 19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22" name="AutoShape 20"/>
              <p:cNvSpPr>
                <a:spLocks noChangeArrowheads="1"/>
              </p:cNvSpPr>
              <p:nvPr/>
            </p:nvSpPr>
            <p:spPr bwMode="gray">
              <a:xfrm>
                <a:off x="744" y="1735"/>
                <a:ext cx="3988" cy="11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20000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cs typeface="+mn-cs"/>
                </a:endParaRPr>
              </a:p>
            </p:txBody>
          </p:sp>
          <p:sp>
            <p:nvSpPr>
              <p:cNvPr id="23" name="AutoShape 21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gamma/>
                      <a:tint val="22353"/>
                      <a:invGamma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cs typeface="+mn-cs"/>
                </a:endParaRPr>
              </a:p>
            </p:txBody>
          </p:sp>
        </p:grpSp>
      </p:grpSp>
      <p:sp>
        <p:nvSpPr>
          <p:cNvPr id="14347" name="Rectangle 22"/>
          <p:cNvSpPr>
            <a:spLocks noChangeArrowheads="1"/>
          </p:cNvSpPr>
          <p:nvPr/>
        </p:nvSpPr>
        <p:spPr bwMode="gray">
          <a:xfrm>
            <a:off x="1524000" y="1384300"/>
            <a:ext cx="30464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1F3F5F"/>
              </a:buClr>
            </a:pPr>
            <a:r>
              <a:rPr lang="en-US" sz="1600" b="1">
                <a:solidFill>
                  <a:srgbClr val="FFFFFF"/>
                </a:solidFill>
              </a:rPr>
              <a:t> </a:t>
            </a:r>
            <a:r>
              <a:rPr lang="ru-RU" b="1" i="1">
                <a:solidFill>
                  <a:srgbClr val="000099"/>
                </a:solidFill>
              </a:rPr>
              <a:t>Человеческие ресурсы</a:t>
            </a:r>
            <a:endParaRPr lang="en-US" b="1" i="1">
              <a:solidFill>
                <a:srgbClr val="000099"/>
              </a:solidFill>
            </a:endParaRPr>
          </a:p>
        </p:txBody>
      </p:sp>
      <p:sp>
        <p:nvSpPr>
          <p:cNvPr id="14348" name="Rectangle 23"/>
          <p:cNvSpPr>
            <a:spLocks noChangeArrowheads="1"/>
          </p:cNvSpPr>
          <p:nvPr/>
        </p:nvSpPr>
        <p:spPr bwMode="gray">
          <a:xfrm>
            <a:off x="1447800" y="2851150"/>
            <a:ext cx="3200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1F3F5F"/>
              </a:buClr>
            </a:pPr>
            <a:r>
              <a:rPr lang="en-US" sz="1600" b="1">
                <a:solidFill>
                  <a:srgbClr val="FFFFFF"/>
                </a:solidFill>
              </a:rPr>
              <a:t> </a:t>
            </a:r>
            <a:r>
              <a:rPr lang="ru-RU" b="1" i="1">
                <a:solidFill>
                  <a:srgbClr val="FFFFFF"/>
                </a:solidFill>
              </a:rPr>
              <a:t>Кадровые ресурсы</a:t>
            </a:r>
            <a:endParaRPr lang="en-US" b="1" i="1">
              <a:solidFill>
                <a:srgbClr val="FFFFFF"/>
              </a:solidFill>
            </a:endParaRPr>
          </a:p>
        </p:txBody>
      </p:sp>
      <p:sp>
        <p:nvSpPr>
          <p:cNvPr id="14349" name="Rectangle 24"/>
          <p:cNvSpPr>
            <a:spLocks noChangeArrowheads="1"/>
          </p:cNvSpPr>
          <p:nvPr/>
        </p:nvSpPr>
        <p:spPr bwMode="gray">
          <a:xfrm>
            <a:off x="1447800" y="4316413"/>
            <a:ext cx="3200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1F3F5F"/>
              </a:buClr>
            </a:pPr>
            <a:r>
              <a:rPr lang="en-US" sz="1600" b="1">
                <a:solidFill>
                  <a:srgbClr val="FFFFFF"/>
                </a:solidFill>
              </a:rPr>
              <a:t> </a:t>
            </a:r>
            <a:r>
              <a:rPr lang="ru-RU" sz="1600" b="1">
                <a:solidFill>
                  <a:srgbClr val="FFFFFF"/>
                </a:solidFill>
              </a:rPr>
              <a:t>Материальные ресурсы</a:t>
            </a:r>
            <a:endParaRPr lang="en-US" sz="1600" b="1">
              <a:solidFill>
                <a:srgbClr val="FFFFFF"/>
              </a:solidFill>
            </a:endParaRPr>
          </a:p>
        </p:txBody>
      </p:sp>
      <p:sp>
        <p:nvSpPr>
          <p:cNvPr id="14350" name="Rectangle 25"/>
          <p:cNvSpPr>
            <a:spLocks noChangeArrowheads="1"/>
          </p:cNvSpPr>
          <p:nvPr/>
        </p:nvSpPr>
        <p:spPr bwMode="white">
          <a:xfrm>
            <a:off x="1690688" y="1857375"/>
            <a:ext cx="5781675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ru-RU" sz="1600" b="1">
                <a:solidFill>
                  <a:srgbClr val="000000"/>
                </a:solidFill>
              </a:rPr>
              <a:t>Обучающиеся , кадровый потенциал заказчиков кадров, квалификация кадров</a:t>
            </a:r>
            <a:endParaRPr lang="en-US" sz="1600" b="1">
              <a:solidFill>
                <a:srgbClr val="000000"/>
              </a:solidFill>
            </a:endParaRPr>
          </a:p>
        </p:txBody>
      </p:sp>
      <p:sp>
        <p:nvSpPr>
          <p:cNvPr id="14351" name="Rectangle 26"/>
          <p:cNvSpPr>
            <a:spLocks noChangeArrowheads="1"/>
          </p:cNvSpPr>
          <p:nvPr/>
        </p:nvSpPr>
        <p:spPr bwMode="white">
          <a:xfrm>
            <a:off x="1755775" y="4772025"/>
            <a:ext cx="5781675" cy="115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ru-RU" sz="1600" b="1">
                <a:solidFill>
                  <a:srgbClr val="000000"/>
                </a:solidFill>
              </a:rPr>
              <a:t>Приборы, оборудование, инструменты, учебно-наглядные пособия, компьютеры, компьютерные сети, аудиовизуальные средства и иные материальные объекты, материалы, продукция</a:t>
            </a:r>
            <a:endParaRPr lang="en-US" sz="1600" b="1">
              <a:solidFill>
                <a:srgbClr val="000000"/>
              </a:solidFill>
            </a:endParaRPr>
          </a:p>
        </p:txBody>
      </p:sp>
      <p:sp>
        <p:nvSpPr>
          <p:cNvPr id="14352" name="Rectangle 28"/>
          <p:cNvSpPr>
            <a:spLocks noChangeArrowheads="1"/>
          </p:cNvSpPr>
          <p:nvPr/>
        </p:nvSpPr>
        <p:spPr bwMode="white">
          <a:xfrm>
            <a:off x="1762125" y="3309938"/>
            <a:ext cx="5781675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ru-RU" sz="1600" b="1">
                <a:solidFill>
                  <a:srgbClr val="000000"/>
                </a:solidFill>
              </a:rPr>
              <a:t>Педагогические работники учреждений образования, уровень их квалификации</a:t>
            </a:r>
            <a:endParaRPr lang="en-US" sz="1600" b="1">
              <a:solidFill>
                <a:srgbClr val="000000"/>
              </a:solidFill>
            </a:endParaRPr>
          </a:p>
        </p:txBody>
      </p:sp>
      <p:sp>
        <p:nvSpPr>
          <p:cNvPr id="14353" name="WordArt 33"/>
          <p:cNvSpPr>
            <a:spLocks noChangeArrowheads="1" noChangeShapeType="1" noTextEdit="1"/>
          </p:cNvSpPr>
          <p:nvPr/>
        </p:nvSpPr>
        <p:spPr bwMode="auto">
          <a:xfrm>
            <a:off x="2514600" y="381000"/>
            <a:ext cx="38862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Наши ресурсы</a:t>
            </a:r>
          </a:p>
        </p:txBody>
      </p:sp>
      <p:pic>
        <p:nvPicPr>
          <p:cNvPr id="14354" name="Picture 3" descr="H:\лого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0"/>
            <a:ext cx="990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30"/>
          <p:cNvSpPr>
            <a:spLocks noChangeArrowheads="1"/>
          </p:cNvSpPr>
          <p:nvPr/>
        </p:nvSpPr>
        <p:spPr bwMode="gray">
          <a:xfrm>
            <a:off x="1143000" y="2590800"/>
            <a:ext cx="6405563" cy="1076325"/>
          </a:xfrm>
          <a:prstGeom prst="roundRect">
            <a:avLst>
              <a:gd name="adj" fmla="val 16667"/>
            </a:avLst>
          </a:prstGeom>
          <a:solidFill>
            <a:srgbClr val="FFFFFF">
              <a:alpha val="30196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" name="AutoShape 31"/>
          <p:cNvSpPr>
            <a:spLocks noChangeArrowheads="1"/>
          </p:cNvSpPr>
          <p:nvPr/>
        </p:nvSpPr>
        <p:spPr bwMode="invGray">
          <a:xfrm>
            <a:off x="914400" y="2590800"/>
            <a:ext cx="6448425" cy="107632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5364" name="AutoShape 2"/>
          <p:cNvSpPr>
            <a:spLocks noChangeArrowheads="1"/>
          </p:cNvSpPr>
          <p:nvPr/>
        </p:nvSpPr>
        <p:spPr bwMode="gray">
          <a:xfrm>
            <a:off x="1143000" y="4038600"/>
            <a:ext cx="6369050" cy="1203325"/>
          </a:xfrm>
          <a:prstGeom prst="roundRect">
            <a:avLst>
              <a:gd name="adj" fmla="val 16667"/>
            </a:avLst>
          </a:prstGeom>
          <a:solidFill>
            <a:srgbClr val="FFFFFF">
              <a:alpha val="30196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365" name="AutoShape 4"/>
          <p:cNvSpPr>
            <a:spLocks noChangeArrowheads="1"/>
          </p:cNvSpPr>
          <p:nvPr/>
        </p:nvSpPr>
        <p:spPr bwMode="gray">
          <a:xfrm>
            <a:off x="1143000" y="1219200"/>
            <a:ext cx="6405563" cy="1076325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invGray">
          <a:xfrm>
            <a:off x="914400" y="4114800"/>
            <a:ext cx="6411913" cy="11430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invGray">
          <a:xfrm>
            <a:off x="914400" y="1219200"/>
            <a:ext cx="6448425" cy="107632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ru-RU"/>
          </a:p>
        </p:txBody>
      </p:sp>
      <p:grpSp>
        <p:nvGrpSpPr>
          <p:cNvPr id="15368" name="Group 7"/>
          <p:cNvGrpSpPr>
            <a:grpSpLocks/>
          </p:cNvGrpSpPr>
          <p:nvPr/>
        </p:nvGrpSpPr>
        <p:grpSpPr bwMode="auto">
          <a:xfrm>
            <a:off x="750888" y="2511425"/>
            <a:ext cx="3754437" cy="401638"/>
            <a:chOff x="720" y="1392"/>
            <a:chExt cx="4058" cy="480"/>
          </a:xfrm>
        </p:grpSpPr>
        <p:sp>
          <p:nvSpPr>
            <p:cNvPr id="10" name="AutoShape 8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accent2"/>
                </a:gs>
                <a:gs pos="50000">
                  <a:schemeClr val="accent2">
                    <a:gamma/>
                    <a:shade val="92157"/>
                    <a:invGamma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grpSp>
          <p:nvGrpSpPr>
            <p:cNvPr id="15403" name="Group 9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12" name="AutoShape 10"/>
              <p:cNvSpPr>
                <a:spLocks noChangeArrowheads="1"/>
              </p:cNvSpPr>
              <p:nvPr/>
            </p:nvSpPr>
            <p:spPr bwMode="gray">
              <a:xfrm>
                <a:off x="744" y="1735"/>
                <a:ext cx="3988" cy="11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>
                      <a:alpha val="0"/>
                    </a:schemeClr>
                  </a:gs>
                  <a:gs pos="100000">
                    <a:schemeClr val="accent2">
                      <a:gamma/>
                      <a:tint val="19216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cs typeface="+mn-cs"/>
                </a:endParaRPr>
              </a:p>
            </p:txBody>
          </p:sp>
          <p:sp>
            <p:nvSpPr>
              <p:cNvPr id="13" name="AutoShape 11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>
                      <a:gamma/>
                      <a:tint val="15686"/>
                      <a:invGamma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cs typeface="+mn-cs"/>
                </a:endParaRPr>
              </a:p>
            </p:txBody>
          </p:sp>
        </p:grpSp>
      </p:grpSp>
      <p:grpSp>
        <p:nvGrpSpPr>
          <p:cNvPr id="15369" name="Group 12"/>
          <p:cNvGrpSpPr>
            <a:grpSpLocks/>
          </p:cNvGrpSpPr>
          <p:nvPr/>
        </p:nvGrpSpPr>
        <p:grpSpPr bwMode="auto">
          <a:xfrm>
            <a:off x="723900" y="3979863"/>
            <a:ext cx="3852863" cy="401637"/>
            <a:chOff x="720" y="1392"/>
            <a:chExt cx="4058" cy="480"/>
          </a:xfrm>
        </p:grpSpPr>
        <p:sp>
          <p:nvSpPr>
            <p:cNvPr id="15" name="AutoShape 13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hlink"/>
                </a:gs>
                <a:gs pos="50000">
                  <a:schemeClr val="hlink">
                    <a:gamma/>
                    <a:shade val="92157"/>
                    <a:invGamma/>
                  </a:schemeClr>
                </a:gs>
                <a:gs pos="100000">
                  <a:schemeClr val="hlink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grpSp>
          <p:nvGrpSpPr>
            <p:cNvPr id="15399" name="Group 14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17" name="AutoShape 15"/>
              <p:cNvSpPr>
                <a:spLocks noChangeArrowheads="1"/>
              </p:cNvSpPr>
              <p:nvPr/>
            </p:nvSpPr>
            <p:spPr bwMode="gray">
              <a:xfrm>
                <a:off x="744" y="1735"/>
                <a:ext cx="3988" cy="11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hlink">
                      <a:alpha val="0"/>
                    </a:schemeClr>
                  </a:gs>
                  <a:gs pos="100000">
                    <a:schemeClr val="hlink">
                      <a:gamma/>
                      <a:tint val="25490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cs typeface="+mn-cs"/>
                </a:endParaRPr>
              </a:p>
            </p:txBody>
          </p:sp>
          <p:sp>
            <p:nvSpPr>
              <p:cNvPr id="18" name="AutoShape 16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hlink">
                      <a:gamma/>
                      <a:tint val="19216"/>
                      <a:invGamma/>
                    </a:schemeClr>
                  </a:gs>
                  <a:gs pos="100000">
                    <a:schemeClr val="hlink"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cs typeface="+mn-cs"/>
                </a:endParaRPr>
              </a:p>
            </p:txBody>
          </p:sp>
        </p:grpSp>
      </p:grpSp>
      <p:grpSp>
        <p:nvGrpSpPr>
          <p:cNvPr id="15370" name="Group 17"/>
          <p:cNvGrpSpPr>
            <a:grpSpLocks/>
          </p:cNvGrpSpPr>
          <p:nvPr/>
        </p:nvGrpSpPr>
        <p:grpSpPr bwMode="auto">
          <a:xfrm>
            <a:off x="754063" y="1058863"/>
            <a:ext cx="3754437" cy="401637"/>
            <a:chOff x="720" y="1392"/>
            <a:chExt cx="4058" cy="480"/>
          </a:xfrm>
        </p:grpSpPr>
        <p:sp>
          <p:nvSpPr>
            <p:cNvPr id="20" name="AutoShape 18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accent1"/>
                </a:gs>
                <a:gs pos="50000">
                  <a:schemeClr val="accent1">
                    <a:gamma/>
                    <a:shade val="92157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grpSp>
          <p:nvGrpSpPr>
            <p:cNvPr id="15395" name="Group 19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22" name="AutoShape 20"/>
              <p:cNvSpPr>
                <a:spLocks noChangeArrowheads="1"/>
              </p:cNvSpPr>
              <p:nvPr/>
            </p:nvSpPr>
            <p:spPr bwMode="gray">
              <a:xfrm>
                <a:off x="744" y="1735"/>
                <a:ext cx="3988" cy="11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20000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cs typeface="+mn-cs"/>
                </a:endParaRPr>
              </a:p>
            </p:txBody>
          </p:sp>
          <p:sp>
            <p:nvSpPr>
              <p:cNvPr id="23" name="AutoShape 21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gamma/>
                      <a:tint val="22353"/>
                      <a:invGamma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cs typeface="+mn-cs"/>
                </a:endParaRPr>
              </a:p>
            </p:txBody>
          </p:sp>
        </p:grpSp>
      </p:grpSp>
      <p:sp>
        <p:nvSpPr>
          <p:cNvPr id="15371" name="Rectangle 22"/>
          <p:cNvSpPr>
            <a:spLocks noChangeArrowheads="1"/>
          </p:cNvSpPr>
          <p:nvPr/>
        </p:nvSpPr>
        <p:spPr bwMode="gray">
          <a:xfrm>
            <a:off x="1071563" y="1071563"/>
            <a:ext cx="29686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1F3F5F"/>
              </a:buClr>
            </a:pPr>
            <a:r>
              <a:rPr lang="en-US" sz="1600" b="1">
                <a:solidFill>
                  <a:srgbClr val="FFFFFF"/>
                </a:solidFill>
              </a:rPr>
              <a:t> </a:t>
            </a:r>
            <a:r>
              <a:rPr lang="ru-RU" b="1" i="1">
                <a:solidFill>
                  <a:srgbClr val="000099"/>
                </a:solidFill>
              </a:rPr>
              <a:t>Финансовые ресурсы</a:t>
            </a:r>
            <a:endParaRPr lang="en-US" b="1" i="1">
              <a:solidFill>
                <a:srgbClr val="000099"/>
              </a:solidFill>
            </a:endParaRPr>
          </a:p>
        </p:txBody>
      </p:sp>
      <p:sp>
        <p:nvSpPr>
          <p:cNvPr id="15372" name="Rectangle 23"/>
          <p:cNvSpPr>
            <a:spLocks noChangeArrowheads="1"/>
          </p:cNvSpPr>
          <p:nvPr/>
        </p:nvSpPr>
        <p:spPr bwMode="gray">
          <a:xfrm>
            <a:off x="995363" y="2538413"/>
            <a:ext cx="31194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1F3F5F"/>
              </a:buClr>
            </a:pPr>
            <a:r>
              <a:rPr lang="en-US" sz="1600" b="1">
                <a:solidFill>
                  <a:srgbClr val="FFFFFF"/>
                </a:solidFill>
              </a:rPr>
              <a:t> </a:t>
            </a:r>
            <a:r>
              <a:rPr lang="ru-RU" b="1" i="1">
                <a:solidFill>
                  <a:srgbClr val="FFFFFF"/>
                </a:solidFill>
              </a:rPr>
              <a:t>Технические ресурсы</a:t>
            </a:r>
            <a:endParaRPr lang="en-US" b="1" i="1">
              <a:solidFill>
                <a:srgbClr val="FFFFFF"/>
              </a:solidFill>
            </a:endParaRPr>
          </a:p>
        </p:txBody>
      </p:sp>
      <p:sp>
        <p:nvSpPr>
          <p:cNvPr id="15373" name="Rectangle 24"/>
          <p:cNvSpPr>
            <a:spLocks noChangeArrowheads="1"/>
          </p:cNvSpPr>
          <p:nvPr/>
        </p:nvSpPr>
        <p:spPr bwMode="gray">
          <a:xfrm>
            <a:off x="995363" y="4003675"/>
            <a:ext cx="3200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1F3F5F"/>
              </a:buClr>
            </a:pPr>
            <a:r>
              <a:rPr lang="ru-RU" sz="1600" b="1">
                <a:solidFill>
                  <a:srgbClr val="FFFFFF"/>
                </a:solidFill>
              </a:rPr>
              <a:t>Информационные ресурсы</a:t>
            </a:r>
            <a:endParaRPr lang="en-US" sz="1600" b="1">
              <a:solidFill>
                <a:srgbClr val="FFFFFF"/>
              </a:solidFill>
            </a:endParaRPr>
          </a:p>
        </p:txBody>
      </p:sp>
      <p:sp>
        <p:nvSpPr>
          <p:cNvPr id="15374" name="Rectangle 25"/>
          <p:cNvSpPr>
            <a:spLocks noChangeArrowheads="1"/>
          </p:cNvSpPr>
          <p:nvPr/>
        </p:nvSpPr>
        <p:spPr bwMode="white">
          <a:xfrm>
            <a:off x="1238250" y="1544638"/>
            <a:ext cx="5634038" cy="63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ru-RU" sz="1600" b="1">
                <a:solidFill>
                  <a:srgbClr val="000000"/>
                </a:solidFill>
              </a:rPr>
              <a:t>Источники и каналы финансирования, объемы финансирования </a:t>
            </a:r>
            <a:endParaRPr lang="en-US" sz="1600" b="1">
              <a:solidFill>
                <a:srgbClr val="000000"/>
              </a:solidFill>
            </a:endParaRPr>
          </a:p>
        </p:txBody>
      </p:sp>
      <p:sp>
        <p:nvSpPr>
          <p:cNvPr id="15375" name="Rectangle 26"/>
          <p:cNvSpPr>
            <a:spLocks noChangeArrowheads="1"/>
          </p:cNvSpPr>
          <p:nvPr/>
        </p:nvSpPr>
        <p:spPr bwMode="white">
          <a:xfrm>
            <a:off x="1303338" y="4459288"/>
            <a:ext cx="5602287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ru-RU" sz="1600" b="1">
                <a:solidFill>
                  <a:srgbClr val="000000"/>
                </a:solidFill>
              </a:rPr>
              <a:t>Информация, взаимоотношения, информационно-коммуникативные системы, социальные сети, базы данных</a:t>
            </a:r>
            <a:endParaRPr lang="en-US" sz="1600" b="1">
              <a:solidFill>
                <a:srgbClr val="000000"/>
              </a:solidFill>
            </a:endParaRPr>
          </a:p>
        </p:txBody>
      </p:sp>
      <p:sp>
        <p:nvSpPr>
          <p:cNvPr id="15376" name="Rectangle 28"/>
          <p:cNvSpPr>
            <a:spLocks noChangeArrowheads="1"/>
          </p:cNvSpPr>
          <p:nvPr/>
        </p:nvSpPr>
        <p:spPr bwMode="white">
          <a:xfrm>
            <a:off x="1295400" y="3048000"/>
            <a:ext cx="5634038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ru-RU" sz="1600" b="1">
                <a:solidFill>
                  <a:srgbClr val="000000"/>
                </a:solidFill>
              </a:rPr>
              <a:t>Инновационные образовательные и производственные технологии как товар или услуга</a:t>
            </a:r>
            <a:endParaRPr lang="en-US" sz="1600" b="1">
              <a:solidFill>
                <a:srgbClr val="000000"/>
              </a:solidFill>
            </a:endParaRPr>
          </a:p>
        </p:txBody>
      </p:sp>
      <p:sp>
        <p:nvSpPr>
          <p:cNvPr id="15377" name="AutoShape 30"/>
          <p:cNvSpPr>
            <a:spLocks noChangeArrowheads="1"/>
          </p:cNvSpPr>
          <p:nvPr/>
        </p:nvSpPr>
        <p:spPr bwMode="gray">
          <a:xfrm>
            <a:off x="1143000" y="5562600"/>
            <a:ext cx="6386513" cy="1076325"/>
          </a:xfrm>
          <a:prstGeom prst="roundRect">
            <a:avLst>
              <a:gd name="adj" fmla="val 16667"/>
            </a:avLst>
          </a:prstGeom>
          <a:solidFill>
            <a:srgbClr val="FFFFFF">
              <a:alpha val="30196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1" name="AutoShape 31"/>
          <p:cNvSpPr>
            <a:spLocks noChangeArrowheads="1"/>
          </p:cNvSpPr>
          <p:nvPr/>
        </p:nvSpPr>
        <p:spPr bwMode="invGray">
          <a:xfrm>
            <a:off x="914400" y="5638800"/>
            <a:ext cx="6429375" cy="107632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ru-RU"/>
          </a:p>
        </p:txBody>
      </p:sp>
      <p:grpSp>
        <p:nvGrpSpPr>
          <p:cNvPr id="15379" name="Group 7"/>
          <p:cNvGrpSpPr>
            <a:grpSpLocks/>
          </p:cNvGrpSpPr>
          <p:nvPr/>
        </p:nvGrpSpPr>
        <p:grpSpPr bwMode="auto">
          <a:xfrm>
            <a:off x="769938" y="5486400"/>
            <a:ext cx="3743325" cy="401638"/>
            <a:chOff x="720" y="1392"/>
            <a:chExt cx="4058" cy="480"/>
          </a:xfrm>
        </p:grpSpPr>
        <p:sp>
          <p:nvSpPr>
            <p:cNvPr id="33" name="AutoShape 8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ln>
              <a:headEnd/>
              <a:tailEnd/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15387" name="Group 9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35" name="AutoShape 10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ln>
                <a:headEnd/>
                <a:tailEnd/>
              </a:ln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6" name="AutoShape 11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ln>
                <a:headEnd/>
                <a:tailEnd/>
              </a:ln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</p:grpSp>
      </p:grpSp>
      <p:sp>
        <p:nvSpPr>
          <p:cNvPr id="15380" name="Rectangle 23"/>
          <p:cNvSpPr>
            <a:spLocks noChangeArrowheads="1"/>
          </p:cNvSpPr>
          <p:nvPr/>
        </p:nvSpPr>
        <p:spPr bwMode="gray">
          <a:xfrm>
            <a:off x="1014413" y="5513388"/>
            <a:ext cx="31099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1F3F5F"/>
              </a:buClr>
            </a:pPr>
            <a:r>
              <a:rPr lang="ru-RU" sz="1600" b="1">
                <a:solidFill>
                  <a:srgbClr val="FFFFFF"/>
                </a:solidFill>
              </a:rPr>
              <a:t>Инфраструктурные ресурсы</a:t>
            </a:r>
            <a:endParaRPr lang="en-US" sz="1600" b="1">
              <a:solidFill>
                <a:srgbClr val="FFFFFF"/>
              </a:solidFill>
            </a:endParaRPr>
          </a:p>
        </p:txBody>
      </p:sp>
      <p:sp>
        <p:nvSpPr>
          <p:cNvPr id="15381" name="Rectangle 28"/>
          <p:cNvSpPr>
            <a:spLocks noChangeArrowheads="1"/>
          </p:cNvSpPr>
          <p:nvPr/>
        </p:nvSpPr>
        <p:spPr bwMode="white">
          <a:xfrm>
            <a:off x="1328738" y="5972175"/>
            <a:ext cx="5618162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ru-RU" sz="1600" b="1">
                <a:solidFill>
                  <a:srgbClr val="000000"/>
                </a:solidFill>
              </a:rPr>
              <a:t>Средства и технологии маркетинга услуг</a:t>
            </a:r>
            <a:endParaRPr lang="en-US" sz="1600" b="1">
              <a:solidFill>
                <a:srgbClr val="000000"/>
              </a:solidFill>
            </a:endParaRPr>
          </a:p>
        </p:txBody>
      </p:sp>
      <p:sp>
        <p:nvSpPr>
          <p:cNvPr id="15382" name="WordArt 49"/>
          <p:cNvSpPr>
            <a:spLocks noChangeArrowheads="1" noChangeShapeType="1" noTextEdit="1"/>
          </p:cNvSpPr>
          <p:nvPr/>
        </p:nvSpPr>
        <p:spPr bwMode="auto">
          <a:xfrm>
            <a:off x="1828800" y="228600"/>
            <a:ext cx="44958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Наши ресурсы</a:t>
            </a:r>
          </a:p>
        </p:txBody>
      </p:sp>
      <p:pic>
        <p:nvPicPr>
          <p:cNvPr id="15383" name="Picture 3" descr="H:\лого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0"/>
            <a:ext cx="990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16387" name="Picture 5" descr="F:\книга\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33400" y="-311150"/>
            <a:ext cx="10572750" cy="716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8" descr="F:\книга\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611188" y="0"/>
            <a:ext cx="10288588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7391400" cy="1143000"/>
          </a:xfrm>
        </p:spPr>
        <p:txBody>
          <a:bodyPr/>
          <a:lstStyle/>
          <a:p>
            <a:r>
              <a:rPr lang="ru-RU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Ресурсный центр «Перспектива»</a:t>
            </a:r>
          </a:p>
        </p:txBody>
      </p:sp>
      <p:pic>
        <p:nvPicPr>
          <p:cNvPr id="18435" name="Picture 3" descr="H:\лого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28600"/>
            <a:ext cx="914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8" name="Picture 2" descr="E:\диск 1\D3X_2339-21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99012" y="1784741"/>
            <a:ext cx="3932696" cy="23053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485" name="Picture 2" descr="C:\ATTS\РЦ\альбом\6\D3X_2123-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0" y="4419600"/>
            <a:ext cx="3806825" cy="22331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487" name="Picture 4" descr="E:\диск 2\DSC_7654-3.jpg"/>
          <p:cNvPicPr>
            <a:picLocks noChangeAspect="1" noChangeArrowheads="1"/>
          </p:cNvPicPr>
          <p:nvPr/>
        </p:nvPicPr>
        <p:blipFill>
          <a:blip r:embed="rId5" cstate="print"/>
          <a:srcRect l="4897" r="-1183" b="13766"/>
          <a:stretch>
            <a:fillRect/>
          </a:stretch>
        </p:blipFill>
        <p:spPr bwMode="auto">
          <a:xfrm>
            <a:off x="304800" y="1784742"/>
            <a:ext cx="3886200" cy="23053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9459" name="Picture 10" descr="F:\книга\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57200" y="152400"/>
            <a:ext cx="96012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7" descr="F:\книга\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85800" y="0"/>
            <a:ext cx="1028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075" name="Picture 12" descr="F:\книга\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500063" y="428625"/>
            <a:ext cx="8229600" cy="1066800"/>
          </a:xfrm>
        </p:spPr>
        <p:txBody>
          <a:bodyPr/>
          <a:lstStyle/>
          <a:p>
            <a:r>
              <a:rPr lang="ru-RU" sz="32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Материальная   база</a:t>
            </a:r>
          </a:p>
        </p:txBody>
      </p:sp>
      <p:pic>
        <p:nvPicPr>
          <p:cNvPr id="21507" name="Picture 3" descr="H:\лого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0063"/>
            <a:ext cx="10096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:\DSC_82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000240"/>
            <a:ext cx="4302481" cy="28575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H:\D3X_2127-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1928802"/>
            <a:ext cx="4207315" cy="27943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0" y="4857750"/>
            <a:ext cx="4786313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Лаборатория моделирования и художественного оформления прически, технологии парикмахерских услуг и постижерных работ.</a:t>
            </a:r>
          </a:p>
          <a:p>
            <a:pPr algn="ctr"/>
            <a:r>
              <a:rPr lang="ru-RU"/>
              <a:t>Салон-парикмахерская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072063" y="4929188"/>
            <a:ext cx="3762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Ресурсный центр «Перспектива»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500063" y="428625"/>
            <a:ext cx="8229600" cy="1066800"/>
          </a:xfrm>
        </p:spPr>
        <p:txBody>
          <a:bodyPr/>
          <a:lstStyle/>
          <a:p>
            <a:r>
              <a:rPr lang="ru-RU" sz="32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Материальная   база</a:t>
            </a:r>
          </a:p>
        </p:txBody>
      </p:sp>
      <p:pic>
        <p:nvPicPr>
          <p:cNvPr id="22531" name="Picture 3" descr="H:\лого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5" y="152400"/>
            <a:ext cx="10096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H:\DSC_8342_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928802"/>
            <a:ext cx="4000528" cy="26569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H:\DSC_83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1928802"/>
            <a:ext cx="3953456" cy="26257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85750" y="5000625"/>
            <a:ext cx="84296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Times New Roman" pitchFamily="18" charset="0"/>
                <a:cs typeface="Times New Roman" pitchFamily="18" charset="0"/>
              </a:rPr>
              <a:t>Лаборатория товароведения продовольственных товаров, технического оснащения и организации рабочего места , торгово-технического оборудования и бухгалтерского учета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W:\ПТО_Жидкова\Для Юлии Ив\SL380861.JPG"/>
          <p:cNvPicPr>
            <a:picLocks noChangeAspect="1" noChangeArrowheads="1"/>
          </p:cNvPicPr>
          <p:nvPr/>
        </p:nvPicPr>
        <p:blipFill>
          <a:blip r:embed="rId2" r:link="rId3" cstate="print">
            <a:extLst/>
          </a:blip>
          <a:srcRect/>
          <a:stretch>
            <a:fillRect/>
          </a:stretch>
        </p:blipFill>
        <p:spPr bwMode="auto">
          <a:xfrm flipH="1">
            <a:off x="4386700" y="5071162"/>
            <a:ext cx="1152475" cy="14403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0" y="6465"/>
            <a:ext cx="9144000" cy="8679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Профессионально-квалификационная структура подготавливаемых кадров в РЦ</a:t>
            </a: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995340" y="1681153"/>
          <a:ext cx="7568854" cy="3587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6866" name="Picture 2" descr="http://www.bglpk.by/pub/image/parikmaher-1.JPG"/>
          <p:cNvPicPr>
            <a:picLocks noChangeAspect="1" noChangeArrowheads="1"/>
          </p:cNvPicPr>
          <p:nvPr/>
        </p:nvPicPr>
        <p:blipFill>
          <a:blip r:embed="rId5" cstate="screen">
            <a:extLst/>
          </a:blip>
          <a:srcRect/>
          <a:stretch>
            <a:fillRect/>
          </a:stretch>
        </p:blipFill>
        <p:spPr bwMode="auto">
          <a:xfrm flipH="1">
            <a:off x="142844" y="4786322"/>
            <a:ext cx="1905013" cy="14287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558" name="Picture 16" descr="i?id=1149759-41-72&amp;n=21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04800" y="838200"/>
            <a:ext cx="1752600" cy="1168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23559" name="Picture 18" descr="i?id=484693648-61-72&amp;n=21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7467600" y="2362200"/>
            <a:ext cx="1447800" cy="12763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Box 1"/>
          <p:cNvSpPr txBox="1">
            <a:spLocks noChangeArrowheads="1"/>
          </p:cNvSpPr>
          <p:nvPr/>
        </p:nvSpPr>
        <p:spPr bwMode="auto">
          <a:xfrm>
            <a:off x="1600200" y="1752600"/>
            <a:ext cx="61722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800">
                <a:latin typeface="Times New Roman" pitchFamily="18" charset="0"/>
                <a:cs typeface="Times New Roman" pitchFamily="18" charset="0"/>
              </a:rPr>
              <a:t>Благодарю за внимание!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358775" y="714375"/>
            <a:ext cx="8785225" cy="1196975"/>
          </a:xfrm>
        </p:spPr>
        <p:txBody>
          <a:bodyPr/>
          <a:lstStyle/>
          <a:p>
            <a:r>
              <a:rPr lang="ru-RU" sz="32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Разработка и реализация сопряжённых образовательных программ</a:t>
            </a:r>
            <a:endParaRPr lang="ru-RU" sz="32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</p:nvPr>
        </p:nvGraphicFramePr>
        <p:xfrm>
          <a:off x="214282" y="2214554"/>
          <a:ext cx="8568952" cy="4089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100" name="Picture 3" descr="H:\лого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00063"/>
            <a:ext cx="10096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9" descr="F:\книга\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Содержимое 2"/>
          <p:cNvSpPr>
            <a:spLocks noGrp="1"/>
          </p:cNvSpPr>
          <p:nvPr>
            <p:ph idx="1"/>
          </p:nvPr>
        </p:nvSpPr>
        <p:spPr>
          <a:xfrm>
            <a:off x="609600" y="1676400"/>
            <a:ext cx="8143875" cy="4714875"/>
          </a:xfrm>
        </p:spPr>
        <p:txBody>
          <a:bodyPr/>
          <a:lstStyle/>
          <a:p>
            <a:pPr marL="266700" indent="-266700" eaLnBrk="1" hangingPunct="1">
              <a:lnSpc>
                <a:spcPct val="70000"/>
              </a:lnSpc>
              <a:spcBef>
                <a:spcPts val="600"/>
              </a:spcBef>
              <a:spcAft>
                <a:spcPts val="600"/>
              </a:spcAft>
              <a:buClr>
                <a:schemeClr val="folHlink"/>
              </a:buClr>
              <a:buFont typeface="Wingdings" pitchFamily="2" charset="2"/>
              <a:buChar char="v"/>
            </a:pPr>
            <a:r>
              <a:rPr lang="ru-RU" sz="2600" b="1" smtClean="0">
                <a:latin typeface="Times New Roman" pitchFamily="18" charset="0"/>
              </a:rPr>
              <a:t>оптимизация расходов на образование</a:t>
            </a:r>
          </a:p>
          <a:p>
            <a:pPr marL="266700" indent="-266700" eaLnBrk="1" hangingPunct="1">
              <a:lnSpc>
                <a:spcPct val="70000"/>
              </a:lnSpc>
              <a:spcBef>
                <a:spcPts val="600"/>
              </a:spcBef>
              <a:spcAft>
                <a:spcPts val="600"/>
              </a:spcAft>
              <a:buClr>
                <a:schemeClr val="folHlink"/>
              </a:buClr>
              <a:buFont typeface="Wingdings" pitchFamily="2" charset="2"/>
              <a:buChar char="v"/>
            </a:pPr>
            <a:endParaRPr lang="ru-RU" sz="2600" b="1" smtClean="0">
              <a:latin typeface="Times New Roman" pitchFamily="18" charset="0"/>
            </a:endParaRPr>
          </a:p>
          <a:p>
            <a:pPr marL="266700" indent="-266700" eaLnBrk="1" hangingPunct="1">
              <a:lnSpc>
                <a:spcPct val="70000"/>
              </a:lnSpc>
              <a:spcBef>
                <a:spcPct val="0"/>
              </a:spcBef>
              <a:buClr>
                <a:schemeClr val="folHlink"/>
              </a:buClr>
              <a:buFont typeface="Wingdings" pitchFamily="2" charset="2"/>
              <a:buChar char="v"/>
            </a:pPr>
            <a:r>
              <a:rPr lang="ru-RU" sz="2600" b="1" smtClean="0">
                <a:latin typeface="Times New Roman" pitchFamily="18" charset="0"/>
              </a:rPr>
              <a:t>опережающая подготовка квалифицированных кадров</a:t>
            </a:r>
          </a:p>
          <a:p>
            <a:pPr marL="266700" indent="-266700" eaLnBrk="1" hangingPunct="1">
              <a:lnSpc>
                <a:spcPct val="70000"/>
              </a:lnSpc>
              <a:spcBef>
                <a:spcPct val="0"/>
              </a:spcBef>
              <a:buClr>
                <a:schemeClr val="folHlink"/>
              </a:buClr>
              <a:buFont typeface="Wingdings" pitchFamily="2" charset="2"/>
              <a:buChar char="v"/>
            </a:pPr>
            <a:endParaRPr lang="ru-RU" sz="2600" b="1" smtClean="0">
              <a:latin typeface="Times New Roman" pitchFamily="18" charset="0"/>
            </a:endParaRPr>
          </a:p>
          <a:p>
            <a:pPr marL="266700" indent="-266700" eaLnBrk="1" hangingPunct="1">
              <a:lnSpc>
                <a:spcPct val="70000"/>
              </a:lnSpc>
              <a:spcBef>
                <a:spcPct val="0"/>
              </a:spcBef>
              <a:buClr>
                <a:schemeClr val="folHlink"/>
              </a:buClr>
              <a:buFont typeface="Wingdings" pitchFamily="2" charset="2"/>
              <a:buChar char="v"/>
            </a:pPr>
            <a:endParaRPr lang="ru-RU" sz="2600" b="1" smtClean="0">
              <a:latin typeface="Times New Roman" pitchFamily="18" charset="0"/>
            </a:endParaRPr>
          </a:p>
          <a:p>
            <a:pPr marL="266700" indent="-266700" eaLnBrk="1" hangingPunct="1">
              <a:lnSpc>
                <a:spcPct val="70000"/>
              </a:lnSpc>
              <a:spcBef>
                <a:spcPct val="0"/>
              </a:spcBef>
              <a:buClr>
                <a:schemeClr val="folHlink"/>
              </a:buClr>
              <a:buFont typeface="Wingdings" pitchFamily="2" charset="2"/>
              <a:buChar char="v"/>
            </a:pPr>
            <a:r>
              <a:rPr lang="ru-RU" sz="2600" b="1" smtClean="0">
                <a:latin typeface="Times New Roman" pitchFamily="18" charset="0"/>
              </a:rPr>
              <a:t>внедрение новых форм и методов организации образовательного процесса</a:t>
            </a:r>
          </a:p>
          <a:p>
            <a:pPr marL="266700" indent="-266700" eaLnBrk="1" hangingPunct="1">
              <a:lnSpc>
                <a:spcPct val="70000"/>
              </a:lnSpc>
              <a:spcBef>
                <a:spcPct val="0"/>
              </a:spcBef>
              <a:buClr>
                <a:schemeClr val="folHlink"/>
              </a:buClr>
              <a:buFont typeface="Wingdings" pitchFamily="2" charset="2"/>
              <a:buChar char="v"/>
            </a:pPr>
            <a:endParaRPr lang="ru-RU" sz="2600" b="1" smtClean="0">
              <a:latin typeface="Times New Roman" pitchFamily="18" charset="0"/>
            </a:endParaRPr>
          </a:p>
          <a:p>
            <a:pPr marL="266700" indent="-266700" eaLnBrk="1" hangingPunct="1">
              <a:lnSpc>
                <a:spcPct val="70000"/>
              </a:lnSpc>
              <a:spcBef>
                <a:spcPct val="0"/>
              </a:spcBef>
              <a:buClr>
                <a:schemeClr val="folHlink"/>
              </a:buClr>
              <a:buFont typeface="Wingdings" pitchFamily="2" charset="2"/>
              <a:buChar char="v"/>
            </a:pPr>
            <a:r>
              <a:rPr lang="ru-RU" sz="2600" b="1" smtClean="0">
                <a:latin typeface="Times New Roman" pitchFamily="18" charset="0"/>
              </a:rPr>
              <a:t>доступ к дефицитным и  дорогостоящим ресурсам  </a:t>
            </a:r>
          </a:p>
          <a:p>
            <a:pPr marL="266700" indent="-266700" eaLnBrk="1" hangingPunct="1">
              <a:lnSpc>
                <a:spcPct val="70000"/>
              </a:lnSpc>
              <a:spcBef>
                <a:spcPct val="0"/>
              </a:spcBef>
              <a:buClr>
                <a:schemeClr val="folHlink"/>
              </a:buClr>
              <a:buFont typeface="Wingdings" pitchFamily="2" charset="2"/>
              <a:buChar char="v"/>
            </a:pPr>
            <a:endParaRPr lang="ru-RU" sz="2600" b="1" smtClean="0">
              <a:latin typeface="Times New Roman" pitchFamily="18" charset="0"/>
            </a:endParaRPr>
          </a:p>
          <a:p>
            <a:pPr marL="266700" indent="-266700" eaLnBrk="1" hangingPunct="1">
              <a:lnSpc>
                <a:spcPct val="70000"/>
              </a:lnSpc>
              <a:spcBef>
                <a:spcPct val="0"/>
              </a:spcBef>
              <a:buClr>
                <a:schemeClr val="folHlink"/>
              </a:buClr>
              <a:buFont typeface="Wingdings" pitchFamily="2" charset="2"/>
              <a:buChar char="v"/>
            </a:pPr>
            <a:r>
              <a:rPr lang="ru-RU" sz="2600" b="1" smtClean="0">
                <a:latin typeface="Times New Roman" pitchFamily="18" charset="0"/>
              </a:rPr>
              <a:t>повышение престижа  профессий ресторанной индустрии, торговли, парикмахерского искусства</a:t>
            </a:r>
          </a:p>
          <a:p>
            <a:pPr marL="266700" indent="-266700" eaLnBrk="1" hangingPunct="1">
              <a:lnSpc>
                <a:spcPct val="70000"/>
              </a:lnSpc>
              <a:spcBef>
                <a:spcPct val="0"/>
              </a:spcBef>
              <a:buClr>
                <a:schemeClr val="folHlink"/>
              </a:buClr>
              <a:buFont typeface="Wingdings" pitchFamily="2" charset="2"/>
              <a:buChar char="v"/>
            </a:pPr>
            <a:endParaRPr lang="ru-RU" sz="2600" b="1" smtClean="0">
              <a:latin typeface="Times New Roman" pitchFamily="18" charset="0"/>
            </a:endParaRPr>
          </a:p>
          <a:p>
            <a:pPr marL="266700" indent="-266700" eaLnBrk="1" hangingPunct="1">
              <a:lnSpc>
                <a:spcPct val="70000"/>
              </a:lnSpc>
              <a:spcBef>
                <a:spcPct val="0"/>
              </a:spcBef>
              <a:buClr>
                <a:schemeClr val="folHlink"/>
              </a:buClr>
              <a:buFont typeface="Wingdings" pitchFamily="2" charset="2"/>
              <a:buChar char="v"/>
            </a:pPr>
            <a:r>
              <a:rPr lang="ru-RU" sz="2600" b="1" smtClean="0">
                <a:latin typeface="Times New Roman" pitchFamily="18" charset="0"/>
              </a:rPr>
              <a:t>расширение спектра  образовательных услуг</a:t>
            </a:r>
          </a:p>
          <a:p>
            <a:pPr marL="266700" indent="-266700" eaLnBrk="1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FontTx/>
              <a:buNone/>
            </a:pPr>
            <a:r>
              <a:rPr lang="ru-RU" sz="2400" b="1" smtClean="0">
                <a:latin typeface="Bookman Old Style" pitchFamily="18" charset="0"/>
              </a:rPr>
              <a:t/>
            </a:r>
            <a:br>
              <a:rPr lang="ru-RU" sz="2400" b="1" smtClean="0">
                <a:latin typeface="Bookman Old Style" pitchFamily="18" charset="0"/>
              </a:rPr>
            </a:br>
            <a:endParaRPr lang="ru-RU" sz="2400" b="1" smtClean="0">
              <a:latin typeface="Bookman Old Style" pitchFamily="18" charset="0"/>
            </a:endParaRPr>
          </a:p>
        </p:txBody>
      </p:sp>
      <p:sp>
        <p:nvSpPr>
          <p:cNvPr id="6147" name="WordArt 7"/>
          <p:cNvSpPr>
            <a:spLocks noChangeArrowheads="1" noChangeShapeType="1" noTextEdit="1"/>
          </p:cNvSpPr>
          <p:nvPr/>
        </p:nvSpPr>
        <p:spPr bwMode="auto">
          <a:xfrm>
            <a:off x="1752600" y="304800"/>
            <a:ext cx="69342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841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Необходимость создания </a:t>
            </a:r>
          </a:p>
          <a:p>
            <a:pPr algn="ctr"/>
            <a:r>
              <a:rPr lang="ru-RU" sz="3600" kern="10">
                <a:ln w="1841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ресурсного центра</a:t>
            </a:r>
          </a:p>
        </p:txBody>
      </p:sp>
      <p:pic>
        <p:nvPicPr>
          <p:cNvPr id="6148" name="Picture 3" descr="H:\лого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990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8" descr="F:\книга\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533400" y="0"/>
            <a:ext cx="10856913" cy="7239000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28800" y="377279"/>
            <a:ext cx="6615978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Социальное партнёрство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85750" y="1219200"/>
          <a:ext cx="8643938" cy="5684839"/>
        </p:xfrm>
        <a:graphic>
          <a:graphicData uri="http://schemas.openxmlformats.org/drawingml/2006/table">
            <a:tbl>
              <a:tblPr/>
              <a:tblGrid>
                <a:gridCol w="345786"/>
                <a:gridCol w="3941623"/>
                <a:gridCol w="4356529"/>
              </a:tblGrid>
              <a:tr h="727951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17004" marR="170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Всероссийский детский центр «Орлёнок»</a:t>
                      </a:r>
                    </a:p>
                  </a:txBody>
                  <a:tcPr marL="17004" marR="170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0" lvl="0" indent="-3175" algn="l" defTabSz="914400" rtl="0" eaLnBrk="1" fontAlgn="base" latinLnBrk="0" hangingPunct="1">
                        <a:lnSpc>
                          <a:spcPts val="16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Генеральный директор </a:t>
                      </a:r>
                      <a:r>
                        <a:rPr kumimoji="0" lang="ru-R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Джеус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Александр Васильевич </a:t>
                      </a:r>
                    </a:p>
                  </a:txBody>
                  <a:tcPr marL="17004" marR="170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</a:tr>
              <a:tr h="727951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17004" marR="170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marL="79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ООО «</a:t>
                      </a:r>
                      <a:r>
                        <a:rPr kumimoji="0" lang="ru-R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Метрополис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</a:p>
                    <a:p>
                      <a:pPr marL="79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(кондитерский цех)</a:t>
                      </a:r>
                    </a:p>
                  </a:txBody>
                  <a:tcPr marL="17004" marR="170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0" lvl="0" indent="0" algn="l" defTabSz="914400" rtl="0" eaLnBrk="1" fontAlgn="base" latinLnBrk="0" hangingPunct="1">
                        <a:lnSpc>
                          <a:spcPts val="16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Генеральный директор </a:t>
                      </a:r>
                      <a:r>
                        <a:rPr kumimoji="0" lang="ru-R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Тоноян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Аркадий Александрович</a:t>
                      </a:r>
                    </a:p>
                  </a:txBody>
                  <a:tcPr marL="17004" marR="170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</a:tr>
              <a:tr h="738339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17004" marR="170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0" lvl="0" indent="7938" algn="l" defTabSz="914400" rtl="0" eaLnBrk="1" fontAlgn="base" latinLnBrk="0" hangingPunct="1">
                        <a:lnSpc>
                          <a:spcPts val="16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Муниципальное предприятие г. Армавира «Комбинат школьного питания и торговли»</a:t>
                      </a:r>
                    </a:p>
                  </a:txBody>
                  <a:tcPr marL="17004" marR="170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0" lvl="0" indent="-3175" algn="l" defTabSz="914400" rtl="0" eaLnBrk="1" fontAlgn="base" latinLnBrk="0" hangingPunct="1">
                        <a:lnSpc>
                          <a:spcPts val="158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Генеральный директор  Серикова Елена Николаевна.</a:t>
                      </a:r>
                    </a:p>
                  </a:txBody>
                  <a:tcPr marL="17004" marR="170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</a:tr>
              <a:tr h="515632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17004" marR="170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0" lvl="0" indent="0" algn="l" defTabSz="914400" rtl="0" eaLnBrk="1" fontAlgn="base" latinLnBrk="0" hangingPunct="1">
                        <a:lnSpc>
                          <a:spcPts val="16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ООО Ресторан «Версаль» </a:t>
                      </a:r>
                    </a:p>
                  </a:txBody>
                  <a:tcPr marL="17004" marR="170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7938" algn="l" defTabSz="914400" rtl="0" eaLnBrk="1" fontAlgn="base" latinLnBrk="0" hangingPunct="1">
                        <a:lnSpc>
                          <a:spcPts val="16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Генеральный. директор </a:t>
                      </a:r>
                      <a:r>
                        <a:rPr kumimoji="0" lang="ru-R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Агабалов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Константин Григорьевич </a:t>
                      </a:r>
                    </a:p>
                  </a:txBody>
                  <a:tcPr marL="17004" marR="170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</a:tr>
              <a:tr h="36397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17004" marR="170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Кондитерский цех «Виктория»</a:t>
                      </a:r>
                    </a:p>
                  </a:txBody>
                  <a:tcPr marL="17004" marR="170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7938" algn="l" defTabSz="914400" rtl="0" eaLnBrk="1" fontAlgn="base" latinLnBrk="0" hangingPunct="1">
                        <a:lnSpc>
                          <a:spcPts val="16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ИП Крюков Владимир Сергеевич</a:t>
                      </a:r>
                    </a:p>
                  </a:txBody>
                  <a:tcPr marL="17004" marR="170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</a:tr>
              <a:tr h="727951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17004" marR="170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Кондитерская фабрика «Фабрикант»</a:t>
                      </a:r>
                    </a:p>
                  </a:txBody>
                  <a:tcPr marL="17004" marR="170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7938" algn="l" defTabSz="914400" rtl="0" eaLnBrk="1" fontAlgn="base" latinLnBrk="0" hangingPunct="1">
                        <a:lnSpc>
                          <a:spcPts val="16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ИП </a:t>
                      </a:r>
                      <a:r>
                        <a:rPr kumimoji="0" lang="ru-R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Абдулаева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Фазина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Шамсудиновна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004" marR="170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</a:tr>
              <a:tr h="827512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17004" marR="170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ООО Ресторан «</a:t>
                      </a:r>
                      <a:r>
                        <a:rPr kumimoji="0" lang="ru-R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Астория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</a:p>
                  </a:txBody>
                  <a:tcPr marL="17004" marR="170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Генеральный. директор Чеботарев Олег Юрьевич</a:t>
                      </a:r>
                    </a:p>
                  </a:txBody>
                  <a:tcPr marL="17004" marR="170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</a:tr>
              <a:tr h="727951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17004" marR="170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г. Армавир</a:t>
                      </a:r>
                    </a:p>
                  </a:txBody>
                  <a:tcPr marL="17004" marR="170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7938" algn="l" defTabSz="914400" rtl="0" eaLnBrk="1" fontAlgn="base" latinLnBrk="0" hangingPunct="1">
                        <a:lnSpc>
                          <a:spcPts val="16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Глава администрации Харченко Андрей Юрьевич </a:t>
                      </a:r>
                    </a:p>
                  </a:txBody>
                  <a:tcPr marL="17004" marR="170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</a:tr>
              <a:tr h="327577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17004" marR="170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17004" marR="170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17004" marR="1700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</a:tr>
            </a:tbl>
          </a:graphicData>
        </a:graphic>
      </p:graphicFrame>
      <p:pic>
        <p:nvPicPr>
          <p:cNvPr id="8237" name="Picture 3" descr="H:\лого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990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85918" y="428604"/>
            <a:ext cx="73361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</a:rPr>
              <a:t>Составляющие успешность проекта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184" y="1785926"/>
            <a:ext cx="9160585" cy="397031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создание реальных условий для качественного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обновления системы подготовки, в том числе оснащение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учебно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производственной базы современным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высокотехнологичным оборудованием,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обеспечение образовательного процесса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мультимедийными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образовательными комплексами,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современным программным обеспечением,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разработка независимой системы мониторинга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качества образования.</a:t>
            </a:r>
          </a:p>
        </p:txBody>
      </p:sp>
      <p:pic>
        <p:nvPicPr>
          <p:cNvPr id="9220" name="Picture 3" descr="H:\лого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990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Содержимое 2"/>
          <p:cNvSpPr>
            <a:spLocks noGrp="1"/>
          </p:cNvSpPr>
          <p:nvPr>
            <p:ph idx="1"/>
          </p:nvPr>
        </p:nvSpPr>
        <p:spPr>
          <a:xfrm>
            <a:off x="609600" y="1676400"/>
            <a:ext cx="8143875" cy="4714875"/>
          </a:xfrm>
        </p:spPr>
        <p:txBody>
          <a:bodyPr/>
          <a:lstStyle/>
          <a:p>
            <a:pPr marL="266700" indent="-266700" eaLnBrk="1" hangingPunct="1">
              <a:lnSpc>
                <a:spcPct val="70000"/>
              </a:lnSpc>
              <a:spcBef>
                <a:spcPts val="600"/>
              </a:spcBef>
              <a:spcAft>
                <a:spcPts val="600"/>
              </a:spcAft>
              <a:buClr>
                <a:schemeClr val="folHlink"/>
              </a:buClr>
              <a:buFont typeface="Wingdings" pitchFamily="2" charset="2"/>
              <a:buChar char="v"/>
            </a:pPr>
            <a:r>
              <a:rPr lang="ru-RU" sz="2600" b="1" smtClean="0">
                <a:latin typeface="Times New Roman" pitchFamily="18" charset="0"/>
              </a:rPr>
              <a:t>оптимизация расходов на образование</a:t>
            </a:r>
          </a:p>
          <a:p>
            <a:pPr marL="266700" indent="-266700" eaLnBrk="1" hangingPunct="1">
              <a:lnSpc>
                <a:spcPct val="70000"/>
              </a:lnSpc>
              <a:spcBef>
                <a:spcPts val="600"/>
              </a:spcBef>
              <a:spcAft>
                <a:spcPts val="600"/>
              </a:spcAft>
              <a:buClr>
                <a:schemeClr val="folHlink"/>
              </a:buClr>
              <a:buFont typeface="Wingdings" pitchFamily="2" charset="2"/>
              <a:buChar char="v"/>
            </a:pPr>
            <a:endParaRPr lang="ru-RU" sz="2600" b="1" smtClean="0">
              <a:latin typeface="Times New Roman" pitchFamily="18" charset="0"/>
            </a:endParaRPr>
          </a:p>
          <a:p>
            <a:pPr marL="266700" indent="-266700" eaLnBrk="1" hangingPunct="1">
              <a:lnSpc>
                <a:spcPct val="70000"/>
              </a:lnSpc>
              <a:spcBef>
                <a:spcPct val="0"/>
              </a:spcBef>
              <a:buClr>
                <a:schemeClr val="folHlink"/>
              </a:buClr>
              <a:buFont typeface="Wingdings" pitchFamily="2" charset="2"/>
              <a:buChar char="v"/>
            </a:pPr>
            <a:r>
              <a:rPr lang="ru-RU" sz="2600" b="1" smtClean="0">
                <a:latin typeface="Times New Roman" pitchFamily="18" charset="0"/>
              </a:rPr>
              <a:t>опережающая подготовка квалифицированных кадров</a:t>
            </a:r>
          </a:p>
          <a:p>
            <a:pPr marL="266700" indent="-266700" eaLnBrk="1" hangingPunct="1">
              <a:lnSpc>
                <a:spcPct val="70000"/>
              </a:lnSpc>
              <a:spcBef>
                <a:spcPct val="0"/>
              </a:spcBef>
              <a:buClr>
                <a:schemeClr val="folHlink"/>
              </a:buClr>
              <a:buFontTx/>
              <a:buNone/>
            </a:pPr>
            <a:endParaRPr lang="ru-RU" sz="2600" b="1" smtClean="0">
              <a:latin typeface="Times New Roman" pitchFamily="18" charset="0"/>
            </a:endParaRPr>
          </a:p>
          <a:p>
            <a:pPr marL="266700" indent="-266700" eaLnBrk="1" hangingPunct="1">
              <a:lnSpc>
                <a:spcPct val="70000"/>
              </a:lnSpc>
              <a:spcBef>
                <a:spcPct val="0"/>
              </a:spcBef>
              <a:buClr>
                <a:schemeClr val="folHlink"/>
              </a:buClr>
              <a:buFont typeface="Wingdings" pitchFamily="2" charset="2"/>
              <a:buChar char="v"/>
            </a:pPr>
            <a:r>
              <a:rPr lang="ru-RU" sz="2600" b="1" smtClean="0">
                <a:latin typeface="Times New Roman" pitchFamily="18" charset="0"/>
              </a:rPr>
              <a:t>внедрение новых форм и методов организации образовательного процесса</a:t>
            </a:r>
          </a:p>
          <a:p>
            <a:pPr marL="266700" indent="-266700" eaLnBrk="1" hangingPunct="1">
              <a:lnSpc>
                <a:spcPct val="70000"/>
              </a:lnSpc>
              <a:spcBef>
                <a:spcPct val="0"/>
              </a:spcBef>
              <a:buClr>
                <a:schemeClr val="folHlink"/>
              </a:buClr>
              <a:buFont typeface="Wingdings" pitchFamily="2" charset="2"/>
              <a:buChar char="v"/>
            </a:pPr>
            <a:endParaRPr lang="ru-RU" sz="2600" b="1" smtClean="0">
              <a:latin typeface="Times New Roman" pitchFamily="18" charset="0"/>
            </a:endParaRPr>
          </a:p>
          <a:p>
            <a:pPr marL="266700" indent="-266700" eaLnBrk="1" hangingPunct="1">
              <a:lnSpc>
                <a:spcPct val="70000"/>
              </a:lnSpc>
              <a:spcBef>
                <a:spcPct val="0"/>
              </a:spcBef>
              <a:buClr>
                <a:schemeClr val="folHlink"/>
              </a:buClr>
              <a:buFont typeface="Wingdings" pitchFamily="2" charset="2"/>
              <a:buChar char="v"/>
            </a:pPr>
            <a:r>
              <a:rPr lang="ru-RU" sz="2600" b="1" smtClean="0">
                <a:latin typeface="Times New Roman" pitchFamily="18" charset="0"/>
              </a:rPr>
              <a:t>доступ к дефицитным и  дорогостоящим ресурсам  </a:t>
            </a:r>
          </a:p>
          <a:p>
            <a:pPr marL="266700" indent="-266700" eaLnBrk="1" hangingPunct="1">
              <a:lnSpc>
                <a:spcPct val="70000"/>
              </a:lnSpc>
              <a:spcBef>
                <a:spcPct val="0"/>
              </a:spcBef>
              <a:buClr>
                <a:schemeClr val="folHlink"/>
              </a:buClr>
              <a:buFont typeface="Wingdings" pitchFamily="2" charset="2"/>
              <a:buChar char="v"/>
            </a:pPr>
            <a:endParaRPr lang="ru-RU" sz="2600" b="1" smtClean="0">
              <a:latin typeface="Times New Roman" pitchFamily="18" charset="0"/>
            </a:endParaRPr>
          </a:p>
          <a:p>
            <a:pPr marL="266700" indent="-266700" eaLnBrk="1" hangingPunct="1">
              <a:lnSpc>
                <a:spcPct val="70000"/>
              </a:lnSpc>
              <a:spcBef>
                <a:spcPct val="0"/>
              </a:spcBef>
              <a:buClr>
                <a:schemeClr val="folHlink"/>
              </a:buClr>
              <a:buFont typeface="Wingdings" pitchFamily="2" charset="2"/>
              <a:buChar char="v"/>
            </a:pPr>
            <a:r>
              <a:rPr lang="ru-RU" sz="2600" b="1" smtClean="0">
                <a:latin typeface="Times New Roman" pitchFamily="18" charset="0"/>
              </a:rPr>
              <a:t>повышение престижа  профессий ресторанной индустрии, торговли, парикмахерского искусства</a:t>
            </a:r>
          </a:p>
          <a:p>
            <a:pPr marL="266700" indent="-266700" eaLnBrk="1" hangingPunct="1">
              <a:lnSpc>
                <a:spcPct val="70000"/>
              </a:lnSpc>
              <a:spcBef>
                <a:spcPct val="0"/>
              </a:spcBef>
              <a:buClr>
                <a:schemeClr val="folHlink"/>
              </a:buClr>
              <a:buFont typeface="Wingdings" pitchFamily="2" charset="2"/>
              <a:buChar char="v"/>
            </a:pPr>
            <a:endParaRPr lang="ru-RU" sz="2600" b="1" smtClean="0">
              <a:latin typeface="Times New Roman" pitchFamily="18" charset="0"/>
            </a:endParaRPr>
          </a:p>
          <a:p>
            <a:pPr marL="266700" indent="-266700" eaLnBrk="1" hangingPunct="1">
              <a:lnSpc>
                <a:spcPct val="70000"/>
              </a:lnSpc>
              <a:spcBef>
                <a:spcPct val="0"/>
              </a:spcBef>
              <a:buClr>
                <a:schemeClr val="folHlink"/>
              </a:buClr>
              <a:buFont typeface="Wingdings" pitchFamily="2" charset="2"/>
              <a:buChar char="v"/>
            </a:pPr>
            <a:r>
              <a:rPr lang="ru-RU" sz="2600" b="1" smtClean="0">
                <a:latin typeface="Times New Roman" pitchFamily="18" charset="0"/>
              </a:rPr>
              <a:t>расширение спектра  образовательных услуг</a:t>
            </a:r>
          </a:p>
          <a:p>
            <a:pPr marL="266700" indent="-266700" eaLnBrk="1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FontTx/>
              <a:buNone/>
            </a:pPr>
            <a:r>
              <a:rPr lang="ru-RU" sz="2400" b="1" smtClean="0">
                <a:latin typeface="Bookman Old Style" pitchFamily="18" charset="0"/>
              </a:rPr>
              <a:t/>
            </a:r>
            <a:br>
              <a:rPr lang="ru-RU" sz="2400" b="1" smtClean="0">
                <a:latin typeface="Bookman Old Style" pitchFamily="18" charset="0"/>
              </a:rPr>
            </a:br>
            <a:endParaRPr lang="ru-RU" sz="2400" b="1" smtClean="0">
              <a:latin typeface="Bookman Old Style" pitchFamily="18" charset="0"/>
            </a:endParaRPr>
          </a:p>
        </p:txBody>
      </p:sp>
      <p:sp>
        <p:nvSpPr>
          <p:cNvPr id="10243" name="WordArt 7"/>
          <p:cNvSpPr>
            <a:spLocks noChangeArrowheads="1" noChangeShapeType="1" noTextEdit="1"/>
          </p:cNvSpPr>
          <p:nvPr/>
        </p:nvSpPr>
        <p:spPr bwMode="auto">
          <a:xfrm>
            <a:off x="1371600" y="495300"/>
            <a:ext cx="75438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Необходимость создания ресурсного центра</a:t>
            </a:r>
          </a:p>
        </p:txBody>
      </p:sp>
      <p:pic>
        <p:nvPicPr>
          <p:cNvPr id="10244" name="Picture 3" descr="H:\лого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990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Тема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Pixel</Template>
  <TotalTime>1724</TotalTime>
  <Words>557</Words>
  <Application>Microsoft Office PowerPoint</Application>
  <PresentationFormat>Экран (4:3)</PresentationFormat>
  <Paragraphs>131</Paragraphs>
  <Slides>23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1" baseType="lpstr">
      <vt:lpstr>Arial</vt:lpstr>
      <vt:lpstr>Calibri</vt:lpstr>
      <vt:lpstr>Wingdings 2</vt:lpstr>
      <vt:lpstr>Times New Roman</vt:lpstr>
      <vt:lpstr>Bookman Old Style</vt:lpstr>
      <vt:lpstr>Wingdings</vt:lpstr>
      <vt:lpstr>Wingdings 3</vt:lpstr>
      <vt:lpstr>Тема Office</vt:lpstr>
      <vt:lpstr> </vt:lpstr>
      <vt:lpstr>Слайд 2</vt:lpstr>
      <vt:lpstr>Разработка и реализация сопряжённых образовательных программ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ПРОФЕССИОНАЛЬНОЕ РАЗВИТИЕ РАБОТНИКОВ СИСТЕМЫ ПРОФЕССИОНАЛЬНОГО ОБРАЗОВАНИЯ</vt:lpstr>
      <vt:lpstr>Сетевое обучение</vt:lpstr>
      <vt:lpstr>Слайд 13</vt:lpstr>
      <vt:lpstr>Слайд 14</vt:lpstr>
      <vt:lpstr>Слайд 15</vt:lpstr>
      <vt:lpstr>Слайд 16</vt:lpstr>
      <vt:lpstr>Ресурсный центр «Перспектива»</vt:lpstr>
      <vt:lpstr>Слайд 18</vt:lpstr>
      <vt:lpstr>Слайд 19</vt:lpstr>
      <vt:lpstr>Материальная   база</vt:lpstr>
      <vt:lpstr>Материальная   база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Master</dc:creator>
  <cp:lastModifiedBy>anikiev_a_n</cp:lastModifiedBy>
  <cp:revision>126</cp:revision>
  <cp:lastPrinted>1601-01-01T00:00:00Z</cp:lastPrinted>
  <dcterms:created xsi:type="dcterms:W3CDTF">1601-01-01T00:00:00Z</dcterms:created>
  <dcterms:modified xsi:type="dcterms:W3CDTF">2015-04-03T06:49:00Z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