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57" r:id="rId3"/>
    <p:sldId id="280" r:id="rId4"/>
    <p:sldId id="294" r:id="rId5"/>
    <p:sldId id="295" r:id="rId6"/>
    <p:sldId id="296" r:id="rId7"/>
    <p:sldId id="297" r:id="rId8"/>
    <p:sldId id="285" r:id="rId9"/>
    <p:sldId id="286" r:id="rId10"/>
    <p:sldId id="287" r:id="rId11"/>
    <p:sldId id="298" r:id="rId12"/>
    <p:sldId id="258" r:id="rId13"/>
    <p:sldId id="291" r:id="rId14"/>
    <p:sldId id="29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CC00"/>
    <a:srgbClr val="FFCC00"/>
    <a:srgbClr val="FFFF99"/>
    <a:srgbClr val="FFDA69"/>
    <a:srgbClr val="9A9ED2"/>
    <a:srgbClr val="F4B183"/>
    <a:srgbClr val="3366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F706-AC6F-4EB6-8967-DC21F13D38F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DC77-35B5-4B13-B7FC-3615D71385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68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BF7A-6E64-4D20-869C-909CBF4624A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4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1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7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6">
                <a:lumMod val="0"/>
                <a:lumOff val="100000"/>
              </a:schemeClr>
            </a:gs>
            <a:gs pos="62000">
              <a:srgbClr val="FFFF99"/>
            </a:gs>
            <a:gs pos="95319">
              <a:srgbClr val="CCCCF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4C02-1D9E-4BBB-B552-3B6616277355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83AD-BAC1-481C-BAB9-8C83A10F4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3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200.centerstart.ru/node/524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s200.centerstart.ru/node/524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200.centerstart.ru/node/52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s200.centerstart.ru/node/524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hyperlink" Target="https://ds200.centerstart.ru/node/5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801" y="3226415"/>
            <a:ext cx="8460940" cy="1656184"/>
          </a:xfrm>
        </p:spPr>
        <p:txBody>
          <a:bodyPr lIns="0" tIns="0" rIns="0" bIns="0"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ТВОРЧЕСКОЕ </a:t>
            </a:r>
            <a:r>
              <a:rPr lang="ru-RU" b="1" dirty="0">
                <a:solidFill>
                  <a:srgbClr val="C00000"/>
                </a:solidFill>
              </a:rPr>
              <a:t>ПРОЕКТИРОВАНИЕ ДОШКОЛЬНИКОВ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КАК МАРКЕТИНГОВЫЙ ИНСТРУМЕНТ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УСТАНОВЛЕНИЯ ПАРТНЕРСКИХ ОТНОШЕНИЙ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ДЕТСКОГО САДА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</a:rPr>
              <a:t>И ЧАСТНЫХ КОММЕРЧЕСКИХ ОРГАНИЗАЦИЙ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0625" y="2734332"/>
            <a:ext cx="3662750" cy="338739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Тема инновационного проекта: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3486" y="260648"/>
            <a:ext cx="5776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 автономное </a:t>
            </a:r>
          </a:p>
          <a:p>
            <a:pPr algn="ctr"/>
            <a:r>
              <a:rPr lang="ru-RU" b="1" dirty="0"/>
              <a:t>дошкольное образовательное учреждение</a:t>
            </a:r>
            <a:endParaRPr lang="ru-RU" dirty="0"/>
          </a:p>
          <a:p>
            <a:pPr algn="ctr"/>
            <a:r>
              <a:rPr lang="ru-RU" b="1" dirty="0"/>
              <a:t>муниципального образования город Краснодар</a:t>
            </a:r>
            <a:endParaRPr lang="ru-RU" dirty="0"/>
          </a:p>
          <a:p>
            <a:pPr algn="ctr"/>
            <a:r>
              <a:rPr lang="ru-RU" sz="2000" b="1" dirty="0"/>
              <a:t>«Центр развития ребенка – детский сад №200» 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4098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8" y="116632"/>
            <a:ext cx="2864168" cy="286416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94872" y="4882599"/>
            <a:ext cx="3354255" cy="442674"/>
          </a:xfrm>
          <a:prstGeom prst="roundRect">
            <a:avLst/>
          </a:prstGeom>
          <a:solidFill>
            <a:srgbClr val="9A9ED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ОТЧЕТ ЗА 3 ГОДА РАБОТЫ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6477" y="5483405"/>
            <a:ext cx="2898517" cy="817245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rgbClr val="F4B183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1" dirty="0"/>
              <a:t>Руководитель проекта:</a:t>
            </a:r>
          </a:p>
          <a:p>
            <a:pPr algn="r"/>
            <a:r>
              <a:rPr lang="ru-RU" sz="1400" b="1" dirty="0" err="1"/>
              <a:t>Вовчук</a:t>
            </a:r>
            <a:r>
              <a:rPr lang="ru-RU" sz="1400" b="1" dirty="0"/>
              <a:t> Марина Александровна, заведующий МАДОУ №200</a:t>
            </a:r>
          </a:p>
        </p:txBody>
      </p:sp>
    </p:spTree>
    <p:extLst>
      <p:ext uri="{BB962C8B-B14F-4D97-AF65-F5344CB8AC3E}">
        <p14:creationId xmlns:p14="http://schemas.microsoft.com/office/powerpoint/2010/main" val="15010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553363"/>
            <a:ext cx="8280920" cy="9428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РАЗВИТИЕ РЕЧЕВОЙ КУЛЬТУРЫ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И ПОЗНАВАТЕЛЬНЫХ СПОСОБНОСТЕЙ ДОШКОЛЬНИКОВ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 ИСПОЛЬЗОВАНИЕМ ИНТЕРАКТИВНОЙ ДОСКИ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6630" y="688134"/>
            <a:ext cx="7184570" cy="7178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ДОПОЛНИТЕЛЬНАЯ ОБЩЕРАЗВИВАЮЩАЯ ПРОГРАММА </a:t>
            </a:r>
            <a:r>
              <a:rPr lang="ru-RU" sz="2400" b="1" dirty="0">
                <a:solidFill>
                  <a:srgbClr val="C00000"/>
                </a:solidFill>
              </a:rPr>
              <a:t>«ИНТЕРАКТИВНАЯ ПОЗНАЙКА»</a:t>
            </a: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644" y="4880624"/>
            <a:ext cx="1800000" cy="141429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477" y="2723505"/>
            <a:ext cx="1979979" cy="150883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032" y="2737020"/>
            <a:ext cx="3372948" cy="195142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Picture 4" descr="D:\ФИСЕНКО Н.В\ИННОВАЦИИ\2013-2014 уч год\ОТЧЕТ\изображения рабочие\Буквы В-Ф1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880413"/>
            <a:ext cx="1800000" cy="141429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ФИСЕНКО Н.В\ИННОВАЦИИ\2013-2014 уч год\ОТЧЕТ\изображения рабочие\Буква Г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032" y="4880624"/>
            <a:ext cx="1800000" cy="142869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3505"/>
            <a:ext cx="2520000" cy="3585815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4FB403-DC57-4219-B616-0FF6FA5CC2AC}"/>
              </a:ext>
            </a:extLst>
          </p:cNvPr>
          <p:cNvSpPr txBox="1"/>
          <p:nvPr/>
        </p:nvSpPr>
        <p:spPr>
          <a:xfrm>
            <a:off x="1307677" y="379364"/>
            <a:ext cx="665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Ссылка на страницу сайта с инновационными продуктами: </a:t>
            </a:r>
            <a:r>
              <a:rPr lang="en-US" sz="1200" b="1" dirty="0">
                <a:hlinkClick r:id="rId8"/>
              </a:rPr>
              <a:t>https://ds200.centerstart.ru/node/524</a:t>
            </a:r>
            <a:r>
              <a:rPr lang="en-US" sz="1200" b="1" dirty="0"/>
              <a:t> </a:t>
            </a:r>
            <a:endParaRPr lang="ru-RU" sz="12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41B956-11EC-4E8F-8D42-86DD5BFF3B9F}"/>
              </a:ext>
            </a:extLst>
          </p:cNvPr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ПРОДУКТЫ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5948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48919A-6841-4D75-9D9C-85C0AA3CA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0616" r="4660" b="7961"/>
          <a:stretch/>
        </p:blipFill>
        <p:spPr>
          <a:xfrm>
            <a:off x="266330" y="727968"/>
            <a:ext cx="8451542" cy="5584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1A20C-CCEA-4BAE-AFA3-B46A47B79C7D}"/>
              </a:ext>
            </a:extLst>
          </p:cNvPr>
          <p:cNvSpPr txBox="1"/>
          <p:nvPr/>
        </p:nvSpPr>
        <p:spPr>
          <a:xfrm>
            <a:off x="1307677" y="379364"/>
            <a:ext cx="665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Ссылка на страницу сайта с инновационными продуктами: </a:t>
            </a:r>
            <a:r>
              <a:rPr lang="en-US" sz="1200" b="1" dirty="0">
                <a:hlinkClick r:id="rId3"/>
              </a:rPr>
              <a:t>https://ds200.centerstart.ru/node/524</a:t>
            </a:r>
            <a:r>
              <a:rPr lang="en-US" sz="1200" b="1" dirty="0"/>
              <a:t> </a:t>
            </a:r>
            <a:endParaRPr lang="ru-RU" sz="1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58B56B-1102-4FE0-9213-45D1AD607B0A}"/>
              </a:ext>
            </a:extLst>
          </p:cNvPr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ПРОДУКТЫ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7506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bagira-tour.by/images/slide/500px-Su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5154"/>
          <a:stretch/>
        </p:blipFill>
        <p:spPr bwMode="auto">
          <a:xfrm>
            <a:off x="1219200" y="-292953"/>
            <a:ext cx="6821715" cy="43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995" y="2671647"/>
            <a:ext cx="8133441" cy="684865"/>
          </a:xfrm>
          <a:prstGeom prst="rect">
            <a:avLst/>
          </a:prstGeom>
          <a:solidFill>
            <a:srgbClr val="287D5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РАСШИРЕНИЕ СЕТИ КОММЕРЧЕСКИХ ПАРТНЕРОВ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994" y="5376278"/>
            <a:ext cx="8041816" cy="916995"/>
          </a:xfrm>
          <a:prstGeom prst="rect">
            <a:avLst/>
          </a:prstGeom>
          <a:solidFill>
            <a:srgbClr val="F0945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ПОВЫШЕНИЕ КОМПЕТЕНТНОСТИ ПЕДАГОГОВ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7995" y="3740266"/>
            <a:ext cx="8041815" cy="1636013"/>
            <a:chOff x="507995" y="3944450"/>
            <a:chExt cx="8041815" cy="163601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995" y="4663468"/>
              <a:ext cx="2714174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МЕТОДИЧЕСКИЕ РАЗРАБОТКИ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22170" y="4663467"/>
              <a:ext cx="2772229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ВЕБИНАРЫ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94400" y="4663468"/>
              <a:ext cx="2555410" cy="916995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ОБРАЗОВАТЕЛЬНЫЕ МЕРОПРИЯТИЯ</a:t>
              </a: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3850197" y="3944450"/>
              <a:ext cx="1360607" cy="819794"/>
            </a:xfrm>
            <a:prstGeom prst="downArrow">
              <a:avLst/>
            </a:prstGeom>
            <a:solidFill>
              <a:srgbClr val="287D50"/>
            </a:solidFill>
            <a:ln w="38100">
              <a:solidFill>
                <a:srgbClr val="287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7995" y="3314048"/>
            <a:ext cx="3957473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ТОРГОВЫЕ ОРГАНИЗАЦИИ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5468" y="3314048"/>
            <a:ext cx="4175968" cy="706985"/>
          </a:xfrm>
          <a:prstGeom prst="rect">
            <a:avLst/>
          </a:prstGeom>
          <a:solidFill>
            <a:srgbClr val="CCCC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ОРГАНИЗАЦИИ ПЕРЕПОДГОТОВКИ И ПК</a:t>
            </a:r>
          </a:p>
        </p:txBody>
      </p:sp>
      <p:sp>
        <p:nvSpPr>
          <p:cNvPr id="8" name="Овал 7"/>
          <p:cNvSpPr/>
          <p:nvPr/>
        </p:nvSpPr>
        <p:spPr>
          <a:xfrm>
            <a:off x="2437458" y="874588"/>
            <a:ext cx="4166985" cy="19486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ds200.centerstart.ru/sites/ds200.centerstart.ru/files/u16/logotip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476" y="982220"/>
            <a:ext cx="1606852" cy="16068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3254" y="874588"/>
            <a:ext cx="324398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</a:t>
            </a:r>
          </a:p>
          <a:p>
            <a:pPr algn="ctr">
              <a:lnSpc>
                <a:spcPts val="7000"/>
              </a:lnSpc>
            </a:pPr>
            <a:r>
              <a:rPr lang="ru-RU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САД</a:t>
            </a:r>
          </a:p>
        </p:txBody>
      </p:sp>
    </p:spTree>
    <p:extLst>
      <p:ext uri="{BB962C8B-B14F-4D97-AF65-F5344CB8AC3E}">
        <p14:creationId xmlns:p14="http://schemas.microsoft.com/office/powerpoint/2010/main" val="264054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РЕЗУЛЬТАТИВНОСТЬ. ОПРЕДЕЛЕННАЯ УСТОЙЧИВОСТЬ ПОЛОЖИТЕЛЬНЫХ РЕЗУЛЬТАТОВ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 b="5926"/>
          <a:stretch/>
        </p:blipFill>
        <p:spPr>
          <a:xfrm>
            <a:off x="0" y="1003177"/>
            <a:ext cx="9144000" cy="5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7" y="1005136"/>
            <a:ext cx="8877670" cy="5491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048" y="-27715"/>
            <a:ext cx="9149048" cy="7468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АППРОБАЦИЯ И ДИССЕМИНАЦИЯ РЕЗУЛЬТАТОВ ДЕЯТЕЛЬНОСТИ КИП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 ОСНОВЕ СЕТЕВОГО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93343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46836" y="1582057"/>
            <a:ext cx="7226307" cy="3664996"/>
            <a:chOff x="480779" y="1311674"/>
            <a:chExt cx="8272865" cy="4341779"/>
          </a:xfrm>
        </p:grpSpPr>
        <p:sp>
          <p:nvSpPr>
            <p:cNvPr id="2" name="Овал 1"/>
            <p:cNvSpPr/>
            <p:nvPr/>
          </p:nvSpPr>
          <p:spPr>
            <a:xfrm>
              <a:off x="2236869" y="2258356"/>
              <a:ext cx="4760686" cy="2293257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74" name="Picture 2" descr="http://s017.radikal.ru/i412/1306/09/c929ea8af7d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79" y="1311674"/>
              <a:ext cx="8272865" cy="434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181266" y="2963592"/>
              <a:ext cx="3004817" cy="1130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spc="100" dirty="0">
                  <a:solidFill>
                    <a:srgbClr val="003300"/>
                  </a:solidFill>
                </a:rPr>
                <a:t>СПАСИБО </a:t>
              </a:r>
            </a:p>
            <a:p>
              <a:pPr algn="ctr"/>
              <a:r>
                <a:rPr lang="ru-RU" sz="2800" b="1" spc="100" dirty="0">
                  <a:solidFill>
                    <a:srgbClr val="003300"/>
                  </a:solidFill>
                </a:rPr>
                <a:t>ЗА ВНИМАНИЕ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13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698170" y="4564563"/>
            <a:ext cx="645886" cy="738050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низ 12"/>
          <p:cNvSpPr/>
          <p:nvPr/>
        </p:nvSpPr>
        <p:spPr>
          <a:xfrm>
            <a:off x="4249056" y="4564563"/>
            <a:ext cx="645886" cy="738050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7012467" y="4564563"/>
            <a:ext cx="645886" cy="738050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трелка вниз 3"/>
          <p:cNvSpPr/>
          <p:nvPr/>
        </p:nvSpPr>
        <p:spPr>
          <a:xfrm>
            <a:off x="4249056" y="3420518"/>
            <a:ext cx="645886" cy="738050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/>
          <p:cNvSpPr txBox="1"/>
          <p:nvPr/>
        </p:nvSpPr>
        <p:spPr>
          <a:xfrm>
            <a:off x="2106385" y="2287376"/>
            <a:ext cx="4931229" cy="1328023"/>
          </a:xfrm>
          <a:prstGeom prst="roundRect">
            <a:avLst/>
          </a:prstGeom>
          <a:solidFill>
            <a:srgbClr val="9A9ED2"/>
          </a:solidFill>
          <a:ln w="28575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РАЗРАБОТКА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ФИНАНСОВЫХ ИНСТРУМЕНТОВ РАЗВИТИЯ ДОО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791" y="4160048"/>
            <a:ext cx="6890657" cy="400110"/>
          </a:xfrm>
          <a:prstGeom prst="rect">
            <a:avLst/>
          </a:prstGeom>
          <a:solidFill>
            <a:srgbClr val="287D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МАРКЕТИНГОВАЯ ДЕЯТЕЛЬНОСТЬ ДОО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8907" y="5298208"/>
            <a:ext cx="2463800" cy="1290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АКТИВНОСТЬ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РЫНКЕ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ОБРАЗОВАТЕЛЬНЫХ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2672" y="5334404"/>
            <a:ext cx="2318655" cy="1290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ТВОРЧЕСКИЙ ПОДХОД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 СОЦИАЛЬНОМУ ВЗАИМОДЕЙСТВИЮ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97852" y="5334404"/>
            <a:ext cx="2383972" cy="1290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ПАРТНЕРСТВО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 СОЦИАЛЬНЫМИ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И КОММЕРЧЕСКИМИ СИСТЕМАМИ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8907" y="821021"/>
            <a:ext cx="8126185" cy="118611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РАЗРАБОТКА СИСТЕМЫ ПАРТНЕРСТВА ДОШКОЛЬНОЙ ОРГАНИЗАЦИИ И ЧАСТНЫХ КОММЕРЧЕСКИХ ОРГАНИЗАЦИЙ, ОСНОВАННОЙ НА МАРКЕТИНГЕ МУЛЬТИМЕДИЙНОГО И ИГРОВОГО ОБОРУДОВАНИЯ, СРЕДСТВОМ КОТОРОГО ЯВЛЯЕТСЯ ТВОРЧЕСКАЯ ПРОЕКТНАЯ ДЕЯТЕЛЬНОСТЬ ДОШКОЛЬНИКОВ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71999" y="288930"/>
            <a:ext cx="1800000" cy="540000"/>
          </a:xfrm>
          <a:prstGeom prst="roundRect">
            <a:avLst/>
          </a:prstGeom>
          <a:solidFill>
            <a:srgbClr val="F4B183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4830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0">
            <a:extLst>
              <a:ext uri="{FF2B5EF4-FFF2-40B4-BE49-F238E27FC236}">
                <a16:creationId xmlns:a16="http://schemas.microsoft.com/office/drawing/2014/main" id="{90E73861-CC4C-4838-9E35-910A3E35C875}"/>
              </a:ext>
            </a:extLst>
          </p:cNvPr>
          <p:cNvSpPr/>
          <p:nvPr/>
        </p:nvSpPr>
        <p:spPr>
          <a:xfrm>
            <a:off x="6343728" y="3305455"/>
            <a:ext cx="2488215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ОПЛАТА ДОПОЛНИТЕЛЬНЫХ ОБРАЗОВАТЕЛЬНЫХ УСЛУГ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id="{0E186E0E-8A52-48BB-9E30-653A61E3769F}"/>
              </a:ext>
            </a:extLst>
          </p:cNvPr>
          <p:cNvSpPr/>
          <p:nvPr/>
        </p:nvSpPr>
        <p:spPr>
          <a:xfrm>
            <a:off x="558799" y="3305455"/>
            <a:ext cx="2488215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БОНУСЫ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51263" y="3305455"/>
            <a:ext cx="2488215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СКИДКИ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8571" y="681746"/>
            <a:ext cx="6879771" cy="1129300"/>
          </a:xfrm>
          <a:prstGeom prst="rect">
            <a:avLst/>
          </a:prstGeom>
          <a:solidFill>
            <a:srgbClr val="9A9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ОСНОВНЫЕ РЕЗУЛЬТАТЫ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ИННОВАЦИОННОЙ ДЕЯТЕЛЬНОСТИ </a:t>
            </a: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162CD2BD-5F64-4BD5-A391-C50CB4C2FCD1}"/>
              </a:ext>
            </a:extLst>
          </p:cNvPr>
          <p:cNvSpPr/>
          <p:nvPr/>
        </p:nvSpPr>
        <p:spPr>
          <a:xfrm>
            <a:off x="515255" y="4643107"/>
            <a:ext cx="8360229" cy="88170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ВЫСОКОГО КАЧЕСТВА ОБРАЗОВАТЕЛЬНОГО ПРОЦЕССА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7DC4F6BD-BF4D-4A49-9768-A6611284C8B0}"/>
              </a:ext>
            </a:extLst>
          </p:cNvPr>
          <p:cNvSpPr/>
          <p:nvPr/>
        </p:nvSpPr>
        <p:spPr>
          <a:xfrm>
            <a:off x="6959194" y="5729060"/>
            <a:ext cx="1776933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ИМИДЖ ДО</a:t>
            </a:r>
          </a:p>
        </p:txBody>
      </p:sp>
      <p:sp>
        <p:nvSpPr>
          <p:cNvPr id="17" name="Скругленный прямоугольник 10">
            <a:extLst>
              <a:ext uri="{FF2B5EF4-FFF2-40B4-BE49-F238E27FC236}">
                <a16:creationId xmlns:a16="http://schemas.microsoft.com/office/drawing/2014/main" id="{4DE2C072-33DF-4E76-83F0-B0AFDDCF25DF}"/>
              </a:ext>
            </a:extLst>
          </p:cNvPr>
          <p:cNvSpPr/>
          <p:nvPr/>
        </p:nvSpPr>
        <p:spPr>
          <a:xfrm>
            <a:off x="558800" y="5729060"/>
            <a:ext cx="2104502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УРОВЕНЬ РАБОТЫ ПЕДАГОГОВ</a:t>
            </a:r>
          </a:p>
        </p:txBody>
      </p:sp>
      <p:sp>
        <p:nvSpPr>
          <p:cNvPr id="18" name="Скругленный прямоугольник 10">
            <a:extLst>
              <a:ext uri="{FF2B5EF4-FFF2-40B4-BE49-F238E27FC236}">
                <a16:creationId xmlns:a16="http://schemas.microsoft.com/office/drawing/2014/main" id="{B4F8D338-F42C-4253-ADE2-BE597AEEFE64}"/>
              </a:ext>
            </a:extLst>
          </p:cNvPr>
          <p:cNvSpPr/>
          <p:nvPr/>
        </p:nvSpPr>
        <p:spPr>
          <a:xfrm>
            <a:off x="2979965" y="5729060"/>
            <a:ext cx="1813970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ОРГАНИЗАЦИЯ СРЕДЫ</a:t>
            </a:r>
          </a:p>
        </p:txBody>
      </p:sp>
      <p:sp>
        <p:nvSpPr>
          <p:cNvPr id="19" name="Стрелка вниз 11">
            <a:extLst>
              <a:ext uri="{FF2B5EF4-FFF2-40B4-BE49-F238E27FC236}">
                <a16:creationId xmlns:a16="http://schemas.microsoft.com/office/drawing/2014/main" id="{8373E6FE-8A39-4C47-8318-6314B4745461}"/>
              </a:ext>
            </a:extLst>
          </p:cNvPr>
          <p:cNvSpPr/>
          <p:nvPr/>
        </p:nvSpPr>
        <p:spPr>
          <a:xfrm>
            <a:off x="1670049" y="3071613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низ 12">
            <a:extLst>
              <a:ext uri="{FF2B5EF4-FFF2-40B4-BE49-F238E27FC236}">
                <a16:creationId xmlns:a16="http://schemas.microsoft.com/office/drawing/2014/main" id="{09118D4E-F33B-4FE9-B24F-8C930D86061D}"/>
              </a:ext>
            </a:extLst>
          </p:cNvPr>
          <p:cNvSpPr/>
          <p:nvPr/>
        </p:nvSpPr>
        <p:spPr>
          <a:xfrm>
            <a:off x="4318000" y="3071613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 вниз 13">
            <a:extLst>
              <a:ext uri="{FF2B5EF4-FFF2-40B4-BE49-F238E27FC236}">
                <a16:creationId xmlns:a16="http://schemas.microsoft.com/office/drawing/2014/main" id="{AE286367-AA02-437E-954C-5D1705C44EF1}"/>
              </a:ext>
            </a:extLst>
          </p:cNvPr>
          <p:cNvSpPr/>
          <p:nvPr/>
        </p:nvSpPr>
        <p:spPr>
          <a:xfrm>
            <a:off x="7037614" y="3071613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14" y="2208568"/>
            <a:ext cx="8360229" cy="88170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КОСВЕННЫЕ ПУТИ ПОЛУЧЕНИЯ ДОПОЛНИТЕЛЬНОЙ ПРИБЫЛИ</a:t>
            </a:r>
          </a:p>
        </p:txBody>
      </p:sp>
      <p:sp>
        <p:nvSpPr>
          <p:cNvPr id="22" name="Стрелка вниз 11">
            <a:extLst>
              <a:ext uri="{FF2B5EF4-FFF2-40B4-BE49-F238E27FC236}">
                <a16:creationId xmlns:a16="http://schemas.microsoft.com/office/drawing/2014/main" id="{09A31AA1-87D2-4E5F-8058-B1E81A8F2A17}"/>
              </a:ext>
            </a:extLst>
          </p:cNvPr>
          <p:cNvSpPr/>
          <p:nvPr/>
        </p:nvSpPr>
        <p:spPr>
          <a:xfrm flipV="1">
            <a:off x="1307541" y="5345110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 вниз 12">
            <a:extLst>
              <a:ext uri="{FF2B5EF4-FFF2-40B4-BE49-F238E27FC236}">
                <a16:creationId xmlns:a16="http://schemas.microsoft.com/office/drawing/2014/main" id="{BF8852EF-5C26-481B-B6EC-3E99118612B1}"/>
              </a:ext>
            </a:extLst>
          </p:cNvPr>
          <p:cNvSpPr/>
          <p:nvPr/>
        </p:nvSpPr>
        <p:spPr>
          <a:xfrm flipV="1">
            <a:off x="3671419" y="5345110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D1D1332B-2CC0-409D-A70A-9FBC1EA83DDB}"/>
              </a:ext>
            </a:extLst>
          </p:cNvPr>
          <p:cNvSpPr/>
          <p:nvPr/>
        </p:nvSpPr>
        <p:spPr>
          <a:xfrm>
            <a:off x="4988098" y="5729060"/>
            <a:ext cx="1776933" cy="792088"/>
          </a:xfrm>
          <a:prstGeom prst="roundRect">
            <a:avLst/>
          </a:prstGeom>
          <a:solidFill>
            <a:srgbClr val="F4B18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МЕТОДИЧЕСКОЕ СОПРОВОЖДЕНИЕ</a:t>
            </a:r>
          </a:p>
        </p:txBody>
      </p:sp>
      <p:sp>
        <p:nvSpPr>
          <p:cNvPr id="24" name="Стрелка вниз 13">
            <a:extLst>
              <a:ext uri="{FF2B5EF4-FFF2-40B4-BE49-F238E27FC236}">
                <a16:creationId xmlns:a16="http://schemas.microsoft.com/office/drawing/2014/main" id="{9C019B24-619D-4B4E-BAB5-0FD2E6DC6D80}"/>
              </a:ext>
            </a:extLst>
          </p:cNvPr>
          <p:cNvSpPr/>
          <p:nvPr/>
        </p:nvSpPr>
        <p:spPr>
          <a:xfrm flipV="1">
            <a:off x="5618662" y="5345110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трелка вниз 13">
            <a:extLst>
              <a:ext uri="{FF2B5EF4-FFF2-40B4-BE49-F238E27FC236}">
                <a16:creationId xmlns:a16="http://schemas.microsoft.com/office/drawing/2014/main" id="{5BC0C743-BE9E-423F-A476-4DE3873C0D2D}"/>
              </a:ext>
            </a:extLst>
          </p:cNvPr>
          <p:cNvSpPr/>
          <p:nvPr/>
        </p:nvSpPr>
        <p:spPr>
          <a:xfrm flipV="1">
            <a:off x="7524717" y="5345110"/>
            <a:ext cx="645886" cy="384445"/>
          </a:xfrm>
          <a:prstGeom prst="downArrow">
            <a:avLst/>
          </a:prstGeom>
          <a:solidFill>
            <a:srgbClr val="9A9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DB878-D65A-4F67-964A-6EF991337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7" y="2208568"/>
            <a:ext cx="777284" cy="7920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0C75-2353-4229-8962-B3138848D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" y="4687912"/>
            <a:ext cx="777284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19593" y="715852"/>
            <a:ext cx="3600000" cy="1447060"/>
          </a:xfrm>
          <a:prstGeom prst="ellipse">
            <a:avLst/>
          </a:prstGeom>
          <a:solidFill>
            <a:srgbClr val="FFDA6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МЕТОДИЧЕСКОЕ СОПРОВОЖДЕНИЕ КОММЕРЧЕСКИХ ПРОДУКТОВ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5214540" y="715852"/>
            <a:ext cx="3600000" cy="1447060"/>
          </a:xfrm>
          <a:prstGeom prst="ellipse">
            <a:avLst/>
          </a:prstGeom>
          <a:solidFill>
            <a:srgbClr val="FFDA6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РАСПРОСТРАНЕНИЕ ПЕРЕДОВОГО ПЕДАГОГИЧЕСКОГО ОПЫТА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 flipV="1">
            <a:off x="3414541" y="1905079"/>
            <a:ext cx="505052" cy="61617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V="1">
            <a:off x="5521914" y="2048552"/>
            <a:ext cx="641382" cy="47270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4731793" y="4054754"/>
            <a:ext cx="0" cy="6747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774764" y="4782287"/>
            <a:ext cx="4109374" cy="1809771"/>
          </a:xfrm>
          <a:prstGeom prst="ellipse">
            <a:avLst/>
          </a:prstGeom>
          <a:solidFill>
            <a:srgbClr val="FFDA69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ПРЕДОСТАВЛЕНИЕ ДОПОЛНИТЕЛЬНЫХ ОБРАЗОВАТЕЛЬНЫХ УСЛУГ  ВОСПИТАННИКАМ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9995" y="2374638"/>
            <a:ext cx="3823897" cy="1687890"/>
          </a:xfrm>
          <a:prstGeom prst="ellipse">
            <a:avLst/>
          </a:prstGeom>
          <a:solidFill>
            <a:srgbClr val="9A9E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НАПРАВЛЕНИЯ КОММЕРЧЕСКОЙ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7668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EBC76-7A32-4CF2-A2F4-9F4C042E52D0}"/>
              </a:ext>
            </a:extLst>
          </p:cNvPr>
          <p:cNvSpPr txBox="1"/>
          <p:nvPr/>
        </p:nvSpPr>
        <p:spPr>
          <a:xfrm>
            <a:off x="542931" y="485212"/>
            <a:ext cx="8054508" cy="510778"/>
          </a:xfrm>
          <a:prstGeom prst="roundRect">
            <a:avLst/>
          </a:prstGeom>
          <a:solidFill>
            <a:srgbClr val="9A9ED2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ПРОЦЕСС РЕАЛИЗАЦИИ КОММЕРЧЕСКОГО ПАРТНЕРСТВА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98274A-33B2-4031-B113-4F917D7EB6F3}"/>
              </a:ext>
            </a:extLst>
          </p:cNvPr>
          <p:cNvSpPr/>
          <p:nvPr/>
        </p:nvSpPr>
        <p:spPr>
          <a:xfrm>
            <a:off x="542929" y="1896673"/>
            <a:ext cx="3775071" cy="1618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СОЗДАНИЕ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ПЛАНА РЕАЛИЗАЦИИ ОБРАЗОВАТЕЛЬНЫХ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B6090D-301E-426C-8494-1B40C57992B4}"/>
              </a:ext>
            </a:extLst>
          </p:cNvPr>
          <p:cNvSpPr/>
          <p:nvPr/>
        </p:nvSpPr>
        <p:spPr>
          <a:xfrm>
            <a:off x="5201588" y="1896673"/>
            <a:ext cx="3395851" cy="1618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УВЕЛИЧЕНИЕ УЧАСТНИКОВ ВЗАИМОДЕЙСТВИЯ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00A4E7-6968-42BC-8013-202B6411ED81}"/>
              </a:ext>
            </a:extLst>
          </p:cNvPr>
          <p:cNvSpPr/>
          <p:nvPr/>
        </p:nvSpPr>
        <p:spPr>
          <a:xfrm>
            <a:off x="2791358" y="3666478"/>
            <a:ext cx="3884650" cy="146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РАСШИРЕНИЕ СПЕКТРА ОБРАЗОВАТЕЛЬНОЙ ДЕЯТЕЛЬНОСТИ</a:t>
            </a:r>
          </a:p>
        </p:txBody>
      </p:sp>
      <p:sp>
        <p:nvSpPr>
          <p:cNvPr id="7" name="Стрелка вниз 11">
            <a:extLst>
              <a:ext uri="{FF2B5EF4-FFF2-40B4-BE49-F238E27FC236}">
                <a16:creationId xmlns:a16="http://schemas.microsoft.com/office/drawing/2014/main" id="{4FAA18D6-E326-4811-ADBF-3D32C70FDD8F}"/>
              </a:ext>
            </a:extLst>
          </p:cNvPr>
          <p:cNvSpPr/>
          <p:nvPr/>
        </p:nvSpPr>
        <p:spPr>
          <a:xfrm>
            <a:off x="1670049" y="1022367"/>
            <a:ext cx="645886" cy="849082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трелка вниз 12">
            <a:extLst>
              <a:ext uri="{FF2B5EF4-FFF2-40B4-BE49-F238E27FC236}">
                <a16:creationId xmlns:a16="http://schemas.microsoft.com/office/drawing/2014/main" id="{B504DD54-F150-472C-A5E2-EDFB79489720}"/>
              </a:ext>
            </a:extLst>
          </p:cNvPr>
          <p:cNvSpPr/>
          <p:nvPr/>
        </p:nvSpPr>
        <p:spPr>
          <a:xfrm>
            <a:off x="4442292" y="1022366"/>
            <a:ext cx="645886" cy="2644111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низ 13">
            <a:extLst>
              <a:ext uri="{FF2B5EF4-FFF2-40B4-BE49-F238E27FC236}">
                <a16:creationId xmlns:a16="http://schemas.microsoft.com/office/drawing/2014/main" id="{9BC3CE0A-4D1D-48B4-A911-8AB919EB9348}"/>
              </a:ext>
            </a:extLst>
          </p:cNvPr>
          <p:cNvSpPr/>
          <p:nvPr/>
        </p:nvSpPr>
        <p:spPr>
          <a:xfrm>
            <a:off x="7037614" y="1022367"/>
            <a:ext cx="645886" cy="849082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10926-BE19-4882-B0BA-57E8DC5D602D}"/>
              </a:ext>
            </a:extLst>
          </p:cNvPr>
          <p:cNvSpPr txBox="1"/>
          <p:nvPr/>
        </p:nvSpPr>
        <p:spPr>
          <a:xfrm>
            <a:off x="684447" y="5520330"/>
            <a:ext cx="3633553" cy="919401"/>
          </a:xfrm>
          <a:prstGeom prst="roundRect">
            <a:avLst/>
          </a:prstGeom>
          <a:solidFill>
            <a:srgbClr val="CCFF66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НЕСТАНДАРТНОСТЬ ПОДХОДОВ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860E2-DE75-475F-8A89-17D39D676462}"/>
              </a:ext>
            </a:extLst>
          </p:cNvPr>
          <p:cNvSpPr txBox="1"/>
          <p:nvPr/>
        </p:nvSpPr>
        <p:spPr>
          <a:xfrm>
            <a:off x="4963886" y="5520330"/>
            <a:ext cx="3633553" cy="919401"/>
          </a:xfrm>
          <a:prstGeom prst="roundRect">
            <a:avLst/>
          </a:prstGeom>
          <a:solidFill>
            <a:srgbClr val="CCFF66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РАЗНООБРАЗИЕ МЕТОДОВ И ФОРМ</a:t>
            </a: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EB274FCE-BCB0-4438-8BAD-86343A57E897}"/>
              </a:ext>
            </a:extLst>
          </p:cNvPr>
          <p:cNvSpPr/>
          <p:nvPr/>
        </p:nvSpPr>
        <p:spPr>
          <a:xfrm flipV="1">
            <a:off x="2941036" y="4938898"/>
            <a:ext cx="645886" cy="570985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низ 13">
            <a:extLst>
              <a:ext uri="{FF2B5EF4-FFF2-40B4-BE49-F238E27FC236}">
                <a16:creationId xmlns:a16="http://schemas.microsoft.com/office/drawing/2014/main" id="{66AE3FEA-1385-4338-8E10-CA51CBABEB91}"/>
              </a:ext>
            </a:extLst>
          </p:cNvPr>
          <p:cNvSpPr/>
          <p:nvPr/>
        </p:nvSpPr>
        <p:spPr>
          <a:xfrm flipV="1">
            <a:off x="5893875" y="4938898"/>
            <a:ext cx="645886" cy="570985"/>
          </a:xfrm>
          <a:prstGeom prst="downArrow">
            <a:avLst/>
          </a:prstGeom>
          <a:solidFill>
            <a:srgbClr val="F4B18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50330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C4C987-9BA9-493E-86BB-F85754767363}"/>
              </a:ext>
            </a:extLst>
          </p:cNvPr>
          <p:cNvSpPr/>
          <p:nvPr/>
        </p:nvSpPr>
        <p:spPr>
          <a:xfrm>
            <a:off x="683581" y="213064"/>
            <a:ext cx="7732551" cy="1873188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МЕТОДЫ И ФОРМЫ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КОММЕРЧЕСКОГО ПАРТНЕРСТВА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5D3A390-78E6-476C-BC09-17DCE63678C6}"/>
              </a:ext>
            </a:extLst>
          </p:cNvPr>
          <p:cNvSpPr/>
          <p:nvPr/>
        </p:nvSpPr>
        <p:spPr>
          <a:xfrm>
            <a:off x="323365" y="1123623"/>
            <a:ext cx="2544224" cy="1371002"/>
          </a:xfrm>
          <a:prstGeom prst="ellipse">
            <a:avLst/>
          </a:prstGeom>
          <a:solidFill>
            <a:srgbClr val="9A9ED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РЕКЛАМА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12FEB78-E399-4C1E-8D4A-CC828C474BD4}"/>
              </a:ext>
            </a:extLst>
          </p:cNvPr>
          <p:cNvSpPr/>
          <p:nvPr/>
        </p:nvSpPr>
        <p:spPr>
          <a:xfrm>
            <a:off x="1998944" y="1712256"/>
            <a:ext cx="3221128" cy="1474226"/>
          </a:xfrm>
          <a:prstGeom prst="ellipse">
            <a:avLst/>
          </a:prstGeom>
          <a:solidFill>
            <a:srgbClr val="9A9ED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МЕТОДЫ СТИМУМЯЦИИ  ВЗАИМОДЕЙСТВИЯ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50A5A7-51E0-455C-ADC9-EF1C9ACD46C3}"/>
              </a:ext>
            </a:extLst>
          </p:cNvPr>
          <p:cNvSpPr/>
          <p:nvPr/>
        </p:nvSpPr>
        <p:spPr>
          <a:xfrm>
            <a:off x="6535435" y="942637"/>
            <a:ext cx="2544224" cy="1149999"/>
          </a:xfrm>
          <a:prstGeom prst="ellipse">
            <a:avLst/>
          </a:prstGeom>
          <a:solidFill>
            <a:srgbClr val="9A9ED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ПРЯМОЙ МАРКЕТИНГ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D0520B-6698-4F8A-983A-0A5B8AEE94EA}"/>
              </a:ext>
            </a:extLst>
          </p:cNvPr>
          <p:cNvSpPr/>
          <p:nvPr/>
        </p:nvSpPr>
        <p:spPr>
          <a:xfrm>
            <a:off x="4652101" y="1757779"/>
            <a:ext cx="3571247" cy="1474226"/>
          </a:xfrm>
          <a:prstGeom prst="ellipse">
            <a:avLst/>
          </a:prstGeom>
          <a:solidFill>
            <a:srgbClr val="9A9ED2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РАБОТА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 ПЕДАГОГИЧЕСКИМ СООБЩЕСТВОМ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0BC7F1F-250E-40B3-A636-035BC57745F8}"/>
              </a:ext>
            </a:extLst>
          </p:cNvPr>
          <p:cNvSpPr/>
          <p:nvPr/>
        </p:nvSpPr>
        <p:spPr>
          <a:xfrm>
            <a:off x="847745" y="4982974"/>
            <a:ext cx="2962010" cy="119294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00"/>
                </a:solidFill>
              </a:rPr>
              <a:t>РАСШИРЕНИЕ СЕТИ КОММЕРЧЕСКИХ ПАРТНЕРОВ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D18C359-AAFB-4780-B942-AD814892D3FF}"/>
              </a:ext>
            </a:extLst>
          </p:cNvPr>
          <p:cNvSpPr/>
          <p:nvPr/>
        </p:nvSpPr>
        <p:spPr>
          <a:xfrm>
            <a:off x="5454123" y="5016719"/>
            <a:ext cx="2962010" cy="1192948"/>
          </a:xfrm>
          <a:prstGeom prst="ellipse">
            <a:avLst/>
          </a:prstGeom>
          <a:solidFill>
            <a:srgbClr val="F4B183"/>
          </a:solidFill>
          <a:ln w="38100">
            <a:solidFill>
              <a:srgbClr val="287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3300"/>
                </a:solidFill>
              </a:rPr>
              <a:t>ПОВЫШЕНИЕ КОМПЕТЕНТНОСТИ ПЕДАГОГОВ</a:t>
            </a:r>
          </a:p>
        </p:txBody>
      </p:sp>
      <p:sp>
        <p:nvSpPr>
          <p:cNvPr id="9" name="Стрелка вниз 7">
            <a:extLst>
              <a:ext uri="{FF2B5EF4-FFF2-40B4-BE49-F238E27FC236}">
                <a16:creationId xmlns:a16="http://schemas.microsoft.com/office/drawing/2014/main" id="{0BCFFB8B-062A-40D0-996E-FF190ACC3FF1}"/>
              </a:ext>
            </a:extLst>
          </p:cNvPr>
          <p:cNvSpPr/>
          <p:nvPr/>
        </p:nvSpPr>
        <p:spPr>
          <a:xfrm rot="19488928">
            <a:off x="5292241" y="4363427"/>
            <a:ext cx="231539" cy="106306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8">
            <a:extLst>
              <a:ext uri="{FF2B5EF4-FFF2-40B4-BE49-F238E27FC236}">
                <a16:creationId xmlns:a16="http://schemas.microsoft.com/office/drawing/2014/main" id="{AB54D065-D5C3-4A03-939B-0F45AAB815E5}"/>
              </a:ext>
            </a:extLst>
          </p:cNvPr>
          <p:cNvSpPr/>
          <p:nvPr/>
        </p:nvSpPr>
        <p:spPr>
          <a:xfrm rot="2111072" flipH="1">
            <a:off x="3503217" y="4411036"/>
            <a:ext cx="225122" cy="9544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FE40F9-7246-48E4-B3C3-FD006EEBE7F6}"/>
              </a:ext>
            </a:extLst>
          </p:cNvPr>
          <p:cNvSpPr/>
          <p:nvPr/>
        </p:nvSpPr>
        <p:spPr>
          <a:xfrm>
            <a:off x="683581" y="3557870"/>
            <a:ext cx="7732551" cy="970062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A40000"/>
                </a:solidFill>
              </a:rPr>
              <a:t>КРИТЕРИИ ЭФФЕКТИВНОСТИ </a:t>
            </a:r>
          </a:p>
          <a:p>
            <a:pPr algn="ctr"/>
            <a:r>
              <a:rPr lang="ru-RU" sz="2400" b="1" dirty="0">
                <a:solidFill>
                  <a:srgbClr val="A40000"/>
                </a:solidFill>
              </a:rPr>
              <a:t>ИННОВАЦИОННОЙ 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36005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21CE790D-F91B-4968-8DDA-6CD2D31D5E5D}"/>
              </a:ext>
            </a:extLst>
          </p:cNvPr>
          <p:cNvSpPr/>
          <p:nvPr/>
        </p:nvSpPr>
        <p:spPr>
          <a:xfrm>
            <a:off x="1908699" y="2559217"/>
            <a:ext cx="5220070" cy="43742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аркетинг - только составляющая рекламы - ИРЦ-ИНФОРМ">
            <a:extLst>
              <a:ext uri="{FF2B5EF4-FFF2-40B4-BE49-F238E27FC236}">
                <a16:creationId xmlns:a16="http://schemas.microsoft.com/office/drawing/2014/main" id="{87EC24A4-0329-4AD1-A311-9F61DDE5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844" l="8398" r="91602">
                        <a14:foregroundMark x1="10938" y1="81510" x2="11133" y2="63802"/>
                        <a14:foregroundMark x1="11133" y1="63802" x2="23047" y2="56771"/>
                        <a14:foregroundMark x1="23047" y1="56771" x2="31250" y2="41927"/>
                        <a14:foregroundMark x1="31250" y1="41927" x2="18164" y2="38281"/>
                        <a14:foregroundMark x1="18164" y1="38281" x2="27539" y2="25260"/>
                        <a14:foregroundMark x1="27539" y1="25260" x2="39453" y2="18229"/>
                        <a14:foregroundMark x1="39453" y1="18229" x2="52539" y2="25000"/>
                        <a14:foregroundMark x1="52539" y1="25000" x2="65820" y2="22656"/>
                        <a14:foregroundMark x1="65820" y1="22656" x2="70898" y2="39583"/>
                        <a14:foregroundMark x1="70898" y1="39583" x2="81641" y2="50781"/>
                        <a14:foregroundMark x1="81641" y1="50781" x2="75000" y2="66406"/>
                        <a14:foregroundMark x1="75000" y1="66406" x2="89258" y2="54167"/>
                        <a14:foregroundMark x1="89258" y1="54167" x2="80273" y2="69271"/>
                        <a14:foregroundMark x1="80273" y1="69271" x2="67578" y2="72917"/>
                        <a14:foregroundMark x1="67578" y1="72917" x2="55859" y2="65104"/>
                        <a14:foregroundMark x1="55859" y1="65104" x2="29297" y2="67188"/>
                        <a14:foregroundMark x1="29297" y1="67188" x2="10938" y2="82031"/>
                        <a14:foregroundMark x1="34961" y1="39583" x2="46094" y2="29167"/>
                        <a14:foregroundMark x1="46094" y1="29167" x2="58984" y2="31771"/>
                        <a14:foregroundMark x1="58984" y1="31771" x2="66016" y2="47917"/>
                        <a14:foregroundMark x1="66016" y1="47917" x2="52930" y2="53125"/>
                        <a14:foregroundMark x1="52930" y1="53125" x2="39453" y2="50260"/>
                        <a14:foregroundMark x1="39453" y1="50260" x2="35156" y2="39583"/>
                        <a14:foregroundMark x1="39844" y1="32292" x2="43945" y2="30729"/>
                        <a14:foregroundMark x1="39844" y1="30208" x2="39258" y2="30990"/>
                        <a14:foregroundMark x1="59961" y1="30469" x2="65234" y2="30990"/>
                        <a14:foregroundMark x1="64258" y1="44271" x2="52930" y2="53906"/>
                        <a14:foregroundMark x1="52930" y1="53906" x2="40234" y2="50000"/>
                        <a14:foregroundMark x1="40234" y1="50000" x2="44141" y2="32813"/>
                        <a14:foregroundMark x1="44141" y1="32813" x2="58008" y2="33854"/>
                        <a14:foregroundMark x1="58008" y1="33854" x2="55469" y2="47656"/>
                        <a14:foregroundMark x1="38867" y1="49479" x2="52344" y2="50000"/>
                        <a14:foregroundMark x1="52344" y1="50000" x2="40430" y2="49219"/>
                        <a14:foregroundMark x1="90039" y1="55208" x2="89648" y2="55990"/>
                        <a14:foregroundMark x1="91602" y1="56510" x2="90430" y2="57292"/>
                        <a14:foregroundMark x1="9766" y1="54948" x2="11914" y2="58594"/>
                        <a14:foregroundMark x1="25195" y1="57552" x2="13672" y2="66406"/>
                        <a14:foregroundMark x1="13672" y1="66406" x2="25977" y2="59896"/>
                        <a14:foregroundMark x1="25977" y1="59896" x2="26367" y2="59115"/>
                        <a14:foregroundMark x1="11133" y1="66927" x2="8398" y2="7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8" y="4298784"/>
            <a:ext cx="3661038" cy="27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DE699-C254-48A4-8A05-96E947653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1" y="2357124"/>
            <a:ext cx="2902661" cy="412151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8" name="Picture 4" descr="Коммерция (по отраслям) — СПБ ГБПОУ «КОЛЛЕДЖ «КРАСНОСЕЛЬСКИЙ»">
            <a:extLst>
              <a:ext uri="{FF2B5EF4-FFF2-40B4-BE49-F238E27FC236}">
                <a16:creationId xmlns:a16="http://schemas.microsoft.com/office/drawing/2014/main" id="{7AEB71BB-C01C-4A86-823F-64604CDF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25" y="1739568"/>
            <a:ext cx="4951372" cy="51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F3A5CA-0998-4296-AC4E-2E2B15DA716C}"/>
              </a:ext>
            </a:extLst>
          </p:cNvPr>
          <p:cNvSpPr/>
          <p:nvPr/>
        </p:nvSpPr>
        <p:spPr>
          <a:xfrm>
            <a:off x="2525486" y="640412"/>
            <a:ext cx="4005943" cy="4461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14">
            <a:extLst>
              <a:ext uri="{FF2B5EF4-FFF2-40B4-BE49-F238E27FC236}">
                <a16:creationId xmlns:a16="http://schemas.microsoft.com/office/drawing/2014/main" id="{D02A6182-0402-4587-BC6B-A1CA1ECA78BC}"/>
              </a:ext>
            </a:extLst>
          </p:cNvPr>
          <p:cNvSpPr/>
          <p:nvPr/>
        </p:nvSpPr>
        <p:spPr>
          <a:xfrm>
            <a:off x="556651" y="1072460"/>
            <a:ext cx="8136904" cy="918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КОММЕРЧЕСКОЕ ПАРТНЕРСТВО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 ДЕЯТЕЛЬНОСТИ ДОШКОЛЬНОЙ ОРГАНИЗАЦИИ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5B7377-AE58-4417-8B70-B0CF7C68A616}"/>
              </a:ext>
            </a:extLst>
          </p:cNvPr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ПРОДУКТЫ ИННОВАЦИОННОЙ ДЕЯТЕЛЬНОСТИ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BF774-B873-49D7-A604-D33514936DE4}"/>
              </a:ext>
            </a:extLst>
          </p:cNvPr>
          <p:cNvSpPr txBox="1"/>
          <p:nvPr/>
        </p:nvSpPr>
        <p:spPr>
          <a:xfrm>
            <a:off x="1307677" y="379364"/>
            <a:ext cx="665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Ссылка на страницу сайта с инновационными продуктами: </a:t>
            </a:r>
            <a:r>
              <a:rPr lang="en-US" sz="1200" b="1" dirty="0">
                <a:hlinkClick r:id="rId6"/>
              </a:rPr>
              <a:t>https://ds200.centerstart.ru/node/524</a:t>
            </a:r>
            <a:r>
              <a:rPr lang="en-US" sz="1200" b="1" dirty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6189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771" y="1990673"/>
            <a:ext cx="4086830" cy="233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25486" y="640412"/>
            <a:ext cx="4005943" cy="44610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6651" y="1072460"/>
            <a:ext cx="8136904" cy="918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ПРОЕКТНАЯ ДЕЯТЕЛЬНОСТЬ В РАЗВИТИИ СПОСОБНОСТИ ДОШКОЛЬНИКОВ К МЫСЛИТЕЛЬНОМУ АНАЛИЗУ И РАССУЖДЕНИЮ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938" y="3952580"/>
            <a:ext cx="3910497" cy="26227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109964"/>
            <a:ext cx="2880000" cy="4072164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ПРОДУКТЫ ИННОВАЦИОННОЙ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677" y="379364"/>
            <a:ext cx="665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Ссылка на страницу сайта с инновационными продуктами: </a:t>
            </a:r>
            <a:r>
              <a:rPr lang="en-US" sz="1200" b="1" dirty="0">
                <a:hlinkClick r:id="rId5"/>
              </a:rPr>
              <a:t>https://ds200.centerstart.ru/node/524</a:t>
            </a:r>
            <a:r>
              <a:rPr lang="en-US" sz="1200" b="1" dirty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2367710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292" y="1282905"/>
            <a:ext cx="8280920" cy="8714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«ИГРЫ 3</a:t>
            </a:r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ru-RU" sz="2000" b="1" dirty="0">
                <a:solidFill>
                  <a:srgbClr val="002060"/>
                </a:solidFill>
              </a:rPr>
              <a:t>-ИНТЕРАКТИВ»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ПСИХОЛОГО-ПЕДАГОГИЧЕСКАЯ РАБОТА С ДОШКОЛЬНИКАМИ С ИСПОЛЬЗОВАНИЕМ ИНТЕРАКТИВНОГО ПОЛА ДЛЯ ДЕТЕЙ 3-7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08" y="2708527"/>
            <a:ext cx="2736304" cy="156614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8" y="2708527"/>
            <a:ext cx="2802784" cy="1555977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957908" y="4562907"/>
            <a:ext cx="2736304" cy="181250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43242" y="709081"/>
            <a:ext cx="4005943" cy="3707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МЕТОДИЧЕСКОЕ ПОСОБИЕ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37" y="2554940"/>
            <a:ext cx="2520000" cy="3563144"/>
          </a:xfrm>
          <a:prstGeom prst="rect">
            <a:avLst/>
          </a:prstGeom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1900ED-C172-481F-A3D3-2C060830C4DD}"/>
              </a:ext>
            </a:extLst>
          </p:cNvPr>
          <p:cNvSpPr txBox="1"/>
          <p:nvPr/>
        </p:nvSpPr>
        <p:spPr>
          <a:xfrm>
            <a:off x="1307677" y="379364"/>
            <a:ext cx="665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Ссылка на страницу сайта с инновационными продуктами: </a:t>
            </a:r>
            <a:r>
              <a:rPr lang="en-US" sz="1200" b="1" dirty="0">
                <a:hlinkClick r:id="rId7"/>
              </a:rPr>
              <a:t>https://ds200.centerstart.ru/node/524</a:t>
            </a:r>
            <a:r>
              <a:rPr lang="en-US" sz="1200" b="1" dirty="0"/>
              <a:t> </a:t>
            </a: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7DCE255-40EC-4E17-9818-948E36186570}"/>
              </a:ext>
            </a:extLst>
          </p:cNvPr>
          <p:cNvSpPr/>
          <p:nvPr/>
        </p:nvSpPr>
        <p:spPr>
          <a:xfrm>
            <a:off x="-5048" y="-27714"/>
            <a:ext cx="9149048" cy="354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ПРОДУКТЫ ИННОВАЦИОННОЙ ДЕЯТЕЛЬНОСТИ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6B095-02D7-4CBE-8228-4512AD8E5B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7" y="4693006"/>
            <a:ext cx="2801339" cy="1682409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013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6935</TotalTime>
  <Words>410</Words>
  <Application>Microsoft Office PowerPoint</Application>
  <PresentationFormat>Экран (4:3)</PresentationFormat>
  <Paragraphs>97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ДС 200</cp:lastModifiedBy>
  <cp:revision>243</cp:revision>
  <dcterms:created xsi:type="dcterms:W3CDTF">2017-10-10T14:21:38Z</dcterms:created>
  <dcterms:modified xsi:type="dcterms:W3CDTF">2021-02-05T05:08:31Z</dcterms:modified>
</cp:coreProperties>
</file>