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0" r:id="rId9"/>
    <p:sldId id="257" r:id="rId10"/>
    <p:sldId id="270" r:id="rId11"/>
    <p:sldId id="272" r:id="rId12"/>
    <p:sldId id="258" r:id="rId13"/>
    <p:sldId id="259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9\&#1086;&#1073;&#1097;&#1072;&#1103;%20&#1089;&#1077;&#1090;&#1077;&#1074;&#1072;&#1103;\&#1054;&#1090;&#1076;&#1077;&#1083;&#1099;\&#1048;&#1085;&#1092;&#1086;&#1088;&#1084;&#1072;&#1094;&#1080;&#1086;&#1085;&#1085;&#1086;-&#1072;&#1085;&#1072;&#1083;&#1080;&#1090;&#1080;&#1095;&#1077;&#1089;&#1082;&#1080;&#1081;%20&#1094;&#1077;&#1085;&#1090;&#1088;\&#1054;&#1073;&#1097;&#1072;&#1103;%20&#1087;&#1072;&#1087;&#1082;&#1072;%20&#1086;&#1090;&#1076;&#1077;&#1083;&#1072;\&#1048;&#1040;&#1062;\&#1057;&#1043;&#1054;\&#1042;&#1077;&#1073;&#1080;&#1085;&#1072;&#1088;&#1099;\19.09.2018\&#1047;&#1072;&#1103;&#1074;&#1083;&#1077;&#1085;&#1080;&#1103;%20&#1074;%201%20&#1082;&#1083;&#1072;&#1089;&#1089;%20-%20&#1089;&#1090;&#1072;&#1090;&#1091;&#1089;&#1099;%20(&#1076;&#1083;&#1103;%20&#1059;&#1054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922534139754267E-2"/>
          <c:y val="6.9584114127654528E-2"/>
          <c:w val="0.97907746586024569"/>
          <c:h val="0.8172906816248242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Лист2!$D$4:$G$4</c:f>
              <c:strCache>
                <c:ptCount val="4"/>
                <c:pt idx="0">
                  <c:v>Зачислен</c:v>
                </c:pt>
                <c:pt idx="1">
                  <c:v>Направлен в ОО</c:v>
                </c:pt>
                <c:pt idx="2">
                  <c:v>Новое</c:v>
                </c:pt>
                <c:pt idx="3">
                  <c:v>Очередник</c:v>
                </c:pt>
              </c:strCache>
            </c:strRef>
          </c:cat>
          <c:val>
            <c:numRef>
              <c:f>Лист2!$D$49:$G$49</c:f>
              <c:numCache>
                <c:formatCode>General</c:formatCode>
                <c:ptCount val="4"/>
                <c:pt idx="0">
                  <c:v>5366</c:v>
                </c:pt>
                <c:pt idx="1">
                  <c:v>2704</c:v>
                </c:pt>
                <c:pt idx="2">
                  <c:v>1240</c:v>
                </c:pt>
                <c:pt idx="3">
                  <c:v>1916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0.81801</cdr:x>
      <cdr:y>0.16084</cdr:y>
    </cdr:from>
    <cdr:to>
      <cdr:x>0.98778</cdr:x>
      <cdr:y>0.53309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01866" y="699869"/>
          <a:ext cx="1785233" cy="1619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Внимание!!!</a:t>
          </a:r>
        </a:p>
        <a:p xmlns:a="http://schemas.openxmlformats.org/drawingml/2006/main">
          <a:r>
            <a:rPr lang="ru-RU" sz="1200" b="1" dirty="0" smtClean="0"/>
            <a:t>Все заявления на учащихся, поступивших в </a:t>
          </a:r>
          <a:r>
            <a:rPr lang="ru-RU" sz="1200" b="1" dirty="0" smtClean="0"/>
            <a:t>2018/19 </a:t>
          </a:r>
          <a:r>
            <a:rPr lang="ru-RU" sz="1200" b="1" dirty="0" err="1" smtClean="0"/>
            <a:t>уч.году</a:t>
          </a:r>
          <a:r>
            <a:rPr lang="ru-RU" sz="1200" b="1" dirty="0" smtClean="0"/>
            <a:t> </a:t>
          </a:r>
          <a:r>
            <a:rPr lang="ru-RU" sz="1200" b="1" dirty="0" smtClean="0"/>
            <a:t/>
          </a:r>
          <a:br>
            <a:rPr lang="ru-RU" sz="1200" b="1" dirty="0" smtClean="0"/>
          </a:br>
          <a:r>
            <a:rPr lang="ru-RU" sz="1200" b="1" dirty="0" smtClean="0"/>
            <a:t>в </a:t>
          </a:r>
          <a:r>
            <a:rPr lang="ru-RU" sz="1200" b="1" dirty="0" smtClean="0"/>
            <a:t>1 класс должны находиться в статусе «Зачислен», «Отказ» или «Заморожен»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</cdr:x>
      <cdr:y>0.05276</cdr:y>
    </cdr:from>
    <cdr:to>
      <cdr:x>0.23106</cdr:x>
      <cdr:y>0.8413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29578"/>
          <a:ext cx="2429735" cy="343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Внимание!!!</a:t>
          </a:r>
        </a:p>
        <a:p xmlns:a="http://schemas.openxmlformats.org/drawingml/2006/main">
          <a:r>
            <a:rPr lang="ru-RU" sz="1200" b="1" dirty="0" smtClean="0"/>
            <a:t>Таких статусов в АИС ЕУ быть не должно!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endParaRPr lang="ru-RU" sz="1200" b="1" dirty="0" smtClean="0"/>
        </a:p>
        <a:p xmlns:a="http://schemas.openxmlformats.org/drawingml/2006/main">
          <a:endParaRPr lang="ru-RU" sz="1200" b="1" dirty="0" smtClean="0"/>
        </a:p>
        <a:p xmlns:a="http://schemas.openxmlformats.org/drawingml/2006/main">
          <a:endParaRPr lang="ru-RU" sz="1200" b="1" dirty="0"/>
        </a:p>
        <a:p xmlns:a="http://schemas.openxmlformats.org/drawingml/2006/main">
          <a:r>
            <a:rPr lang="ru-RU" sz="1200" b="1" dirty="0" smtClean="0"/>
            <a:t>Из статуса «Направлен в ОО» в статус «Зачислен» переводится автоматически при создании приказа о зачислении в АИС СГО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endParaRPr lang="ru-RU" sz="1200" b="1" dirty="0" smtClean="0"/>
        </a:p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!!!  </a:t>
          </a:r>
          <a:r>
            <a:rPr lang="ru-RU" sz="1200" b="1" dirty="0" smtClean="0"/>
            <a:t>Если ребенок не поступил на зачисление в школу до настоящего момента, заявлению присваивается статус «Отказ»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0.23251</cdr:x>
      <cdr:y>0.12481</cdr:y>
    </cdr:from>
    <cdr:to>
      <cdr:x>0.29627</cdr:x>
      <cdr:y>0.34696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444931" y="543106"/>
          <a:ext cx="670560" cy="96665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0.23085</cdr:x>
      <cdr:y>0.11681</cdr:y>
    </cdr:from>
    <cdr:to>
      <cdr:x>0.34762</cdr:x>
      <cdr:y>0.20087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2427514" y="508272"/>
          <a:ext cx="1227908" cy="36576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0.23168</cdr:x>
      <cdr:y>0.1088</cdr:y>
    </cdr:from>
    <cdr:to>
      <cdr:x>0.48178</cdr:x>
      <cdr:y>0.12281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2436222" y="473438"/>
          <a:ext cx="2629989" cy="6096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0.04676</cdr:y>
    </cdr:from>
    <cdr:to>
      <cdr:x>0.23168</cdr:x>
      <cdr:y>0.21087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-838200" y="203472"/>
          <a:ext cx="2436223" cy="714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0.33863</cdr:y>
    </cdr:from>
    <cdr:to>
      <cdr:x>0.23168</cdr:x>
      <cdr:y>0.52909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0" y="1473472"/>
          <a:ext cx="2436223" cy="8287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0.61648</cdr:y>
    </cdr:from>
    <cdr:to>
      <cdr:x>0.23168</cdr:x>
      <cdr:y>0.85331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0" y="2682513"/>
          <a:ext cx="2436254" cy="1030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0.80725</cdr:x>
      <cdr:y>0.13415</cdr:y>
    </cdr:from>
    <cdr:to>
      <cdr:x>1</cdr:x>
      <cdr:y>0.52709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8488718" y="583731"/>
          <a:ext cx="2026882" cy="1709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0.72774</cdr:x>
      <cdr:y>0.22655</cdr:y>
    </cdr:from>
    <cdr:to>
      <cdr:x>0.80794</cdr:x>
      <cdr:y>0.33896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7652657" y="985792"/>
          <a:ext cx="843280" cy="4891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2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9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8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9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5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A8B-FF6D-432C-9844-324C0CE5227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23.info/images/a/a1/Modul_oo_perehod_na_novii_god.av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23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3299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Вебинар</a:t>
            </a:r>
            <a:r>
              <a:rPr lang="ru-RU" sz="4000" b="1" dirty="0" smtClean="0">
                <a:solidFill>
                  <a:srgbClr val="002060"/>
                </a:solidFill>
              </a:rPr>
              <a:t> по </a:t>
            </a:r>
            <a:r>
              <a:rPr lang="ru-RU" sz="4000" b="1" dirty="0">
                <a:solidFill>
                  <a:srgbClr val="002060"/>
                </a:solidFill>
              </a:rPr>
              <a:t>вопросам перехода на новый учебный год в АИС «Сетевой город. Образование» версия 4.0 и АИС «Е-Услуги. Образование» для муниципальных </a:t>
            </a:r>
            <a:r>
              <a:rPr lang="ru-RU" sz="4000" b="1" dirty="0" smtClean="0">
                <a:solidFill>
                  <a:srgbClr val="002060"/>
                </a:solidFill>
              </a:rPr>
              <a:t>координаторов (модуль ООО)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13734"/>
            <a:ext cx="9144000" cy="2107933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ГБОУ ИРО Краснодарского края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19.09.2018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5309"/>
            <a:ext cx="10515600" cy="4001654"/>
          </a:xfrm>
        </p:spPr>
        <p:txBody>
          <a:bodyPr/>
          <a:lstStyle/>
          <a:p>
            <a:r>
              <a:rPr lang="ru-RU" dirty="0" smtClean="0"/>
              <a:t>Специалистам УО проверить активность и даты приемной кампании</a:t>
            </a:r>
          </a:p>
          <a:p>
            <a:r>
              <a:rPr lang="ru-RU" dirty="0" smtClean="0"/>
              <a:t>При необходимости продлить текущую или создать новую приемную кампанию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11166" y="230555"/>
            <a:ext cx="9842634" cy="159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4000" b="1" dirty="0" smtClean="0">
                <a:solidFill>
                  <a:srgbClr val="7030A0"/>
                </a:solidFill>
              </a:rPr>
              <a:t>В Е-Услугах при создании заявления система сообщает, что приемная кампания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не активна/завершена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9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038" y="365125"/>
            <a:ext cx="9967762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При зачислении учащихся в 1 класс в АИС СГО система выдает ошибку «Отсутствует синхронизация» или «Нет соответствия с ЕУ»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2803"/>
            <a:ext cx="10515600" cy="4194159"/>
          </a:xfrm>
        </p:spPr>
        <p:txBody>
          <a:bodyPr/>
          <a:lstStyle/>
          <a:p>
            <a:r>
              <a:rPr lang="ru-RU" dirty="0" smtClean="0"/>
              <a:t>Специалист УО должен включить синхронизацию в Е-Услугах: </a:t>
            </a:r>
            <a:r>
              <a:rPr lang="ru-RU" dirty="0"/>
              <a:t>Реестры – Интеграция с "Сетевой город. </a:t>
            </a:r>
            <a:r>
              <a:rPr lang="ru-RU" dirty="0" smtClean="0"/>
              <a:t>Образование"</a:t>
            </a:r>
          </a:p>
          <a:p>
            <a:r>
              <a:rPr lang="ru-RU" dirty="0" smtClean="0"/>
              <a:t> Специалист </a:t>
            </a:r>
            <a:r>
              <a:rPr lang="ru-RU" dirty="0"/>
              <a:t>УО должен </a:t>
            </a:r>
            <a:r>
              <a:rPr lang="ru-RU" dirty="0" smtClean="0"/>
              <a:t>задать соответствие в Е-Услугах</a:t>
            </a:r>
            <a:r>
              <a:rPr lang="ru-RU" smtClean="0"/>
              <a:t>: </a:t>
            </a:r>
            <a:br>
              <a:rPr lang="ru-RU" smtClean="0"/>
            </a:br>
            <a:r>
              <a:rPr lang="ru-RU" smtClean="0"/>
              <a:t>Реестры </a:t>
            </a:r>
            <a:r>
              <a:rPr lang="ru-RU" dirty="0"/>
              <a:t>– Интеграция с "Сетевой город. Образование"</a:t>
            </a:r>
          </a:p>
        </p:txBody>
      </p:sp>
    </p:spTree>
    <p:extLst>
      <p:ext uri="{BB962C8B-B14F-4D97-AF65-F5344CB8AC3E}">
        <p14:creationId xmlns:p14="http://schemas.microsoft.com/office/powerpoint/2010/main" val="64826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12" y="365125"/>
            <a:ext cx="10491537" cy="9896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Ошибочное направление в 2017/18 учебный год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Ситуация – не отображается в списке распределенных из очереди в 2018/19 учебном году</a:t>
            </a:r>
          </a:p>
          <a:p>
            <a:r>
              <a:rPr lang="ru-RU" dirty="0" smtClean="0"/>
              <a:t>Решение – переводить в статус «Заморожен1», а затем направлять в верный 2018/19 учебный год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96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030A0"/>
                </a:solidFill>
              </a:rPr>
              <a:t>В Е-Услугах направили не в тот класс / уменьшилось количество (численность) классов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5360680"/>
            <a:ext cx="10515600" cy="128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Решение – учащихся зачисляют в СГО на основании реальных приказов ОО о зачислении, в ЕУ ничего менять не надо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9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6293" y="384375"/>
            <a:ext cx="10035139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При зачислении в АИС СГО произошел технический сбой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Ситуация – в ЕУ статус заявления «Зачислен», а в АИС СГО учащийся не отображается.</a:t>
            </a:r>
          </a:p>
          <a:p>
            <a:r>
              <a:rPr lang="ru-RU" dirty="0" smtClean="0"/>
              <a:t>Решение:</a:t>
            </a:r>
            <a:br>
              <a:rPr lang="ru-RU" dirty="0" smtClean="0"/>
            </a:br>
            <a:r>
              <a:rPr lang="ru-RU" dirty="0" smtClean="0"/>
              <a:t>1. Отключить интеграцию</a:t>
            </a:r>
            <a:br>
              <a:rPr lang="ru-RU" dirty="0" smtClean="0"/>
            </a:br>
            <a:r>
              <a:rPr lang="ru-RU" dirty="0" smtClean="0"/>
              <a:t>2. В ЕУ перевести заявление через «Заморожен» в «Направлен в ОО» (делает специалист школы или управления)</a:t>
            </a:r>
            <a:br>
              <a:rPr lang="ru-RU" dirty="0" smtClean="0"/>
            </a:br>
            <a:r>
              <a:rPr lang="ru-RU" dirty="0" smtClean="0"/>
              <a:t>3. Включить интеграцию</a:t>
            </a:r>
            <a:br>
              <a:rPr lang="ru-RU" dirty="0" smtClean="0"/>
            </a:br>
            <a:r>
              <a:rPr lang="ru-RU" dirty="0" smtClean="0"/>
              <a:t>4. Зачислить в АИС СГО</a:t>
            </a:r>
          </a:p>
        </p:txBody>
      </p:sp>
    </p:spTree>
    <p:extLst>
      <p:ext uri="{BB962C8B-B14F-4D97-AF65-F5344CB8AC3E}">
        <p14:creationId xmlns:p14="http://schemas.microsoft.com/office/powerpoint/2010/main" val="142055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8" y="365125"/>
            <a:ext cx="992926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3. </a:t>
            </a:r>
            <a:r>
              <a:rPr lang="ru-RU" b="1" dirty="0">
                <a:solidFill>
                  <a:srgbClr val="002060"/>
                </a:solidFill>
              </a:rPr>
              <a:t>Устранение дублей в АИС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Дубли учащихся возникают в результате неправильного зачисления, несвоевременного/неверного выбытия учащихся</a:t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Зачислять учащихся с помощью импорта запрещено!!!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/>
              <a:t>(кроме случаев, когда учащийся прибыл из другого региона)</a:t>
            </a:r>
            <a:endParaRPr lang="ru-RU" i="1" dirty="0" smtClean="0"/>
          </a:p>
          <a:p>
            <a:r>
              <a:rPr lang="ru-RU" dirty="0" smtClean="0"/>
              <a:t>Необходимо регулярно формировать отчеты на уровне муниципалитета и избавляться от дублей (Отчеты - </a:t>
            </a:r>
            <a:r>
              <a:rPr lang="ru-RU" dirty="0">
                <a:solidFill>
                  <a:srgbClr val="00B050"/>
                </a:solidFill>
              </a:rPr>
              <a:t>Список учащихся-"дублей" (образовательные организации)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Отработать дубли по Краснодарскому краю:</a:t>
            </a:r>
            <a:br>
              <a:rPr lang="ru-RU" dirty="0" smtClean="0"/>
            </a:br>
            <a:r>
              <a:rPr lang="ru-RU" dirty="0" smtClean="0"/>
              <a:t>2017/18 уч. год : 01.08-31.08.2018</a:t>
            </a:r>
            <a:br>
              <a:rPr lang="ru-RU" dirty="0" smtClean="0"/>
            </a:br>
            <a:r>
              <a:rPr lang="ru-RU" dirty="0" smtClean="0"/>
              <a:t>2018/19 </a:t>
            </a:r>
            <a:r>
              <a:rPr lang="ru-RU" dirty="0"/>
              <a:t>уч. год : </a:t>
            </a:r>
            <a:r>
              <a:rPr lang="ru-RU" dirty="0" smtClean="0"/>
              <a:t>01.09-19.09.2018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6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8" y="365125"/>
            <a:ext cx="992926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4. Закрытие </a:t>
            </a:r>
            <a:r>
              <a:rPr lang="ru-RU" b="1" dirty="0">
                <a:solidFill>
                  <a:srgbClr val="002060"/>
                </a:solidFill>
              </a:rPr>
              <a:t>года в АИС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Рекомендовать ОО </a:t>
            </a:r>
            <a:r>
              <a:rPr lang="ru-RU" dirty="0" err="1" smtClean="0"/>
              <a:t>видеоинструкцию</a:t>
            </a:r>
            <a:r>
              <a:rPr lang="ru-RU" dirty="0" smtClean="0"/>
              <a:t> по переходу на новый учебный год: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wiki.iro23.info/images/a/a1/Modul_oo_perehod_na_novii_god.avi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Контроль состояния перехода на новый учебный год в АИС СГО: </a:t>
            </a:r>
            <a:br>
              <a:rPr lang="ru-RU" dirty="0" smtClean="0"/>
            </a:br>
            <a:r>
              <a:rPr lang="ru-RU" dirty="0" smtClean="0"/>
              <a:t>Отчеты – </a:t>
            </a:r>
            <a:r>
              <a:rPr lang="ru-RU" dirty="0" smtClean="0">
                <a:solidFill>
                  <a:srgbClr val="00B050"/>
                </a:solidFill>
              </a:rPr>
              <a:t>Состояние </a:t>
            </a:r>
            <a:r>
              <a:rPr lang="ru-RU" dirty="0">
                <a:solidFill>
                  <a:srgbClr val="00B050"/>
                </a:solidFill>
              </a:rPr>
              <a:t>перехода на следующий учебный </a:t>
            </a:r>
            <a:r>
              <a:rPr lang="ru-RU" dirty="0" smtClean="0">
                <a:solidFill>
                  <a:srgbClr val="00B050"/>
                </a:solidFill>
              </a:rPr>
              <a:t>год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Рекомендуемая дата закрытия учебного года: </a:t>
            </a:r>
            <a:r>
              <a:rPr lang="ru-RU" b="1" dirty="0" smtClean="0"/>
              <a:t>21-25 сентября 2018г.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527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3794" name="Рисунок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0" y="219075"/>
                <a:ext cx="12192000" cy="979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/>
                  <a:t>+</a:t>
                </a:r>
              </a:p>
            </p:txBody>
          </p:sp>
        </p:grpSp>
        <p:pic>
          <p:nvPicPr>
            <p:cNvPr id="33796" name="Picture 2" descr="http://iro23.ru/sites/all/themes/Plasma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8" y="258763"/>
              <a:ext cx="900112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67488"/>
            <a:ext cx="6167438" cy="29051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9" name="Прямоугольник 3"/>
          <p:cNvSpPr>
            <a:spLocks noChangeArrowheads="1"/>
          </p:cNvSpPr>
          <p:nvPr/>
        </p:nvSpPr>
        <p:spPr bwMode="auto">
          <a:xfrm>
            <a:off x="119063" y="6580188"/>
            <a:ext cx="6218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ГБОУ ИРО Краснодарского края / </a:t>
            </a:r>
            <a:r>
              <a:rPr lang="en-US" altLang="ru-RU" sz="1000">
                <a:solidFill>
                  <a:schemeClr val="bg1"/>
                </a:solidFill>
                <a:latin typeface="Arial" panose="020B0604020202020204" pitchFamily="34" charset="0"/>
              </a:rPr>
              <a:t>www.iro23.ru</a:t>
            </a: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en-US" altLang="ru-RU" sz="1000">
                <a:solidFill>
                  <a:schemeClr val="bg1"/>
                </a:solidFill>
                <a:latin typeface="Arial" panose="020B0604020202020204" pitchFamily="34" charset="0"/>
              </a:rPr>
              <a:t>e-mail: post@iro23.ru</a:t>
            </a: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 / тел.: +7 (861) 232-85-78</a:t>
            </a:r>
            <a:endParaRPr lang="en-US" altLang="ru-RU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3800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9969" r="16544" b="50882"/>
          <a:stretch>
            <a:fillRect/>
          </a:stretch>
        </p:blipFill>
        <p:spPr bwMode="auto">
          <a:xfrm>
            <a:off x="2041525" y="2216150"/>
            <a:ext cx="6637338" cy="21526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20334" r="39159" b="37306"/>
          <a:stretch>
            <a:fillRect/>
          </a:stretch>
        </p:blipFill>
        <p:spPr bwMode="auto">
          <a:xfrm>
            <a:off x="6848475" y="3503613"/>
            <a:ext cx="4251325" cy="2127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TextBox 5"/>
          <p:cNvSpPr txBox="1">
            <a:spLocks noChangeArrowheads="1"/>
          </p:cNvSpPr>
          <p:nvPr/>
        </p:nvSpPr>
        <p:spPr bwMode="auto">
          <a:xfrm>
            <a:off x="3675832" y="385653"/>
            <a:ext cx="4663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36575" y="1597025"/>
            <a:ext cx="856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iro23.ru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79425" y="5829300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ТЕЛ.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8(861)260-27-54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79425" y="5205413"/>
            <a:ext cx="401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ЭЛ.ПОЧТА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iac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@</a:t>
            </a:r>
            <a:r>
              <a:rPr lang="en-US" alt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kkidppo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</a:t>
            </a:r>
            <a:endParaRPr lang="ru-RU" altLang="ru-RU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59400" y="3292475"/>
            <a:ext cx="808038" cy="1076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93175" y="4554538"/>
            <a:ext cx="2206625" cy="650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6" y="365125"/>
            <a:ext cx="1000626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>
                <a:solidFill>
                  <a:srgbClr val="002060"/>
                </a:solidFill>
              </a:rPr>
              <a:t>Актуализация данных в АИС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dirty="0" err="1" smtClean="0">
                <a:solidFill>
                  <a:srgbClr val="FF0000"/>
                </a:solidFill>
              </a:rPr>
              <a:t>Заполненность</a:t>
            </a:r>
            <a:r>
              <a:rPr lang="ru-RU" dirty="0" smtClean="0">
                <a:solidFill>
                  <a:srgbClr val="FF0000"/>
                </a:solidFill>
              </a:rPr>
              <a:t> карточек ОО -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ru-RU" dirty="0" smtClean="0">
                <a:solidFill>
                  <a:srgbClr val="FF0000"/>
                </a:solidFill>
              </a:rPr>
              <a:t>100% </a:t>
            </a:r>
          </a:p>
          <a:p>
            <a:r>
              <a:rPr lang="ru-RU" dirty="0" smtClean="0"/>
              <a:t>Проверить полноту и актуальность заполнения карточек ОО можно с помощью отчета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«МТС19.09.2018</a:t>
            </a:r>
            <a:r>
              <a:rPr lang="ru-RU" dirty="0">
                <a:solidFill>
                  <a:srgbClr val="00B050"/>
                </a:solidFill>
              </a:rPr>
              <a:t>: Мониторинг карточек </a:t>
            </a:r>
            <a:r>
              <a:rPr lang="ru-RU" dirty="0" smtClean="0">
                <a:solidFill>
                  <a:srgbClr val="00B050"/>
                </a:solidFill>
              </a:rPr>
              <a:t>ОО»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/>
              <a:t>(шаблон для импорта на сайте </a:t>
            </a: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wiki.iro23.info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!!! </a:t>
            </a:r>
            <a:r>
              <a:rPr lang="ru-RU" dirty="0" err="1" smtClean="0">
                <a:solidFill>
                  <a:srgbClr val="FF0000"/>
                </a:solidFill>
              </a:rPr>
              <a:t>Заполненность</a:t>
            </a:r>
            <a:r>
              <a:rPr lang="ru-RU" dirty="0" smtClean="0">
                <a:solidFill>
                  <a:srgbClr val="FF0000"/>
                </a:solidFill>
              </a:rPr>
              <a:t> педагогического портфолио сотрудников -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ru-RU" dirty="0" smtClean="0">
                <a:solidFill>
                  <a:srgbClr val="FF0000"/>
                </a:solidFill>
              </a:rPr>
              <a:t> 100%</a:t>
            </a:r>
          </a:p>
          <a:p>
            <a:r>
              <a:rPr lang="ru-RU" dirty="0" smtClean="0"/>
              <a:t>Проверить полноту заполнения можно </a:t>
            </a:r>
            <a:br>
              <a:rPr lang="ru-RU" dirty="0" smtClean="0"/>
            </a:br>
            <a:r>
              <a:rPr lang="ru-RU" dirty="0" smtClean="0"/>
              <a:t>с помощью отчетов: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«МТС:19.09.2018 – Заполнение портфолио»,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«МТС19.09.2018 - Портфолио - Сведения об образовании»,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«МТС:19.09.2018 - Портфолио - Сведения о повышении квалификации»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/>
              <a:t>(шаблон для импорта на сайте </a:t>
            </a:r>
            <a:r>
              <a:rPr lang="en-US" i="1" dirty="0" smtClean="0">
                <a:hlinkClick r:id="rId2"/>
              </a:rPr>
              <a:t>http://wiki.iro23.info</a:t>
            </a:r>
            <a:r>
              <a:rPr lang="en-US" i="1" dirty="0" smtClean="0"/>
              <a:t>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107" y="1818142"/>
            <a:ext cx="40407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Срок заполнения </a:t>
            </a:r>
            <a:r>
              <a:rPr lang="ru-RU" b="1" dirty="0" smtClean="0"/>
              <a:t>до 1 октября 2018г.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19107" y="4150859"/>
            <a:ext cx="40407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Срок заполнения </a:t>
            </a:r>
            <a:r>
              <a:rPr lang="ru-RU" b="1" dirty="0" smtClean="0"/>
              <a:t>до 15 октября 2018г.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513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164" y="365126"/>
            <a:ext cx="9919636" cy="982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Педагогический портфолио и его разделы: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690" y="1504336"/>
            <a:ext cx="8475858" cy="49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0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365125"/>
            <a:ext cx="9910011" cy="9920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Отчеты по </a:t>
            </a:r>
            <a:r>
              <a:rPr lang="ru-RU" sz="3600" b="1" dirty="0" err="1" smtClean="0">
                <a:solidFill>
                  <a:srgbClr val="0070C0"/>
                </a:solidFill>
              </a:rPr>
              <a:t>заполненности</a:t>
            </a:r>
            <a:r>
              <a:rPr lang="ru-RU" sz="3600" b="1" dirty="0" smtClean="0">
                <a:solidFill>
                  <a:srgbClr val="0070C0"/>
                </a:solidFill>
              </a:rPr>
              <a:t> разделов портфолио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167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МТС:19.09.2018 – Заполнение портфолио</a:t>
            </a:r>
            <a:r>
              <a:rPr lang="ru-RU" dirty="0" smtClean="0">
                <a:solidFill>
                  <a:srgbClr val="00B050"/>
                </a:solidFill>
              </a:rPr>
              <a:t>» </a:t>
            </a:r>
            <a:r>
              <a:rPr lang="ru-RU" dirty="0" smtClean="0"/>
              <a:t>содержит сводные поля по всем разделам портфолио, предназначен для контроля </a:t>
            </a:r>
            <a:r>
              <a:rPr lang="ru-RU" dirty="0" err="1" smtClean="0"/>
              <a:t>заполненности</a:t>
            </a:r>
            <a:endParaRPr lang="ru-RU" dirty="0" smtClean="0"/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7" y="3873074"/>
            <a:ext cx="11299183" cy="2442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5" y="2767731"/>
            <a:ext cx="11349449" cy="12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4" y="365125"/>
            <a:ext cx="9938886" cy="8866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Отчеты по </a:t>
            </a:r>
            <a:r>
              <a:rPr lang="ru-RU" sz="3600" b="1" dirty="0" err="1">
                <a:solidFill>
                  <a:srgbClr val="0070C0"/>
                </a:solidFill>
              </a:rPr>
              <a:t>заполненности</a:t>
            </a:r>
            <a:r>
              <a:rPr lang="ru-RU" sz="3600" b="1" dirty="0">
                <a:solidFill>
                  <a:srgbClr val="0070C0"/>
                </a:solidFill>
              </a:rPr>
              <a:t> разделов портфолио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«МТС19.09.2018 - Портфолио - Сведения об образовании» </a:t>
            </a:r>
            <a:r>
              <a:rPr lang="ru-RU" dirty="0"/>
              <a:t>содержит отдельные поля раздела «Сведения об образовании», предназначен для анализа информации о педагогических </a:t>
            </a:r>
            <a:r>
              <a:rPr lang="ru-RU" dirty="0" smtClean="0"/>
              <a:t>работников – удобно фильтровать и сортировать списки сотрудников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3" y="4650453"/>
            <a:ext cx="11934825" cy="781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" y="4000372"/>
            <a:ext cx="12039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8" y="365125"/>
            <a:ext cx="992926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2. Зачисление </a:t>
            </a:r>
            <a:r>
              <a:rPr lang="ru-RU" b="1" dirty="0">
                <a:solidFill>
                  <a:srgbClr val="002060"/>
                </a:solidFill>
              </a:rPr>
              <a:t>учащихся в 1 классы в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Е-Услуги </a:t>
            </a:r>
            <a:r>
              <a:rPr lang="ru-RU" b="1" dirty="0">
                <a:solidFill>
                  <a:srgbClr val="002060"/>
                </a:solidFill>
              </a:rPr>
              <a:t>и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 в АИС СГО с помощью отчета </a:t>
            </a:r>
            <a:r>
              <a:rPr lang="ru-RU" dirty="0" smtClean="0">
                <a:solidFill>
                  <a:srgbClr val="00B050"/>
                </a:solidFill>
              </a:rPr>
              <a:t>«Количественный состав учащихся»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2894703"/>
            <a:ext cx="97440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Контроль в ЕУ:</a:t>
            </a:r>
            <a:endParaRPr lang="en-US" dirty="0" smtClean="0"/>
          </a:p>
          <a:p>
            <a:r>
              <a:rPr lang="ru-RU" sz="2400" dirty="0" smtClean="0"/>
              <a:t>Реестры – Заявления – Школьники – Выбрать фильтр – Применить – Выгрузить в </a:t>
            </a:r>
            <a:r>
              <a:rPr lang="en-US" sz="2400" dirty="0" smtClean="0"/>
              <a:t>Excel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 smtClean="0"/>
          </a:p>
          <a:p>
            <a:r>
              <a:rPr lang="ru-RU" sz="2400" dirty="0"/>
              <a:t>Отчеты –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Сводные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данные по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комплектованию ООО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/>
              <a:t>Отчеты – </a:t>
            </a:r>
            <a:r>
              <a:rPr lang="ru-RU" sz="2000" b="1" dirty="0" smtClean="0">
                <a:solidFill>
                  <a:srgbClr val="00B050"/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Состав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очереди </a:t>
            </a:r>
            <a:r>
              <a:rPr lang="ru-RU" sz="2000" b="1" dirty="0">
                <a:solidFill>
                  <a:srgbClr val="00B050"/>
                </a:solidFill>
              </a:rPr>
              <a:t>в </a:t>
            </a:r>
            <a:r>
              <a:rPr lang="ru-RU" sz="2000" b="1" dirty="0" smtClean="0">
                <a:solidFill>
                  <a:srgbClr val="00B050"/>
                </a:solidFill>
              </a:rPr>
              <a:t>ООО»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26" y="2834917"/>
            <a:ext cx="7398774" cy="402308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436374" y="2861187"/>
            <a:ext cx="1047136" cy="1769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443788" y="355063"/>
            <a:ext cx="10038981" cy="118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2. Зачисление учащихся в 1 классы в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Е-Услуги и СГО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0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4" y="365125"/>
            <a:ext cx="9938886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Статусы заявлений </a:t>
            </a:r>
            <a:r>
              <a:rPr lang="ru-RU" sz="3600" b="1" dirty="0">
                <a:solidFill>
                  <a:srgbClr val="0070C0"/>
                </a:solidFill>
              </a:rPr>
              <a:t>в 1 класс в АИС </a:t>
            </a:r>
            <a:r>
              <a:rPr lang="ru-RU" sz="3600" b="1" dirty="0" smtClean="0">
                <a:solidFill>
                  <a:srgbClr val="0070C0"/>
                </a:solidFill>
              </a:rPr>
              <a:t>Е-Услуги по </a:t>
            </a:r>
            <a:r>
              <a:rPr lang="ru-RU" sz="3600" b="1" dirty="0">
                <a:solidFill>
                  <a:srgbClr val="0070C0"/>
                </a:solidFill>
              </a:rPr>
              <a:t>состоянию на </a:t>
            </a:r>
            <a:r>
              <a:rPr lang="ru-RU" sz="3600" b="1" dirty="0" smtClean="0">
                <a:solidFill>
                  <a:srgbClr val="0070C0"/>
                </a:solidFill>
              </a:rPr>
              <a:t>18.09.2018 (Краснодарский край)</a:t>
            </a: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64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40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414" y="365125"/>
            <a:ext cx="990038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вопросы по переходу на новый учебный год и зачислению учащихся в 1 класс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825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 smtClean="0">
                <a:solidFill>
                  <a:srgbClr val="7030A0"/>
                </a:solidFill>
              </a:rPr>
              <a:t>Дублирование данных о детях или родителях в ЕУ</a:t>
            </a:r>
            <a:endParaRPr lang="ru-RU" sz="3800" b="1" dirty="0">
              <a:solidFill>
                <a:srgbClr val="7030A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946860"/>
            <a:ext cx="7092284" cy="139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Ситуация – при переводе в статус «Очередник» система выдает ошибку, что запись с такими данными уже существует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84" y="2878814"/>
            <a:ext cx="3739937" cy="17997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4291405"/>
            <a:ext cx="108322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Решение – </a:t>
            </a:r>
            <a:r>
              <a:rPr lang="ru-RU" sz="2800" dirty="0" smtClean="0"/>
              <a:t>специалист УО объединяет </a:t>
            </a:r>
            <a:br>
              <a:rPr lang="ru-RU" sz="2800" dirty="0" smtClean="0"/>
            </a:br>
            <a:r>
              <a:rPr lang="ru-RU" sz="2800" dirty="0" smtClean="0"/>
              <a:t>дубликаты внутри муниципалитета </a:t>
            </a:r>
            <a:r>
              <a:rPr lang="ru-RU" sz="2800" dirty="0"/>
              <a:t>(Реестры – Персональные данные – фильтр </a:t>
            </a:r>
            <a:r>
              <a:rPr lang="ru-RU" sz="2800" b="1" dirty="0"/>
              <a:t>по номеру документа </a:t>
            </a:r>
            <a:r>
              <a:rPr lang="ru-RU" sz="2800" dirty="0"/>
              <a:t>– объединить)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если </a:t>
            </a:r>
            <a:r>
              <a:rPr lang="ru-RU" sz="2800" dirty="0" smtClean="0"/>
              <a:t>не находит дубли внутри района, обращаться к специалистам ИРО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873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575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Вебинар по вопросам перехода на новый учебный год в АИС «Сетевой город. Образование» версия 4.0 и АИС «Е-Услуги. Образование» для муниципальных координаторов (модуль ООО)</vt:lpstr>
      <vt:lpstr>1. Актуализация данных в АИС СГО</vt:lpstr>
      <vt:lpstr>Педагогический портфолио и его разделы:</vt:lpstr>
      <vt:lpstr>Отчеты по заполненности разделов портфолио</vt:lpstr>
      <vt:lpstr>Отчеты по заполненности разделов портфолио</vt:lpstr>
      <vt:lpstr>2. Зачисление учащихся в 1 классы в  Е-Услуги и СГО</vt:lpstr>
      <vt:lpstr>Презентация PowerPoint</vt:lpstr>
      <vt:lpstr>Статусы заявлений в 1 класс в АИС Е-Услуги по состоянию на 18.09.2018 (Краснодарский край)</vt:lpstr>
      <vt:lpstr>Основные вопросы по переходу на новый учебный год и зачислению учащихся в 1 класс</vt:lpstr>
      <vt:lpstr>Презентация PowerPoint</vt:lpstr>
      <vt:lpstr>При зачислении учащихся в 1 класс в АИС СГО система выдает ошибку «Отсутствует синхронизация» или «Нет соответствия с ЕУ»</vt:lpstr>
      <vt:lpstr>Ошибочное направление в 2017/18 учебный год</vt:lpstr>
      <vt:lpstr>При зачислении в АИС СГО произошел технический сбой</vt:lpstr>
      <vt:lpstr>3. Устранение дублей в АИС СГО</vt:lpstr>
      <vt:lpstr>4. Закрытие года в АИС СГО</vt:lpstr>
      <vt:lpstr>Презентация PowerPoint</vt:lpstr>
    </vt:vector>
  </TitlesOfParts>
  <Company>ГБОУ ИРО Краснодарского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С. Медведенко</dc:creator>
  <cp:lastModifiedBy>Татьяна С. Медведенко</cp:lastModifiedBy>
  <cp:revision>33</cp:revision>
  <dcterms:created xsi:type="dcterms:W3CDTF">2018-09-18T09:26:38Z</dcterms:created>
  <dcterms:modified xsi:type="dcterms:W3CDTF">2018-09-19T12:49:22Z</dcterms:modified>
</cp:coreProperties>
</file>