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handoutMasterIdLst>
    <p:handoutMasterId r:id="rId25"/>
  </p:handoutMasterIdLst>
  <p:sldIdLst>
    <p:sldId id="256" r:id="rId2"/>
    <p:sldId id="300" r:id="rId3"/>
    <p:sldId id="315" r:id="rId4"/>
    <p:sldId id="360" r:id="rId5"/>
    <p:sldId id="322" r:id="rId6"/>
    <p:sldId id="361" r:id="rId7"/>
    <p:sldId id="362" r:id="rId8"/>
    <p:sldId id="325" r:id="rId9"/>
    <p:sldId id="374" r:id="rId10"/>
    <p:sldId id="296" r:id="rId11"/>
    <p:sldId id="273" r:id="rId12"/>
    <p:sldId id="372" r:id="rId13"/>
    <p:sldId id="373" r:id="rId14"/>
    <p:sldId id="326" r:id="rId15"/>
    <p:sldId id="381" r:id="rId16"/>
    <p:sldId id="384" r:id="rId17"/>
    <p:sldId id="385" r:id="rId18"/>
    <p:sldId id="376" r:id="rId19"/>
    <p:sldId id="386" r:id="rId20"/>
    <p:sldId id="365" r:id="rId21"/>
    <p:sldId id="367" r:id="rId22"/>
    <p:sldId id="370" r:id="rId23"/>
    <p:sldId id="353" r:id="rId24"/>
  </p:sldIdLst>
  <p:sldSz cx="12192000" cy="6858000"/>
  <p:notesSz cx="67818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48E7D4-132B-4E98-9417-CC94292FB43D}">
          <p14:sldIdLst>
            <p14:sldId id="256"/>
            <p14:sldId id="300"/>
            <p14:sldId id="315"/>
            <p14:sldId id="360"/>
            <p14:sldId id="322"/>
            <p14:sldId id="361"/>
            <p14:sldId id="362"/>
            <p14:sldId id="325"/>
            <p14:sldId id="374"/>
            <p14:sldId id="296"/>
            <p14:sldId id="273"/>
            <p14:sldId id="372"/>
            <p14:sldId id="373"/>
            <p14:sldId id="326"/>
            <p14:sldId id="381"/>
            <p14:sldId id="384"/>
            <p14:sldId id="385"/>
            <p14:sldId id="376"/>
            <p14:sldId id="386"/>
            <p14:sldId id="365"/>
            <p14:sldId id="367"/>
            <p14:sldId id="370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9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71287679949097"/>
          <c:y val="1.6017112034224068E-2"/>
          <c:w val="0.86539738593281856"/>
          <c:h val="0.513208713084093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Удовлетворенность достижениями</c:v>
                </c:pt>
                <c:pt idx="1">
                  <c:v>Интерес к работе</c:v>
                </c:pt>
                <c:pt idx="2">
                  <c:v>Правовая защищенность</c:v>
                </c:pt>
                <c:pt idx="3">
                  <c:v>Соблюдение трудового законодательства</c:v>
                </c:pt>
                <c:pt idx="4">
                  <c:v>Развитость организационной культуры</c:v>
                </c:pt>
                <c:pt idx="5">
                  <c:v>Удовлетворенность взаимоотношениями</c:v>
                </c:pt>
                <c:pt idx="6">
                  <c:v>Удовлетворенность оценкой и квалификацией</c:v>
                </c:pt>
                <c:pt idx="7">
                  <c:v>Благоприятные отношения с коллегами</c:v>
                </c:pt>
                <c:pt idx="8">
                  <c:v>Возможность повышения уровня квалификации</c:v>
                </c:pt>
                <c:pt idx="9">
                  <c:v>Справедливое вознаграждение</c:v>
                </c:pt>
                <c:pt idx="10">
                  <c:v>Санитарно-гигиенические условия</c:v>
                </c:pt>
                <c:pt idx="11">
                  <c:v>Участие в принятии решений</c:v>
                </c:pt>
                <c:pt idx="12">
                  <c:v>Возможность самореализации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7.3</c:v>
                </c:pt>
                <c:pt idx="1">
                  <c:v>8.4</c:v>
                </c:pt>
                <c:pt idx="2">
                  <c:v>6.2</c:v>
                </c:pt>
                <c:pt idx="3">
                  <c:v>7.6</c:v>
                </c:pt>
                <c:pt idx="4">
                  <c:v>6.1</c:v>
                </c:pt>
                <c:pt idx="5">
                  <c:v>7.7</c:v>
                </c:pt>
                <c:pt idx="6">
                  <c:v>7.2</c:v>
                </c:pt>
                <c:pt idx="7">
                  <c:v>7.3</c:v>
                </c:pt>
                <c:pt idx="8">
                  <c:v>7.5</c:v>
                </c:pt>
                <c:pt idx="9">
                  <c:v>3.7</c:v>
                </c:pt>
                <c:pt idx="10">
                  <c:v>6.2</c:v>
                </c:pt>
                <c:pt idx="11">
                  <c:v>6.3</c:v>
                </c:pt>
                <c:pt idx="1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A-4F27-BEB3-1B57C1B516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Удовлетворенность достижениями</c:v>
                </c:pt>
                <c:pt idx="1">
                  <c:v>Интерес к работе</c:v>
                </c:pt>
                <c:pt idx="2">
                  <c:v>Правовая защищенность</c:v>
                </c:pt>
                <c:pt idx="3">
                  <c:v>Соблюдение трудового законодательства</c:v>
                </c:pt>
                <c:pt idx="4">
                  <c:v>Развитость организационной культуры</c:v>
                </c:pt>
                <c:pt idx="5">
                  <c:v>Удовлетворенность взаимоотношениями</c:v>
                </c:pt>
                <c:pt idx="6">
                  <c:v>Удовлетворенность оценкой и квалификацией</c:v>
                </c:pt>
                <c:pt idx="7">
                  <c:v>Благоприятные отношения с коллегами</c:v>
                </c:pt>
                <c:pt idx="8">
                  <c:v>Возможность повышения уровня квалификации</c:v>
                </c:pt>
                <c:pt idx="9">
                  <c:v>Справедливое вознаграждение</c:v>
                </c:pt>
                <c:pt idx="10">
                  <c:v>Санитарно-гигиенические условия</c:v>
                </c:pt>
                <c:pt idx="11">
                  <c:v>Участие в принятии решений</c:v>
                </c:pt>
                <c:pt idx="12">
                  <c:v>Возможность самореализации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7.7</c:v>
                </c:pt>
                <c:pt idx="1">
                  <c:v>8.7000000000000011</c:v>
                </c:pt>
                <c:pt idx="2">
                  <c:v>6.5</c:v>
                </c:pt>
                <c:pt idx="3">
                  <c:v>7.8</c:v>
                </c:pt>
                <c:pt idx="4">
                  <c:v>6.7</c:v>
                </c:pt>
                <c:pt idx="5">
                  <c:v>8.2000000000000011</c:v>
                </c:pt>
                <c:pt idx="6">
                  <c:v>7.5</c:v>
                </c:pt>
                <c:pt idx="7">
                  <c:v>8</c:v>
                </c:pt>
                <c:pt idx="8">
                  <c:v>7.7</c:v>
                </c:pt>
                <c:pt idx="9">
                  <c:v>4.5</c:v>
                </c:pt>
                <c:pt idx="10">
                  <c:v>6.4</c:v>
                </c:pt>
                <c:pt idx="11">
                  <c:v>6.9</c:v>
                </c:pt>
                <c:pt idx="1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BA-4F27-BEB3-1B57C1B516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Удовлетворенность достижениями</c:v>
                </c:pt>
                <c:pt idx="1">
                  <c:v>Интерес к работе</c:v>
                </c:pt>
                <c:pt idx="2">
                  <c:v>Правовая защищенность</c:v>
                </c:pt>
                <c:pt idx="3">
                  <c:v>Соблюдение трудового законодательства</c:v>
                </c:pt>
                <c:pt idx="4">
                  <c:v>Развитость организационной культуры</c:v>
                </c:pt>
                <c:pt idx="5">
                  <c:v>Удовлетворенность взаимоотношениями</c:v>
                </c:pt>
                <c:pt idx="6">
                  <c:v>Удовлетворенность оценкой и квалификацией</c:v>
                </c:pt>
                <c:pt idx="7">
                  <c:v>Благоприятные отношения с коллегами</c:v>
                </c:pt>
                <c:pt idx="8">
                  <c:v>Возможность повышения уровня квалификации</c:v>
                </c:pt>
                <c:pt idx="9">
                  <c:v>Справедливое вознаграждение</c:v>
                </c:pt>
                <c:pt idx="10">
                  <c:v>Санитарно-гигиенические условия</c:v>
                </c:pt>
                <c:pt idx="11">
                  <c:v>Участие в принятии решений</c:v>
                </c:pt>
                <c:pt idx="12">
                  <c:v>Возможность самореализации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6.8</c:v>
                </c:pt>
                <c:pt idx="1">
                  <c:v>8.9</c:v>
                </c:pt>
                <c:pt idx="2">
                  <c:v>6.4</c:v>
                </c:pt>
                <c:pt idx="3">
                  <c:v>7.9</c:v>
                </c:pt>
                <c:pt idx="4">
                  <c:v>6.5</c:v>
                </c:pt>
                <c:pt idx="5">
                  <c:v>9.3000000000000007</c:v>
                </c:pt>
                <c:pt idx="6">
                  <c:v>7</c:v>
                </c:pt>
                <c:pt idx="7">
                  <c:v>9.2000000000000011</c:v>
                </c:pt>
                <c:pt idx="8">
                  <c:v>8.1</c:v>
                </c:pt>
                <c:pt idx="9">
                  <c:v>4.2</c:v>
                </c:pt>
                <c:pt idx="10">
                  <c:v>6.6</c:v>
                </c:pt>
                <c:pt idx="11">
                  <c:v>6.2</c:v>
                </c:pt>
                <c:pt idx="12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BA-4F27-BEB3-1B57C1B51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943296"/>
        <c:axId val="85660416"/>
        <c:axId val="0"/>
      </c:bar3DChart>
      <c:catAx>
        <c:axId val="7394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660416"/>
        <c:crosses val="autoZero"/>
        <c:auto val="1"/>
        <c:lblAlgn val="ctr"/>
        <c:lblOffset val="100"/>
        <c:noMultiLvlLbl val="0"/>
      </c:catAx>
      <c:valAx>
        <c:axId val="8566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943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победителей и призёров на школьном уровне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381</c:v>
                </c:pt>
                <c:pt idx="1">
                  <c:v>403</c:v>
                </c:pt>
                <c:pt idx="2">
                  <c:v>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C-40A3-8C12-DAE2E66E03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победителей и призёров на муниципальном уровне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C-40A3-8C12-DAE2E66E03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победителей и призёров на региональном уровне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C-40A3-8C12-DAE2E66E03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707554336"/>
        <c:axId val="707554880"/>
        <c:axId val="0"/>
      </c:bar3DChart>
      <c:catAx>
        <c:axId val="7075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7554880"/>
        <c:crosses val="autoZero"/>
        <c:auto val="1"/>
        <c:lblAlgn val="ctr"/>
        <c:lblOffset val="100"/>
        <c:noMultiLvlLbl val="0"/>
      </c:catAx>
      <c:valAx>
        <c:axId val="70755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755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Медвежонок</c:v>
                </c:pt>
                <c:pt idx="1">
                  <c:v>Кенгуру/Кенгуру выпускникам/Смарт-Кенгуру</c:v>
                </c:pt>
                <c:pt idx="2">
                  <c:v>КИТ</c:v>
                </c:pt>
                <c:pt idx="3">
                  <c:v>Британский Бульдог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382</c:v>
                </c:pt>
                <c:pt idx="1">
                  <c:v>345</c:v>
                </c:pt>
                <c:pt idx="2">
                  <c:v>65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AD-45E0-96CF-55B72D4715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Медвежонок</c:v>
                </c:pt>
                <c:pt idx="1">
                  <c:v>Кенгуру/Кенгуру выпускникам/Смарт-Кенгуру</c:v>
                </c:pt>
                <c:pt idx="2">
                  <c:v>КИТ</c:v>
                </c:pt>
                <c:pt idx="3">
                  <c:v>Британский Бульдог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394</c:v>
                </c:pt>
                <c:pt idx="1">
                  <c:v>377</c:v>
                </c:pt>
                <c:pt idx="2">
                  <c:v>72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AD-45E0-96CF-55B72D4715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Медвежонок</c:v>
                </c:pt>
                <c:pt idx="1">
                  <c:v>Кенгуру/Кенгуру выпускникам/Смарт-Кенгуру</c:v>
                </c:pt>
                <c:pt idx="2">
                  <c:v>КИТ</c:v>
                </c:pt>
                <c:pt idx="3">
                  <c:v>Британский Бульдог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405</c:v>
                </c:pt>
                <c:pt idx="1">
                  <c:v>394</c:v>
                </c:pt>
                <c:pt idx="2">
                  <c:v>105</c:v>
                </c:pt>
                <c:pt idx="3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AD-45E0-96CF-55B72D4715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707555424"/>
        <c:axId val="707634096"/>
        <c:axId val="0"/>
      </c:bar3DChart>
      <c:catAx>
        <c:axId val="70755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7634096"/>
        <c:crosses val="autoZero"/>
        <c:auto val="1"/>
        <c:lblAlgn val="ctr"/>
        <c:lblOffset val="100"/>
        <c:noMultiLvlLbl val="0"/>
      </c:catAx>
      <c:valAx>
        <c:axId val="70763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755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8088334623119637"/>
          <c:y val="0.94091092780069163"/>
          <c:w val="0.41155383770780296"/>
          <c:h val="4.3216056326292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plosion val="1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A4C-4824-AB9A-75C4E020F05B}"/>
              </c:ext>
            </c:extLst>
          </c:dPt>
          <c:dPt>
            <c:idx val="1"/>
            <c:invertIfNegative val="0"/>
            <c:bubble3D val="0"/>
            <c:explosion val="1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4C-4824-AB9A-75C4E020F05B}"/>
              </c:ext>
            </c:extLst>
          </c:dPt>
          <c:dPt>
            <c:idx val="2"/>
            <c:invertIfNegative val="0"/>
            <c:bubble3D val="0"/>
            <c:explosion val="1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4C-4824-AB9A-75C4E020F0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6.9</c:v>
                </c:pt>
                <c:pt idx="2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C-4824-AB9A-75C4E020F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4993151"/>
        <c:axId val="732488687"/>
      </c:barChart>
      <c:catAx>
        <c:axId val="8149931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2488687"/>
        <c:auto val="1"/>
        <c:lblAlgn val="ctr"/>
        <c:lblOffset val="100"/>
        <c:noMultiLvlLbl val="0"/>
      </c:catAx>
      <c:valAx>
        <c:axId val="732488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4993151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8072273226545802"/>
          <c:y val="0.93487484795546782"/>
          <c:w val="0.61179738550635221"/>
          <c:h val="6.5125152044532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plosion val="13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3D-4DD7-93A5-C2E08AB78C62}"/>
              </c:ext>
            </c:extLst>
          </c:dPt>
          <c:dPt>
            <c:idx val="1"/>
            <c:invertIfNegative val="0"/>
            <c:bubble3D val="0"/>
            <c:explosion val="1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3D-4DD7-93A5-C2E08AB78C62}"/>
              </c:ext>
            </c:extLst>
          </c:dPt>
          <c:dPt>
            <c:idx val="2"/>
            <c:invertIfNegative val="0"/>
            <c:bubble3D val="0"/>
            <c:explosion val="13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3D-4DD7-93A5-C2E08AB78C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66.7</c:v>
                </c:pt>
                <c:pt idx="1">
                  <c:v>0</c:v>
                </c:pt>
                <c:pt idx="2">
                  <c:v>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3D-4DD7-93A5-C2E08AB78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4993151"/>
        <c:axId val="732488687"/>
      </c:barChart>
      <c:catAx>
        <c:axId val="8149931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2488687"/>
        <c:crosses val="autoZero"/>
        <c:auto val="1"/>
        <c:lblAlgn val="ctr"/>
        <c:lblOffset val="100"/>
        <c:noMultiLvlLbl val="0"/>
      </c:catAx>
      <c:valAx>
        <c:axId val="732488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4993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8072273226545802"/>
          <c:y val="0.93487484795546782"/>
          <c:w val="0.61179738550635221"/>
          <c:h val="6.5125152044532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3.7688976377952835E-2"/>
          <c:y val="0.1351699596967299"/>
          <c:w val="0.93731102362204721"/>
          <c:h val="0.770440589908920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диагностика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Шкала "Эмоциональная осведомленность"</c:v>
                </c:pt>
                <c:pt idx="1">
                  <c:v>Шкала "Управление своими эмоциями"</c:v>
                </c:pt>
                <c:pt idx="2">
                  <c:v>Шкала "Самомотивация"</c:v>
                </c:pt>
                <c:pt idx="3">
                  <c:v>Шкала "Эмпатия"</c:v>
                </c:pt>
                <c:pt idx="4">
                  <c:v>Шкала "Распознавание эмоций других людей"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11.4</c:v>
                </c:pt>
                <c:pt idx="1">
                  <c:v>6.3</c:v>
                </c:pt>
                <c:pt idx="2">
                  <c:v>8</c:v>
                </c:pt>
                <c:pt idx="3">
                  <c:v>8.8000000000000007</c:v>
                </c:pt>
                <c:pt idx="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E3-4846-87EA-2E529BF2EC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Промежуточная диагностика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Шкала "Эмоциональная осведомленность"</c:v>
                </c:pt>
                <c:pt idx="1">
                  <c:v>Шкала "Управление своими эмоциями"</c:v>
                </c:pt>
                <c:pt idx="2">
                  <c:v>Шкала "Самомотивация"</c:v>
                </c:pt>
                <c:pt idx="3">
                  <c:v>Шкала "Эмпатия"</c:v>
                </c:pt>
                <c:pt idx="4">
                  <c:v>Шкала "Распознавание эмоций других людей"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12.1</c:v>
                </c:pt>
                <c:pt idx="1">
                  <c:v>9.2000000000000011</c:v>
                </c:pt>
                <c:pt idx="2">
                  <c:v>8.6</c:v>
                </c:pt>
                <c:pt idx="3">
                  <c:v>8.4</c:v>
                </c:pt>
                <c:pt idx="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E3-4846-87EA-2E529BF2EC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Итоговая диагностика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Шкала "Эмоциональная осведомленность"</c:v>
                </c:pt>
                <c:pt idx="1">
                  <c:v>Шкала "Управление своими эмоциями"</c:v>
                </c:pt>
                <c:pt idx="2">
                  <c:v>Шкала "Самомотивация"</c:v>
                </c:pt>
                <c:pt idx="3">
                  <c:v>Шкала "Эмпатия"</c:v>
                </c:pt>
                <c:pt idx="4">
                  <c:v>Шкала "Распознавание эмоций других людей"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8.4</c:v>
                </c:pt>
                <c:pt idx="1">
                  <c:v>12</c:v>
                </c:pt>
                <c:pt idx="2">
                  <c:v>8.7000000000000011</c:v>
                </c:pt>
                <c:pt idx="3">
                  <c:v>9.6</c:v>
                </c:pt>
                <c:pt idx="4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E3-4846-87EA-2E529BF2EC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188598912"/>
        <c:axId val="202628096"/>
        <c:axId val="0"/>
      </c:bar3DChart>
      <c:catAx>
        <c:axId val="18859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02628096"/>
        <c:crosses val="autoZero"/>
        <c:auto val="1"/>
        <c:lblAlgn val="ctr"/>
        <c:lblOffset val="100"/>
        <c:noMultiLvlLbl val="0"/>
      </c:catAx>
      <c:valAx>
        <c:axId val="20262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598912"/>
        <c:crosses val="autoZero"/>
        <c:crossBetween val="between"/>
      </c:valAx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6580406879519821"/>
          <c:y val="2.9703232301441791E-2"/>
          <c:w val="0.64355485174954463"/>
          <c:h val="5.4541509003793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919629857494031E-2"/>
          <c:y val="1.6271529510855719E-2"/>
          <c:w val="0.930080370142506"/>
          <c:h val="0.848244226855055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«Субьективная оценка ощущения личностной эффективности»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687499999999999E-2"/>
                  <c:y val="-4.4531247260627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92-477C-AD89-E3010250FE1D}"/>
                </c:ext>
              </c:extLst>
            </c:dLbl>
            <c:dLbl>
              <c:idx val="1"/>
              <c:layout>
                <c:manualLayout>
                  <c:x val="3.1249999999999944E-2"/>
                  <c:y val="-6.0937496251384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92-477C-AD89-E3010250FE1D}"/>
                </c:ext>
              </c:extLst>
            </c:dLbl>
            <c:dLbl>
              <c:idx val="2"/>
              <c:layout>
                <c:manualLayout>
                  <c:x val="2.6562499999999992E-2"/>
                  <c:y val="-2.5781248414047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92-477C-AD89-E3010250F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Диагностика на старте проекта</c:v>
                </c:pt>
                <c:pt idx="1">
                  <c:v> Контрольная диагностика</c:v>
                </c:pt>
                <c:pt idx="2">
                  <c:v>Итоговая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26.2</c:v>
                </c:pt>
                <c:pt idx="1">
                  <c:v>29.5</c:v>
                </c:pt>
                <c:pt idx="2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92-477C-AD89-E3010250F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226944"/>
        <c:axId val="162299904"/>
        <c:axId val="0"/>
      </c:bar3DChart>
      <c:catAx>
        <c:axId val="16222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2299904"/>
        <c:crosses val="autoZero"/>
        <c:auto val="1"/>
        <c:lblAlgn val="ctr"/>
        <c:lblOffset val="100"/>
        <c:noMultiLvlLbl val="0"/>
      </c:catAx>
      <c:valAx>
        <c:axId val="16229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22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3.7688976377952842E-2"/>
          <c:y val="0.1351699596967299"/>
          <c:w val="0.93731102362204721"/>
          <c:h val="0.7704405899089203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диагностика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Родитель</c:v>
                </c:pt>
                <c:pt idx="1">
                  <c:v>Взрослый</c:v>
                </c:pt>
                <c:pt idx="2">
                  <c:v>Ребенок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19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E-48EE-A761-A885B69719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Итоговая диагностика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Родитель</c:v>
                </c:pt>
                <c:pt idx="1">
                  <c:v>Взрослый</c:v>
                </c:pt>
                <c:pt idx="2">
                  <c:v>Ребенок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</c:v>
                </c:pt>
                <c:pt idx="1">
                  <c:v>40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E-48EE-A761-A885B69719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85659648"/>
        <c:axId val="85663744"/>
        <c:axId val="565932927"/>
      </c:bar3DChart>
      <c:catAx>
        <c:axId val="8565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5663744"/>
        <c:crosses val="autoZero"/>
        <c:auto val="1"/>
        <c:lblAlgn val="ctr"/>
        <c:lblOffset val="100"/>
        <c:noMultiLvlLbl val="0"/>
      </c:catAx>
      <c:valAx>
        <c:axId val="8566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659648"/>
        <c:crosses val="autoZero"/>
        <c:crossBetween val="between"/>
      </c:valAx>
      <c:serAx>
        <c:axId val="565932927"/>
        <c:scaling>
          <c:orientation val="minMax"/>
        </c:scaling>
        <c:delete val="0"/>
        <c:axPos val="b"/>
        <c:majorTickMark val="out"/>
        <c:minorTickMark val="none"/>
        <c:tickLblPos val="nextTo"/>
        <c:crossAx val="85663744"/>
        <c:crosses val="autoZero"/>
      </c:serAx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6580406879519821"/>
          <c:y val="2.9703232301441791E-2"/>
          <c:w val="0.38525120185672534"/>
          <c:h val="4.842094327448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Промежуточная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5-4A3A-8202-0E977FF4DE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Промежуточная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85-4A3A-8202-0E977FF4DE7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Промежуточная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39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85-4A3A-8202-0E977FF4DE7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Промежуточная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21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85-4A3A-8202-0E977FF4DE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5695488"/>
        <c:axId val="85703680"/>
        <c:axId val="0"/>
      </c:bar3DChart>
      <c:catAx>
        <c:axId val="85695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5703680"/>
        <c:crosses val="autoZero"/>
        <c:auto val="1"/>
        <c:lblAlgn val="ctr"/>
        <c:lblOffset val="100"/>
        <c:noMultiLvlLbl val="0"/>
      </c:catAx>
      <c:valAx>
        <c:axId val="8570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56954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</a:p>
        </c:rich>
      </c:tx>
      <c:layout>
        <c:manualLayout>
          <c:xMode val="edge"/>
          <c:yMode val="edge"/>
          <c:x val="0.6172037351873304"/>
          <c:y val="0.158442833829830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2B-42C2-A5F1-DF9395982A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2B-42C2-A5F1-DF9395982AF8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92B-42C2-A5F1-DF9395982A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92B-42C2-A5F1-DF9395982A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92B-42C2-A5F1-DF9395982AF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0A9-48FB-97A7-49C7C53ECFA2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Успевают на "4", "5"</c:v>
                </c:pt>
                <c:pt idx="1">
                  <c:v>Успевают на "3"</c:v>
                </c:pt>
                <c:pt idx="2">
                  <c:v>Не аттестовано</c:v>
                </c:pt>
                <c:pt idx="3">
                  <c:v>Не успевают по предметам</c:v>
                </c:pt>
                <c:pt idx="4">
                  <c:v>Не выставлено оценок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0.36</c:v>
                </c:pt>
                <c:pt idx="1">
                  <c:v>0.58799999999999997</c:v>
                </c:pt>
                <c:pt idx="2">
                  <c:v>8.0000000000000004E-4</c:v>
                </c:pt>
                <c:pt idx="3" formatCode="0.00%">
                  <c:v>2.0799999999999999E-2</c:v>
                </c:pt>
                <c:pt idx="4" formatCode="0.00%">
                  <c:v>3.1199999999999999E-2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6-48B6-B37B-CCA065589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</a:p>
        </c:rich>
      </c:tx>
      <c:layout>
        <c:manualLayout>
          <c:xMode val="edge"/>
          <c:yMode val="edge"/>
          <c:x val="0.60311415272132229"/>
          <c:y val="0.12849846113374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097284985778767E-2"/>
          <c:y val="0.21884967424757185"/>
          <c:w val="0.84380543002844244"/>
          <c:h val="0.6335668891642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F6-4855-8A91-EC2A9EE724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F6-4855-8A91-EC2A9EE7244B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F6-4855-8A91-EC2A9EE724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F6-4855-8A91-EC2A9EE724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F6-4855-8A91-EC2A9EE7244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AF6-4855-8A91-EC2A9EE7244B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Успевают на "4", "5"</c:v>
                </c:pt>
                <c:pt idx="1">
                  <c:v>Успевают на "3"</c:v>
                </c:pt>
                <c:pt idx="2">
                  <c:v>Не аттестовано</c:v>
                </c:pt>
                <c:pt idx="3">
                  <c:v>Не успевают по предметам</c:v>
                </c:pt>
                <c:pt idx="4">
                  <c:v>Не выставлено оценок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0.45</c:v>
                </c:pt>
                <c:pt idx="1">
                  <c:v>0.49020000000000002</c:v>
                </c:pt>
                <c:pt idx="2">
                  <c:v>8.0000000000000004E-4</c:v>
                </c:pt>
                <c:pt idx="3" formatCode="0.00%">
                  <c:v>0.02</c:v>
                </c:pt>
                <c:pt idx="4" formatCode="0.00%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F6-4855-8A91-EC2A9EE72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</a:p>
        </c:rich>
      </c:tx>
      <c:layout>
        <c:manualLayout>
          <c:xMode val="edge"/>
          <c:yMode val="edge"/>
          <c:x val="0.66058916487911434"/>
          <c:y val="0.13982258522163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931528477883682E-2"/>
          <c:y val="0.20319550126255706"/>
          <c:w val="0.93092387580553637"/>
          <c:h val="0.655198396126881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94-4D7E-B659-14A54A16FE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94-4D7E-B659-14A54A16FE3F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694-4D7E-B659-14A54A16FE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694-4D7E-B659-14A54A16FE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694-4D7E-B659-14A54A16FE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694-4D7E-B659-14A54A16FE3F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Успевают на "4", "5"</c:v>
                </c:pt>
                <c:pt idx="1">
                  <c:v>Успевают на "3"</c:v>
                </c:pt>
                <c:pt idx="2">
                  <c:v>Не аттестовано</c:v>
                </c:pt>
                <c:pt idx="3">
                  <c:v>Не успевают по предметам</c:v>
                </c:pt>
                <c:pt idx="4">
                  <c:v>Не выставлено оценок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0.48</c:v>
                </c:pt>
                <c:pt idx="1">
                  <c:v>0.48799999999999999</c:v>
                </c:pt>
                <c:pt idx="2">
                  <c:v>8.0000000000000004E-4</c:v>
                </c:pt>
                <c:pt idx="3" formatCode="0.00%">
                  <c:v>0.02</c:v>
                </c:pt>
                <c:pt idx="4" formatCode="0.00%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94-4D7E-B659-14A54A16F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597584239823089E-2"/>
          <c:y val="0.83752409357555058"/>
          <c:w val="0.96439091019560108"/>
          <c:h val="0.1403162147291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школьный этап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611</c:v>
                </c:pt>
                <c:pt idx="1">
                  <c:v>671</c:v>
                </c:pt>
                <c:pt idx="2">
                  <c:v>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5-47CA-A13C-0113498BF2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этап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159</c:v>
                </c:pt>
                <c:pt idx="1">
                  <c:v>212</c:v>
                </c:pt>
                <c:pt idx="2">
                  <c:v>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15-47CA-A13C-0113498BF23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региональный этап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31</c:v>
                </c:pt>
                <c:pt idx="1">
                  <c:v>39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15-47CA-A13C-0113498BF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707553248"/>
        <c:axId val="707553792"/>
        <c:axId val="0"/>
      </c:bar3DChart>
      <c:catAx>
        <c:axId val="70755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7553792"/>
        <c:crosses val="autoZero"/>
        <c:auto val="1"/>
        <c:lblAlgn val="ctr"/>
        <c:lblOffset val="100"/>
        <c:noMultiLvlLbl val="0"/>
      </c:catAx>
      <c:valAx>
        <c:axId val="70755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755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1418882311467771E-2"/>
          <c:y val="0.94091092780069163"/>
          <c:w val="0.74790386383697938"/>
          <c:h val="4.3216056326292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0CD4-BCE4-4A74-A391-6A2A2F8817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750" y="942975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C4A1-8FF5-46A0-9F6F-06FC14A80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847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DFF08F-DC6B-4601-B491-B0F83F6DD2DA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cey59.ru/innovatsionnaya-deyatelnost/7490-2/" TargetMode="External"/><Relationship Id="rId2" Type="http://schemas.openxmlformats.org/officeDocument/2006/relationships/hyperlink" Target="http://licey59.ru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9163" y="948267"/>
            <a:ext cx="10773959" cy="574256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b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 реализации проекта краевой инновационной площадки</a:t>
            </a:r>
            <a:b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2019-2021 годы</a:t>
            </a:r>
            <a:b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психологической компетентности педагога как компонент инновационного менеджмента педагогического процесса»</a:t>
            </a:r>
            <a:b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srgbClr val="0070C0"/>
                </a:solidFill>
              </a:rPr>
            </a:br>
            <a:br>
              <a:rPr lang="ru-RU" sz="2700" b="1" dirty="0"/>
            </a:br>
            <a:endParaRPr lang="ru-RU" sz="27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05"/>
            <a:ext cx="1339273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18836" y="274638"/>
            <a:ext cx="10354614" cy="673629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endParaRPr lang="ru-RU" sz="2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14144" y="274638"/>
            <a:ext cx="9997440" cy="67362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 г. Сочи</a:t>
            </a:r>
          </a:p>
          <a:p>
            <a:pPr algn="ctr" defTabSz="914400"/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59 им. Трубачёва М.Г.</a:t>
            </a:r>
            <a:endParaRPr lang="ru-RU" sz="16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368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5954" y="-174486"/>
            <a:ext cx="8244825" cy="14821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«эмоционального интеллекта» Н. Холла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184" y="112251"/>
            <a:ext cx="1274762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85931413"/>
              </p:ext>
            </p:extLst>
          </p:nvPr>
        </p:nvGraphicFramePr>
        <p:xfrm>
          <a:off x="1581149" y="1690687"/>
          <a:ext cx="10065905" cy="446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319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27" y="281215"/>
            <a:ext cx="10453700" cy="118835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dirty="0">
                <a:effectLst/>
              </a:rPr>
            </a:br>
            <a: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значения показателя личностной эффективности по  тесту </a:t>
            </a:r>
            <a:b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В.Г.  </a:t>
            </a:r>
            <a:r>
              <a:rPr lang="ru-RU" sz="27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Ромека</a:t>
            </a:r>
            <a: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7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Субьективная</a:t>
            </a:r>
            <a: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ощущения личностной эффективности»</a:t>
            </a:r>
            <a:b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901478871"/>
              </p:ext>
            </p:extLst>
          </p:nvPr>
        </p:nvGraphicFramePr>
        <p:xfrm>
          <a:off x="2402378" y="1469571"/>
          <a:ext cx="898032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72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030" y="203857"/>
            <a:ext cx="8395855" cy="13563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функциональных эго-состояний</a:t>
            </a:r>
            <a:br>
              <a:rPr lang="ru-RU" sz="2400" dirty="0">
                <a:solidFill>
                  <a:srgbClr val="0070C0"/>
                </a:solidFill>
              </a:rPr>
            </a:b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/>
              <a:t> 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46197177"/>
              </p:ext>
            </p:extLst>
          </p:nvPr>
        </p:nvGraphicFramePr>
        <p:xfrm>
          <a:off x="1581150" y="1043709"/>
          <a:ext cx="10361468" cy="502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72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030" y="203857"/>
            <a:ext cx="8395855" cy="13563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Оценка коммуникативных навыков педагогов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/>
              <a:t> 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10187816"/>
              </p:ext>
            </p:extLst>
          </p:nvPr>
        </p:nvGraphicFramePr>
        <p:xfrm>
          <a:off x="1919287" y="785812"/>
          <a:ext cx="10032568" cy="541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72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6415" y="288701"/>
            <a:ext cx="9997440" cy="778099"/>
          </a:xfrm>
        </p:spPr>
        <p:txBody>
          <a:bodyPr>
            <a:normAutofit/>
          </a:bodyPr>
          <a:lstStyle/>
          <a:p>
            <a:pPr marL="82296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Объективные показатели эффективности</a:t>
            </a:r>
          </a:p>
          <a:p>
            <a:pPr marL="82296" lv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</a:t>
            </a:r>
            <a:r>
              <a:rPr lang="ru-RU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</a:t>
            </a:r>
            <a:r>
              <a:rPr lang="ru-RU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</a:t>
            </a:r>
            <a:r>
              <a:rPr lang="ru-RU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</a:t>
            </a:r>
            <a:r>
              <a:rPr lang="ru-RU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indent="0">
              <a:spcAft>
                <a:spcPts val="0"/>
              </a:spcAft>
              <a:buNone/>
            </a:pP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066799"/>
            <a:ext cx="10820400" cy="56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31211"/>
              </p:ext>
            </p:extLst>
          </p:nvPr>
        </p:nvGraphicFramePr>
        <p:xfrm>
          <a:off x="1371599" y="942113"/>
          <a:ext cx="10728036" cy="5773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656">
                  <a:extLst>
                    <a:ext uri="{9D8B030D-6E8A-4147-A177-3AD203B41FA5}">
                      <a16:colId xmlns:a16="http://schemas.microsoft.com/office/drawing/2014/main" val="1757243144"/>
                    </a:ext>
                  </a:extLst>
                </a:gridCol>
                <a:gridCol w="5707865">
                  <a:extLst>
                    <a:ext uri="{9D8B030D-6E8A-4147-A177-3AD203B41FA5}">
                      <a16:colId xmlns:a16="http://schemas.microsoft.com/office/drawing/2014/main" val="3732400290"/>
                    </a:ext>
                  </a:extLst>
                </a:gridCol>
                <a:gridCol w="1409773">
                  <a:extLst>
                    <a:ext uri="{9D8B030D-6E8A-4147-A177-3AD203B41FA5}">
                      <a16:colId xmlns:a16="http://schemas.microsoft.com/office/drawing/2014/main" val="3650724241"/>
                    </a:ext>
                  </a:extLst>
                </a:gridCol>
                <a:gridCol w="1610670">
                  <a:extLst>
                    <a:ext uri="{9D8B030D-6E8A-4147-A177-3AD203B41FA5}">
                      <a16:colId xmlns:a16="http://schemas.microsoft.com/office/drawing/2014/main" val="3647217915"/>
                    </a:ext>
                  </a:extLst>
                </a:gridCol>
                <a:gridCol w="1226072">
                  <a:extLst>
                    <a:ext uri="{9D8B030D-6E8A-4147-A177-3AD203B41FA5}">
                      <a16:colId xmlns:a16="http://schemas.microsoft.com/office/drawing/2014/main" val="335316115"/>
                    </a:ext>
                  </a:extLst>
                </a:gridCol>
              </a:tblGrid>
              <a:tr h="5560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п/п/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статистики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2020/21 учебный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extLst>
                  <a:ext uri="{0D108BD9-81ED-4DB2-BD59-A6C34878D82A}">
                    <a16:rowId xmlns:a16="http://schemas.microsoft.com/office/drawing/2014/main" val="2673882864"/>
                  </a:ext>
                </a:extLst>
              </a:tr>
              <a:tr h="613571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обучавшихся на конец учебного года, в том числе: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extLst>
                  <a:ext uri="{0D108BD9-81ED-4DB2-BD59-A6C34878D82A}">
                    <a16:rowId xmlns:a16="http://schemas.microsoft.com/office/drawing/2014/main" val="1740715243"/>
                  </a:ext>
                </a:extLst>
              </a:tr>
              <a:tr h="312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начальная школа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extLst>
                  <a:ext uri="{0D108BD9-81ED-4DB2-BD59-A6C34878D82A}">
                    <a16:rowId xmlns:a16="http://schemas.microsoft.com/office/drawing/2014/main" val="2549829765"/>
                  </a:ext>
                </a:extLst>
              </a:tr>
              <a:tr h="312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основная школа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extLst>
                  <a:ext uri="{0D108BD9-81ED-4DB2-BD59-A6C34878D82A}">
                    <a16:rowId xmlns:a16="http://schemas.microsoft.com/office/drawing/2014/main" val="2988255900"/>
                  </a:ext>
                </a:extLst>
              </a:tr>
              <a:tr h="312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средняя школа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extLst>
                  <a:ext uri="{0D108BD9-81ED-4DB2-BD59-A6C34878D82A}">
                    <a16:rowId xmlns:a16="http://schemas.microsoft.com/office/drawing/2014/main" val="1367454469"/>
                  </a:ext>
                </a:extLst>
              </a:tr>
              <a:tr h="613571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учеников, оставленных на повторное обучение: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extLst>
                  <a:ext uri="{0D108BD9-81ED-4DB2-BD59-A6C34878D82A}">
                    <a16:rowId xmlns:a16="http://schemas.microsoft.com/office/drawing/2014/main" val="2196901077"/>
                  </a:ext>
                </a:extLst>
              </a:tr>
              <a:tr h="312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начальная школа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extLst>
                  <a:ext uri="{0D108BD9-81ED-4DB2-BD59-A6C34878D82A}">
                    <a16:rowId xmlns:a16="http://schemas.microsoft.com/office/drawing/2014/main" val="2790403069"/>
                  </a:ext>
                </a:extLst>
              </a:tr>
              <a:tr h="312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основная школа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extLst>
                  <a:ext uri="{0D108BD9-81ED-4DB2-BD59-A6C34878D82A}">
                    <a16:rowId xmlns:a16="http://schemas.microsoft.com/office/drawing/2014/main" val="1821482382"/>
                  </a:ext>
                </a:extLst>
              </a:tr>
              <a:tr h="312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средняя школа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extLst>
                  <a:ext uri="{0D108BD9-81ED-4DB2-BD59-A6C34878D82A}">
                    <a16:rowId xmlns:a16="http://schemas.microsoft.com/office/drawing/2014/main" val="3154545992"/>
                  </a:ext>
                </a:extLst>
              </a:tr>
              <a:tr h="31235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получили аттестата: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extLst>
                  <a:ext uri="{0D108BD9-81ED-4DB2-BD59-A6C34878D82A}">
                    <a16:rowId xmlns:a16="http://schemas.microsoft.com/office/drawing/2014/main" val="3235640977"/>
                  </a:ext>
                </a:extLst>
              </a:tr>
              <a:tr h="423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об основном общем образовании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extLst>
                  <a:ext uri="{0D108BD9-81ED-4DB2-BD59-A6C34878D82A}">
                    <a16:rowId xmlns:a16="http://schemas.microsoft.com/office/drawing/2014/main" val="147664596"/>
                  </a:ext>
                </a:extLst>
              </a:tr>
              <a:tr h="31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среднем общем образовании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extLst>
                  <a:ext uri="{0D108BD9-81ED-4DB2-BD59-A6C34878D82A}">
                    <a16:rowId xmlns:a16="http://schemas.microsoft.com/office/drawing/2014/main" val="2388683269"/>
                  </a:ext>
                </a:extLst>
              </a:tr>
              <a:tr h="43987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Окончили школу с аттестатом особого образца: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extLst>
                  <a:ext uri="{0D108BD9-81ED-4DB2-BD59-A6C34878D82A}">
                    <a16:rowId xmlns:a16="http://schemas.microsoft.com/office/drawing/2014/main" val="1374266512"/>
                  </a:ext>
                </a:extLst>
              </a:tr>
              <a:tr h="312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 основной школе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extLst>
                  <a:ext uri="{0D108BD9-81ED-4DB2-BD59-A6C34878D82A}">
                    <a16:rowId xmlns:a16="http://schemas.microsoft.com/office/drawing/2014/main" val="2447719793"/>
                  </a:ext>
                </a:extLst>
              </a:tr>
              <a:tr h="312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средней школе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38663" marB="38663"/>
                </a:tc>
                <a:extLst>
                  <a:ext uri="{0D108BD9-81ED-4DB2-BD59-A6C34878D82A}">
                    <a16:rowId xmlns:a16="http://schemas.microsoft.com/office/drawing/2014/main" val="3919238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152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5424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результатов успеваемости и качества знаний</a:t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009987"/>
              </p:ext>
            </p:extLst>
          </p:nvPr>
        </p:nvGraphicFramePr>
        <p:xfrm>
          <a:off x="1785296" y="274638"/>
          <a:ext cx="4814966" cy="3928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id="{B399981B-88EA-48E6-9E33-B51BD8AB9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326339"/>
              </p:ext>
            </p:extLst>
          </p:nvPr>
        </p:nvGraphicFramePr>
        <p:xfrm>
          <a:off x="5453455" y="447472"/>
          <a:ext cx="6458129" cy="375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30BD94EE-B911-484B-AE5A-7EFBBA89CD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90948"/>
              </p:ext>
            </p:extLst>
          </p:nvPr>
        </p:nvGraphicFramePr>
        <p:xfrm>
          <a:off x="2110901" y="3190671"/>
          <a:ext cx="8516767" cy="385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5838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числа учащихся Лицея, принявших участие во Всероссийской олимпиаде школьников </a:t>
            </a:r>
            <a:b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94447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914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39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результатов учащихся на школьном, муниципальном и региональном этапах Всероссийской олимпиады школьников </a:t>
            </a:r>
            <a:b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2019 – 2021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620789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9401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7A1CB-262C-4650-A400-CD50973E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8768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интеллектуальных конкурсах</a:t>
            </a:r>
            <a:b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2019 – 2021 </a:t>
            </a:r>
            <a:r>
              <a:rPr lang="ru-RU" sz="24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5A574AB-9C17-4BA7-9C83-515713BAA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342007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672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7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 в творческих и спортивных конкурсах</a:t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152767"/>
              </p:ext>
            </p:extLst>
          </p:nvPr>
        </p:nvGraphicFramePr>
        <p:xfrm>
          <a:off x="1557869" y="1417637"/>
          <a:ext cx="10159998" cy="5050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5982">
                  <a:extLst>
                    <a:ext uri="{9D8B030D-6E8A-4147-A177-3AD203B41FA5}">
                      <a16:colId xmlns:a16="http://schemas.microsoft.com/office/drawing/2014/main" val="2368533787"/>
                    </a:ext>
                  </a:extLst>
                </a:gridCol>
                <a:gridCol w="3387008">
                  <a:extLst>
                    <a:ext uri="{9D8B030D-6E8A-4147-A177-3AD203B41FA5}">
                      <a16:colId xmlns:a16="http://schemas.microsoft.com/office/drawing/2014/main" val="2163865905"/>
                    </a:ext>
                  </a:extLst>
                </a:gridCol>
                <a:gridCol w="3387008">
                  <a:extLst>
                    <a:ext uri="{9D8B030D-6E8A-4147-A177-3AD203B41FA5}">
                      <a16:colId xmlns:a16="http://schemas.microsoft.com/office/drawing/2014/main" val="3593946546"/>
                    </a:ext>
                  </a:extLst>
                </a:gridCol>
              </a:tblGrid>
              <a:tr h="208856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1 мест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призёров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0870696"/>
                  </a:ext>
                </a:extLst>
              </a:tr>
              <a:tr h="9874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433243"/>
                  </a:ext>
                </a:extLst>
              </a:tr>
              <a:tr h="9874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797059"/>
                  </a:ext>
                </a:extLst>
              </a:tr>
              <a:tr h="9874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5094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94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77986" y="179614"/>
            <a:ext cx="8572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16480" y="-141852"/>
            <a:ext cx="9875520" cy="6429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255314"/>
              </p:ext>
            </p:extLst>
          </p:nvPr>
        </p:nvGraphicFramePr>
        <p:xfrm>
          <a:off x="1761067" y="901190"/>
          <a:ext cx="10160000" cy="5805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679">
                  <a:extLst>
                    <a:ext uri="{9D8B030D-6E8A-4147-A177-3AD203B41FA5}">
                      <a16:colId xmlns:a16="http://schemas.microsoft.com/office/drawing/2014/main" val="567520043"/>
                    </a:ext>
                  </a:extLst>
                </a:gridCol>
                <a:gridCol w="3519934">
                  <a:extLst>
                    <a:ext uri="{9D8B030D-6E8A-4147-A177-3AD203B41FA5}">
                      <a16:colId xmlns:a16="http://schemas.microsoft.com/office/drawing/2014/main" val="4277706053"/>
                    </a:ext>
                  </a:extLst>
                </a:gridCol>
                <a:gridCol w="5967387">
                  <a:extLst>
                    <a:ext uri="{9D8B030D-6E8A-4147-A177-3AD203B41FA5}">
                      <a16:colId xmlns:a16="http://schemas.microsoft.com/office/drawing/2014/main" val="2793941618"/>
                    </a:ext>
                  </a:extLst>
                </a:gridCol>
              </a:tblGrid>
              <a:tr h="1648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Юридическое название учреждения (организации)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бюджетное учреждение Лицей № 59 г. Сочи имени Трубачева Михаила Григорьевича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910028"/>
                  </a:ext>
                </a:extLst>
              </a:tr>
              <a:tr h="8243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Учредитель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 город-курорт Сочи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674284"/>
                  </a:ext>
                </a:extLst>
              </a:tr>
              <a:tr h="8243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354341, Краснодарский край, г. Сочи, Адлерский район, ул. Садовая, 51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693937"/>
                  </a:ext>
                </a:extLst>
              </a:tr>
              <a:tr h="4121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руководителя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Лотник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Елена Юрьевна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5853660"/>
                  </a:ext>
                </a:extLst>
              </a:tr>
              <a:tr h="4121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 факс, e-mail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(862) 240-01-16, lyceum59@edu.sochi.ru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642305"/>
                  </a:ext>
                </a:extLst>
              </a:tr>
              <a:tr h="4121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учреждения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http://licey59.ru/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759683"/>
                  </a:ext>
                </a:extLst>
              </a:tr>
              <a:tr h="12365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раздел на сайте, посвященный проекту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http://licey59.ru/innovatsionnaya-deyatelnost/7490-2/</a:t>
                      </a:r>
                      <a:r>
                        <a:rPr kumimoji="0" lang="ru-RU" sz="1800" u="sng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934199"/>
                  </a:ext>
                </a:extLst>
              </a:tr>
            </a:tbl>
          </a:graphicData>
        </a:graphic>
      </p:graphicFrame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3862388" y="1768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704417"/>
          </a:xfrm>
        </p:spPr>
        <p:txBody>
          <a:bodyPr>
            <a:normAutofit/>
          </a:bodyPr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результаты сдачи ЕГЭ (90-100 баллов), ОГЭ</a:t>
            </a:r>
            <a:b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AAF799C-2C86-42C4-8C6A-59E0DD42A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190473"/>
              </p:ext>
            </p:extLst>
          </p:nvPr>
        </p:nvGraphicFramePr>
        <p:xfrm>
          <a:off x="1914525" y="1227667"/>
          <a:ext cx="4564096" cy="502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8">
            <a:extLst>
              <a:ext uri="{FF2B5EF4-FFF2-40B4-BE49-F238E27FC236}">
                <a16:creationId xmlns:a16="http://schemas.microsoft.com/office/drawing/2014/main" id="{244C7572-D853-43A9-AE1E-D7FE197C8E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037491"/>
              </p:ext>
            </p:extLst>
          </p:nvPr>
        </p:nvGraphicFramePr>
        <p:xfrm>
          <a:off x="6580559" y="1227667"/>
          <a:ext cx="4564096" cy="502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98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25640" y="415802"/>
            <a:ext cx="4533499" cy="5651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открытых уроков</a:t>
            </a:r>
            <a:br>
              <a:rPr lang="ru-RU" sz="2400" dirty="0">
                <a:solidFill>
                  <a:srgbClr val="C00000"/>
                </a:solidFill>
                <a:effectLst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543019"/>
              </p:ext>
            </p:extLst>
          </p:nvPr>
        </p:nvGraphicFramePr>
        <p:xfrm>
          <a:off x="1473197" y="1040161"/>
          <a:ext cx="10438386" cy="898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462">
                  <a:extLst>
                    <a:ext uri="{9D8B030D-6E8A-4147-A177-3AD203B41FA5}">
                      <a16:colId xmlns:a16="http://schemas.microsoft.com/office/drawing/2014/main" val="3378105742"/>
                    </a:ext>
                  </a:extLst>
                </a:gridCol>
                <a:gridCol w="3479462">
                  <a:extLst>
                    <a:ext uri="{9D8B030D-6E8A-4147-A177-3AD203B41FA5}">
                      <a16:colId xmlns:a16="http://schemas.microsoft.com/office/drawing/2014/main" val="1646038831"/>
                    </a:ext>
                  </a:extLst>
                </a:gridCol>
                <a:gridCol w="3479462">
                  <a:extLst>
                    <a:ext uri="{9D8B030D-6E8A-4147-A177-3AD203B41FA5}">
                      <a16:colId xmlns:a16="http://schemas.microsoft.com/office/drawing/2014/main" val="1089637774"/>
                    </a:ext>
                  </a:extLst>
                </a:gridCol>
              </a:tblGrid>
              <a:tr h="8982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91683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028765"/>
              </p:ext>
            </p:extLst>
          </p:nvPr>
        </p:nvGraphicFramePr>
        <p:xfrm>
          <a:off x="1473196" y="1890701"/>
          <a:ext cx="10438386" cy="889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462">
                  <a:extLst>
                    <a:ext uri="{9D8B030D-6E8A-4147-A177-3AD203B41FA5}">
                      <a16:colId xmlns:a16="http://schemas.microsoft.com/office/drawing/2014/main" val="1838172335"/>
                    </a:ext>
                  </a:extLst>
                </a:gridCol>
                <a:gridCol w="3479462">
                  <a:extLst>
                    <a:ext uri="{9D8B030D-6E8A-4147-A177-3AD203B41FA5}">
                      <a16:colId xmlns:a16="http://schemas.microsoft.com/office/drawing/2014/main" val="2952108390"/>
                    </a:ext>
                  </a:extLst>
                </a:gridCol>
                <a:gridCol w="3479462">
                  <a:extLst>
                    <a:ext uri="{9D8B030D-6E8A-4147-A177-3AD203B41FA5}">
                      <a16:colId xmlns:a16="http://schemas.microsoft.com/office/drawing/2014/main" val="517344211"/>
                    </a:ext>
                  </a:extLst>
                </a:gridCol>
              </a:tblGrid>
              <a:tr h="889003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открытый урок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открытых уроков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открытых уроков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59710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03175" y="3019262"/>
            <a:ext cx="880225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на курсах, семинарах и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49064"/>
              </p:ext>
            </p:extLst>
          </p:nvPr>
        </p:nvGraphicFramePr>
        <p:xfrm>
          <a:off x="1473196" y="3845968"/>
          <a:ext cx="10438386" cy="889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3912">
                  <a:extLst>
                    <a:ext uri="{9D8B030D-6E8A-4147-A177-3AD203B41FA5}">
                      <a16:colId xmlns:a16="http://schemas.microsoft.com/office/drawing/2014/main" val="354420164"/>
                    </a:ext>
                  </a:extLst>
                </a:gridCol>
                <a:gridCol w="3453912">
                  <a:extLst>
                    <a:ext uri="{9D8B030D-6E8A-4147-A177-3AD203B41FA5}">
                      <a16:colId xmlns:a16="http://schemas.microsoft.com/office/drawing/2014/main" val="2672938822"/>
                    </a:ext>
                  </a:extLst>
                </a:gridCol>
                <a:gridCol w="3530562">
                  <a:extLst>
                    <a:ext uri="{9D8B030D-6E8A-4147-A177-3AD203B41FA5}">
                      <a16:colId xmlns:a16="http://schemas.microsoft.com/office/drawing/2014/main" val="3701661370"/>
                    </a:ext>
                  </a:extLst>
                </a:gridCol>
              </a:tblGrid>
              <a:tr h="889003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67281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78836"/>
              </p:ext>
            </p:extLst>
          </p:nvPr>
        </p:nvGraphicFramePr>
        <p:xfrm>
          <a:off x="1473196" y="4734971"/>
          <a:ext cx="10438386" cy="889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462">
                  <a:extLst>
                    <a:ext uri="{9D8B030D-6E8A-4147-A177-3AD203B41FA5}">
                      <a16:colId xmlns:a16="http://schemas.microsoft.com/office/drawing/2014/main" val="2068018374"/>
                    </a:ext>
                  </a:extLst>
                </a:gridCol>
                <a:gridCol w="3479462">
                  <a:extLst>
                    <a:ext uri="{9D8B030D-6E8A-4147-A177-3AD203B41FA5}">
                      <a16:colId xmlns:a16="http://schemas.microsoft.com/office/drawing/2014/main" val="2516432815"/>
                    </a:ext>
                  </a:extLst>
                </a:gridCol>
                <a:gridCol w="3479462">
                  <a:extLst>
                    <a:ext uri="{9D8B030D-6E8A-4147-A177-3AD203B41FA5}">
                      <a16:colId xmlns:a16="http://schemas.microsoft.com/office/drawing/2014/main" val="3083604435"/>
                    </a:ext>
                  </a:extLst>
                </a:gridCol>
              </a:tblGrid>
              <a:tr h="889003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педагогов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педагогов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педагогов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326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058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81525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работы в рамках КИП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2019 – 2021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580641"/>
              </p:ext>
            </p:extLst>
          </p:nvPr>
        </p:nvGraphicFramePr>
        <p:xfrm>
          <a:off x="1394691" y="938518"/>
          <a:ext cx="10723418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5000">
                  <a:extLst>
                    <a:ext uri="{9D8B030D-6E8A-4147-A177-3AD203B41FA5}">
                      <a16:colId xmlns:a16="http://schemas.microsoft.com/office/drawing/2014/main" val="908251232"/>
                    </a:ext>
                  </a:extLst>
                </a:gridCol>
                <a:gridCol w="1559400">
                  <a:extLst>
                    <a:ext uri="{9D8B030D-6E8A-4147-A177-3AD203B41FA5}">
                      <a16:colId xmlns:a16="http://schemas.microsoft.com/office/drawing/2014/main" val="236875171"/>
                    </a:ext>
                  </a:extLst>
                </a:gridCol>
                <a:gridCol w="8119018">
                  <a:extLst>
                    <a:ext uri="{9D8B030D-6E8A-4147-A177-3AD203B41FA5}">
                      <a16:colId xmlns:a16="http://schemas.microsoft.com/office/drawing/2014/main" val="1928059143"/>
                    </a:ext>
                  </a:extLst>
                </a:gridCol>
              </a:tblGrid>
              <a:tr h="68132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 мероприятия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extLst>
                  <a:ext uri="{0D108BD9-81ED-4DB2-BD59-A6C34878D82A}">
                    <a16:rowId xmlns:a16="http://schemas.microsoft.com/office/drawing/2014/main" val="2859608621"/>
                  </a:ext>
                </a:extLst>
              </a:tr>
              <a:tr h="2081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диссеминационный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семинар «Компетентный подход  к профессиональному уровню современного учителя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extLst>
                  <a:ext uri="{0D108BD9-81ED-4DB2-BD59-A6C34878D82A}">
                    <a16:rowId xmlns:a16="http://schemas.microsoft.com/office/drawing/2014/main" val="1367070432"/>
                  </a:ext>
                </a:extLst>
              </a:tr>
              <a:tr h="4447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20.01.2020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«Новые коммуникационные технологии в воспитании и обучении школьников на основе концепции эго</a:t>
                      </a:r>
                    </a:p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2021-состояния личности»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extLst>
                  <a:ext uri="{0D108BD9-81ED-4DB2-BD59-A6C34878D82A}">
                    <a16:rowId xmlns:a16="http://schemas.microsoft.com/office/drawing/2014/main" val="3327267681"/>
                  </a:ext>
                </a:extLst>
              </a:tr>
              <a:tr h="4447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29.02.2020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для директоров общеобразовательных учреждений г. Сочи «Школа компетенции: базовые  психологические компетенции современного учителя как основа профессионального мастерства»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extLst>
                  <a:ext uri="{0D108BD9-81ED-4DB2-BD59-A6C34878D82A}">
                    <a16:rowId xmlns:a16="http://schemas.microsoft.com/office/drawing/2014/main" val="983202447"/>
                  </a:ext>
                </a:extLst>
              </a:tr>
              <a:tr h="2081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19-23.01.2020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«Открытая неделя психологии»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extLst>
                  <a:ext uri="{0D108BD9-81ED-4DB2-BD59-A6C34878D82A}">
                    <a16:rowId xmlns:a16="http://schemas.microsoft.com/office/drawing/2014/main" val="3594865457"/>
                  </a:ext>
                </a:extLst>
              </a:tr>
              <a:tr h="4447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20.04.2021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«Создание ситуации успеха у учащихся как эффективный способ формирования психологической компетенции»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extLst>
                  <a:ext uri="{0D108BD9-81ED-4DB2-BD59-A6C34878D82A}">
                    <a16:rowId xmlns:a16="http://schemas.microsoft.com/office/drawing/2014/main" val="909932366"/>
                  </a:ext>
                </a:extLst>
              </a:tr>
              <a:tr h="2081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22.01.2021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«Способы эффективного взаимодействия в образовательном пространстве»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extLst>
                  <a:ext uri="{0D108BD9-81ED-4DB2-BD59-A6C34878D82A}">
                    <a16:rowId xmlns:a16="http://schemas.microsoft.com/office/drawing/2014/main" val="4291405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17.12.2021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Семинар «Инновационный менеджмент в педагогической деятельности через призму психологического       познания»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0" marR="53630" marT="0" marB="0" anchor="ctr"/>
                </a:tc>
                <a:extLst>
                  <a:ext uri="{0D108BD9-81ED-4DB2-BD59-A6C34878D82A}">
                    <a16:rowId xmlns:a16="http://schemas.microsoft.com/office/drawing/2014/main" val="2600451480"/>
                  </a:ext>
                </a:extLst>
              </a:tr>
            </a:tbl>
          </a:graphicData>
        </a:graphic>
      </p:graphicFrame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691" y="4572000"/>
            <a:ext cx="2775290" cy="2222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727" y="4584520"/>
            <a:ext cx="2873928" cy="2273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018" y="4584521"/>
            <a:ext cx="2799673" cy="2181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437" y="4525152"/>
            <a:ext cx="2062671" cy="23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15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144" y="2369712"/>
            <a:ext cx="9997440" cy="2962141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994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0080" y="2527070"/>
            <a:ext cx="9875520" cy="1330036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ЗАДАЧИ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0079" y="-6286"/>
            <a:ext cx="10134775" cy="811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проекта. Цель. Задачи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«Развитие психологической компетентности педагога как компонент инновационного менеджмента педагогического процесса».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профессионального уровня педагогов через развитие психологической компетентности.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отчетного периода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уровня психологической компетентности при фактической реализации программы «Психологическая компетентность педагога». Коррекция и совершенствование программы.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Мониторинг показателей психологической компетентности, удовлетворенности трудом и профессионального выгорания педагогов.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профессионального роста педагогов в рамках информационного, научно – методического и экспертного сопровождения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сетевого электронного ресурса «Наши кадры: портфолио».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педагогическая поддержка педагогов с высоким уровнем профессионального выгорания.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Сетевое взаимодействие с учреждениями – партнерами по развитию компетентности педагогов, распространение инновационного опыта.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Продукты инновационной деятельности: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«Психологическая компетентность педагога: содержание, диагностика, развитие»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«Способы эффективного взаимодействия в образовательном пространстве»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«Сборник методик для диагностики уровня психологической компетентности педагогов»</a:t>
            </a:r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683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6736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настоящем этапе развития образования фактически отсутствуют мероприятия и программы, целенаправленно способствующие развитию психологической компетентности педагогов. У значительного количества педагогов имеется профессиональный дефицит психолого-педагогической и коммуникативной компетенций, таким образом, новизна представляемого проекта заключается непосредственно в необходимости развития психологической компетентности педагогов.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359" y="4423188"/>
            <a:ext cx="2042373" cy="18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7661" y="110836"/>
            <a:ext cx="9997440" cy="5199351"/>
          </a:xfrm>
        </p:spPr>
        <p:txBody>
          <a:bodyPr>
            <a:normAutofit/>
          </a:bodyPr>
          <a:lstStyle/>
          <a:p>
            <a:pPr marL="82296" indent="0" algn="ctr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оценка качества инновации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93977"/>
              </p:ext>
            </p:extLst>
          </p:nvPr>
        </p:nvGraphicFramePr>
        <p:xfrm>
          <a:off x="1403927" y="738908"/>
          <a:ext cx="10649528" cy="6070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0136">
                  <a:extLst>
                    <a:ext uri="{9D8B030D-6E8A-4147-A177-3AD203B41FA5}">
                      <a16:colId xmlns:a16="http://schemas.microsoft.com/office/drawing/2014/main" val="2809356795"/>
                    </a:ext>
                  </a:extLst>
                </a:gridCol>
                <a:gridCol w="2174825">
                  <a:extLst>
                    <a:ext uri="{9D8B030D-6E8A-4147-A177-3AD203B41FA5}">
                      <a16:colId xmlns:a16="http://schemas.microsoft.com/office/drawing/2014/main" val="825957211"/>
                    </a:ext>
                  </a:extLst>
                </a:gridCol>
                <a:gridCol w="4734567">
                  <a:extLst>
                    <a:ext uri="{9D8B030D-6E8A-4147-A177-3AD203B41FA5}">
                      <a16:colId xmlns:a16="http://schemas.microsoft.com/office/drawing/2014/main" val="20708044"/>
                    </a:ext>
                  </a:extLst>
                </a:gridCol>
              </a:tblGrid>
              <a:tr h="362678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Составляющие психологической компетентности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12" marR="605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849973"/>
                  </a:ext>
                </a:extLst>
              </a:tr>
              <a:tr h="3626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 педагогов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12" marR="60512" marT="0" marB="0"/>
                </a:tc>
                <a:extLst>
                  <a:ext uri="{0D108BD9-81ED-4DB2-BD59-A6C34878D82A}">
                    <a16:rowId xmlns:a16="http://schemas.microsoft.com/office/drawing/2014/main" val="3935171439"/>
                  </a:ext>
                </a:extLst>
              </a:tr>
              <a:tr h="20557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Взаимопознание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Взаимопонимание, Взаимовлияние, Социальная автономность, Социальная адаптивность, Социальная активность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Перцептивно-интерактивная компетентность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перцептивно-интерактивной компетентности (Н.П.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Фетискина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12" marR="60512" marT="0" marB="0"/>
                </a:tc>
                <a:extLst>
                  <a:ext uri="{0D108BD9-81ED-4DB2-BD59-A6C34878D82A}">
                    <a16:rowId xmlns:a16="http://schemas.microsoft.com/office/drawing/2014/main" val="993265337"/>
                  </a:ext>
                </a:extLst>
              </a:tr>
              <a:tr h="1576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Эмоциональная осведомленность; управление своими эмоциями; самомотивация; эмпатия;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управлять эмоциональной сферой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«эмоционального интеллекта» Н. Холла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12" marR="60512" marT="0" marB="0"/>
                </a:tc>
                <a:extLst>
                  <a:ext uri="{0D108BD9-81ED-4DB2-BD59-A6C34878D82A}">
                    <a16:rowId xmlns:a16="http://schemas.microsoft.com/office/drawing/2014/main" val="1875959116"/>
                  </a:ext>
                </a:extLst>
              </a:tr>
              <a:tr h="1713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Планомерность,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Целеустремленность, Настойчивость, Фиксация, Самоорганизация, Ориентация на настоящее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к организации собственной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Опросник самоорганизации деятельности (сокр. ОСД), адаптация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Мандриковой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Е.Ю.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12" marR="60512" marT="0" marB="0"/>
                </a:tc>
                <a:extLst>
                  <a:ext uri="{0D108BD9-81ED-4DB2-BD59-A6C34878D82A}">
                    <a16:rowId xmlns:a16="http://schemas.microsoft.com/office/drawing/2014/main" val="812869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52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</a:rPr>
              <a:t>Измерение и оценка качества инновации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363" y="5435600"/>
            <a:ext cx="1272774" cy="123110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34696"/>
              </p:ext>
            </p:extLst>
          </p:nvPr>
        </p:nvGraphicFramePr>
        <p:xfrm>
          <a:off x="1337734" y="643468"/>
          <a:ext cx="10715722" cy="61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9084">
                  <a:extLst>
                    <a:ext uri="{9D8B030D-6E8A-4147-A177-3AD203B41FA5}">
                      <a16:colId xmlns:a16="http://schemas.microsoft.com/office/drawing/2014/main" val="1257785612"/>
                    </a:ext>
                  </a:extLst>
                </a:gridCol>
                <a:gridCol w="2563809">
                  <a:extLst>
                    <a:ext uri="{9D8B030D-6E8A-4147-A177-3AD203B41FA5}">
                      <a16:colId xmlns:a16="http://schemas.microsoft.com/office/drawing/2014/main" val="1538763971"/>
                    </a:ext>
                  </a:extLst>
                </a:gridCol>
                <a:gridCol w="3742829">
                  <a:extLst>
                    <a:ext uri="{9D8B030D-6E8A-4147-A177-3AD203B41FA5}">
                      <a16:colId xmlns:a16="http://schemas.microsoft.com/office/drawing/2014/main" val="2500104376"/>
                    </a:ext>
                  </a:extLst>
                </a:gridCol>
              </a:tblGrid>
              <a:tr h="381626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поведения и переживаний, связанных с работой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357431"/>
                  </a:ext>
                </a:extLst>
              </a:tr>
              <a:tr h="23374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ценка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собеседника, определение его сильных и слабых сторон, умение установить дружескую атмосферу, умение понять проблемы собеседника и т.д.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Определение ведущих эго-состояний,</a:t>
                      </a:r>
                      <a:r>
                        <a:rPr lang="ru-RU" sz="140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определяющих тип поведения и реагирования в эмоционально-напряженных ситуациях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Коммуникативная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компетентность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Эго-состояния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Опросник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«Оценка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коммуникативных навыков» (Под ред. А.А. Карелина)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Опросник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функциональных эго-состояний (Д.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Хей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перевод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В.Е. </a:t>
                      </a:r>
                      <a:r>
                        <a:rPr lang="ru-RU" sz="1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Гусаковского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39054484"/>
                  </a:ext>
                </a:extLst>
              </a:tr>
              <a:tr h="34645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 (переживание психотравмирующих обстоятельств, неудовлетворённость собой,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«загнанность в клетку»), тревога и депрессия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Резистенция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Истощение (эмоциональный дефицит, эмоциональная отстранённость, личностная отстранённость (деперсонализация), психосоматические и психовегетативные нарушения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Эмоциональное выгорание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диагностики уровня эмоционального выгорания Бойко В.В.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8836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90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9997440" cy="42732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</a:rPr>
              <a:t>Измерение и оценка качества инновации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816215"/>
              </p:ext>
            </p:extLst>
          </p:nvPr>
        </p:nvGraphicFramePr>
        <p:xfrm>
          <a:off x="1507067" y="701964"/>
          <a:ext cx="10404517" cy="6037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1036">
                  <a:extLst>
                    <a:ext uri="{9D8B030D-6E8A-4147-A177-3AD203B41FA5}">
                      <a16:colId xmlns:a16="http://schemas.microsoft.com/office/drawing/2014/main" val="200592899"/>
                    </a:ext>
                  </a:extLst>
                </a:gridCol>
                <a:gridCol w="2489350">
                  <a:extLst>
                    <a:ext uri="{9D8B030D-6E8A-4147-A177-3AD203B41FA5}">
                      <a16:colId xmlns:a16="http://schemas.microsoft.com/office/drawing/2014/main" val="2976016104"/>
                    </a:ext>
                  </a:extLst>
                </a:gridCol>
                <a:gridCol w="3634131">
                  <a:extLst>
                    <a:ext uri="{9D8B030D-6E8A-4147-A177-3AD203B41FA5}">
                      <a16:colId xmlns:a16="http://schemas.microsoft.com/office/drawing/2014/main" val="336707795"/>
                    </a:ext>
                  </a:extLst>
                </a:gridCol>
              </a:tblGrid>
              <a:tr h="282768"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эффективности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320679"/>
                  </a:ext>
                </a:extLst>
              </a:tr>
              <a:tr h="105771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Субъективное ощущение личностной эффективности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Субьективный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критерий эффективности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общей самоэффективности Шварцера Ральфа, в адаптации Ромека В.Г.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  <a:extLst>
                  <a:ext uri="{0D108BD9-81ED-4DB2-BD59-A6C34878D82A}">
                    <a16:rowId xmlns:a16="http://schemas.microsoft.com/office/drawing/2014/main" val="600928529"/>
                  </a:ext>
                </a:extLst>
              </a:tr>
              <a:tr h="1586574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трудовой жизнью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Лояльность к организации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Субьективный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критерий эффективности 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«Интегральная удовлетворенность трудом» (А.В.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Батаршев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 «Реализация ожиданий, возможность реализации мотивов» (В.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Доминяка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  <a:extLst>
                  <a:ext uri="{0D108BD9-81ED-4DB2-BD59-A6C34878D82A}">
                    <a16:rowId xmlns:a16="http://schemas.microsoft.com/office/drawing/2014/main" val="596347491"/>
                  </a:ext>
                </a:extLst>
              </a:tr>
              <a:tr h="3110446">
                <a:tc gridSpan="3">
                  <a:txBody>
                    <a:bodyPr/>
                    <a:lstStyle/>
                    <a:p>
                      <a:pPr marL="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Объективные показатели эффективности 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содержания и качества подготовки обучающихся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предметных результатов освоения программы обучающимися,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сдачи ЕГЭ и ГИА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 обучающихся в конкурсах и олимпиадах,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трансляция опыта в виде публикаций преподавателя;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проекте «Наставник, консультант, супервизор, модератор»;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открытых уроков, посещение уроков коллег; 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сетевых ресурсов, участие в форумах;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на курсах, семинарах 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вебинарах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на семинарах, конференциях, участие в профессиональных конкурсах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92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76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103031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Результативность</a:t>
            </a:r>
            <a:b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144" y="798489"/>
            <a:ext cx="9997440" cy="5565597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инновационного проекта мы измеряли показатели психологической компетентности педагогов, определяли взаимосвязи компонентов психологической компетентности с эффективностью деятельности учителя, в процессе реализации программы старались скорректировать дефицитные показатели, оптимизировать ресурсы и сопровождать в дальнейшем профессиональном развитии педагогов. Повышение профессионального уровня педагогов через развитие психологической компетентности позитивно сказалось на ряде личностных показателей, эффективности непрерывного саморазвития, что способствовало профессиональному росту.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507" y="3464418"/>
            <a:ext cx="3991077" cy="289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9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030" y="203857"/>
            <a:ext cx="8395855" cy="13563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значения показателя удовлетворенности трудом </a:t>
            </a:r>
            <a:b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методике М.А.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Батаршева</a:t>
            </a:r>
            <a:b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/>
              <a:t> 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03778796"/>
              </p:ext>
            </p:extLst>
          </p:nvPr>
        </p:nvGraphicFramePr>
        <p:xfrm>
          <a:off x="1395843" y="1293522"/>
          <a:ext cx="10666847" cy="556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722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1289</Words>
  <Application>Microsoft Office PowerPoint</Application>
  <PresentationFormat>Широкоэкранный</PresentationFormat>
  <Paragraphs>242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Corbel</vt:lpstr>
      <vt:lpstr>Gill Sans MT</vt:lpstr>
      <vt:lpstr>Symbol</vt:lpstr>
      <vt:lpstr>Times New Roman</vt:lpstr>
      <vt:lpstr>Verdana</vt:lpstr>
      <vt:lpstr>Wingdings 2</vt:lpstr>
      <vt:lpstr>Солнцестояние</vt:lpstr>
      <vt:lpstr>        Отчет  о реализации проекта краевой инновационной площадки за 2019-2021 годы «Развитие психологической компетентности педагога как компонент инновационного менеджмента педагогического процесса»   </vt:lpstr>
      <vt:lpstr>Паспорт проекта</vt:lpstr>
      <vt:lpstr>ЗАДАЧИ</vt:lpstr>
      <vt:lpstr>Инновационность </vt:lpstr>
      <vt:lpstr>Презентация PowerPoint</vt:lpstr>
      <vt:lpstr>Измерение и оценка качества инновации</vt:lpstr>
      <vt:lpstr>Измерение и оценка качества инновации</vt:lpstr>
      <vt:lpstr>3. Результативность </vt:lpstr>
      <vt:lpstr>Средние значения показателя удовлетворенности трудом  по методике М.А. Батаршева  </vt:lpstr>
      <vt:lpstr>Диагностика «эмоционального интеллекта» Н. Холла </vt:lpstr>
      <vt:lpstr> Средние значения показателя личностной эффективности по  тесту  В.Г.  Ромека «Субьективная оценка ощущения личностной эффективности» </vt:lpstr>
      <vt:lpstr>Опросник функциональных эго-состояний   </vt:lpstr>
      <vt:lpstr>Оценка коммуникативных навыков педагогов   </vt:lpstr>
      <vt:lpstr>Презентация PowerPoint</vt:lpstr>
      <vt:lpstr>Динамика результатов успеваемости и качества знаний </vt:lpstr>
      <vt:lpstr>Динамика числа учащихся Лицея, принявших участие во Всероссийской олимпиаде школьников  </vt:lpstr>
      <vt:lpstr>Динамика результатов учащихся на школьном, муниципальном и региональном этапах Всероссийской олимпиады школьников  в 2019 – 2021 г.г.   </vt:lpstr>
      <vt:lpstr>Участие в интеллектуальных конкурсах в 2019 – 2021 г.г. </vt:lpstr>
      <vt:lpstr>Достижения обучающихся в творческих и спортивных конкурсах </vt:lpstr>
      <vt:lpstr>Высокие результаты сдачи ЕГЭ (90-100 баллов), ОГЭ </vt:lpstr>
      <vt:lpstr>Презентация PowerPoint</vt:lpstr>
      <vt:lpstr>Представление опыта работы в рамках КИП 2019 – 2021 г.г.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развитие учителя: предметные, методические и психолого – педагогические компетенции</dc:title>
  <dc:creator>Игорь</dc:creator>
  <cp:lastModifiedBy>Владимир</cp:lastModifiedBy>
  <cp:revision>166</cp:revision>
  <cp:lastPrinted>2019-04-04T06:42:53Z</cp:lastPrinted>
  <dcterms:modified xsi:type="dcterms:W3CDTF">2022-01-15T08:02:22Z</dcterms:modified>
</cp:coreProperties>
</file>