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4"/>
  </p:notesMasterIdLst>
  <p:sldIdLst>
    <p:sldId id="338" r:id="rId2"/>
    <p:sldId id="407" r:id="rId3"/>
    <p:sldId id="434" r:id="rId4"/>
    <p:sldId id="410" r:id="rId5"/>
    <p:sldId id="349" r:id="rId6"/>
    <p:sldId id="435" r:id="rId7"/>
    <p:sldId id="436" r:id="rId8"/>
    <p:sldId id="439" r:id="rId9"/>
    <p:sldId id="440" r:id="rId10"/>
    <p:sldId id="341" r:id="rId11"/>
    <p:sldId id="438" r:id="rId12"/>
    <p:sldId id="329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99"/>
    <a:srgbClr val="800000"/>
    <a:srgbClr val="00339A"/>
    <a:srgbClr val="990033"/>
    <a:srgbClr val="009900"/>
    <a:srgbClr val="000066"/>
    <a:srgbClr val="002060"/>
    <a:srgbClr val="002B82"/>
    <a:srgbClr val="DFB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84" d="100"/>
          <a:sy n="84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522604128686392E-2"/>
          <c:y val="3.1217013184042394E-2"/>
          <c:w val="0.79055696878016368"/>
          <c:h val="0.826929915643599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171457387796292E-3"/>
                  <c:y val="0.14965986394557818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34</a:t>
                    </a:r>
                    <a:r>
                      <a:rPr lang="en-US" sz="140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F4-46E1-8CB3-B5E7F7B47F09}"/>
                </c:ext>
              </c:extLst>
            </c:dLbl>
            <c:dLbl>
              <c:idx val="1"/>
              <c:layout>
                <c:manualLayout>
                  <c:x val="0"/>
                  <c:y val="8.5034013605442244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25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F4-46E1-8CB3-B5E7F7B47F09}"/>
                </c:ext>
              </c:extLst>
            </c:dLbl>
            <c:dLbl>
              <c:idx val="2"/>
              <c:layout>
                <c:manualLayout>
                  <c:x val="0"/>
                  <c:y val="0.13265306122448967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53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F4-46E1-8CB3-B5E7F7B47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0.25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F4-46E1-8CB3-B5E7F7B47F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1632653061224497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r>
                      <a:rPr lang="en-US" sz="140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F4-46E1-8CB3-B5E7F7B47F09}"/>
                </c:ext>
              </c:extLst>
            </c:dLbl>
            <c:dLbl>
              <c:idx val="1"/>
              <c:layout>
                <c:manualLayout>
                  <c:x val="6.0514372163388824E-3"/>
                  <c:y val="0.10884353741496598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en-US" sz="140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4-46E1-8CB3-B5E7F7B47F09}"/>
                </c:ext>
              </c:extLst>
            </c:dLbl>
            <c:dLbl>
              <c:idx val="2"/>
              <c:layout>
                <c:manualLayout>
                  <c:x val="0"/>
                  <c:y val="9.1836734693877556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24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F4-46E1-8CB3-B5E7F7B47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0.35</c:v>
                </c:pt>
                <c:pt idx="1">
                  <c:v>0.5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F4-46E1-8CB3-B5E7F7B47F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2E13F9"/>
            </a:solidFill>
          </c:spPr>
          <c:invertIfNegative val="0"/>
          <c:dLbls>
            <c:dLbl>
              <c:idx val="0"/>
              <c:layout>
                <c:manualLayout>
                  <c:x val="4.0342914775592905E-3"/>
                  <c:y val="9.1836734693877556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31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F4-46E1-8CB3-B5E7F7B47F09}"/>
                </c:ext>
              </c:extLst>
            </c:dLbl>
            <c:dLbl>
              <c:idx val="1"/>
              <c:layout>
                <c:manualLayout>
                  <c:x val="0"/>
                  <c:y val="8.5034013605442244E-2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itchFamily="18" charset="0"/>
                        <a:cs typeface="Times New Roman" pitchFamily="18" charset="0"/>
                      </a:rPr>
                      <a:t>25</a:t>
                    </a:r>
                    <a:r>
                      <a:rPr lang="en-US" sz="140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F4-46E1-8CB3-B5E7F7B47F09}"/>
                </c:ext>
              </c:extLst>
            </c:dLbl>
            <c:dLbl>
              <c:idx val="2"/>
              <c:layout>
                <c:manualLayout>
                  <c:x val="6.0513906179471026E-3"/>
                  <c:y val="0.1021268634312867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F4-46E1-8CB3-B5E7F7B47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</c:v>
                </c:pt>
                <c:pt idx="1">
                  <c:v>Операциональный компонент</c:v>
                </c:pt>
                <c:pt idx="2">
                  <c:v>Деятельностный компонент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0.31</c:v>
                </c:pt>
                <c:pt idx="1">
                  <c:v>0.25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F4-46E1-8CB3-B5E7F7B47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029888"/>
        <c:axId val="385538816"/>
        <c:axId val="0"/>
      </c:bar3DChart>
      <c:catAx>
        <c:axId val="16502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5538816"/>
        <c:crosses val="autoZero"/>
        <c:auto val="1"/>
        <c:lblAlgn val="ctr"/>
        <c:lblOffset val="100"/>
        <c:noMultiLvlLbl val="0"/>
      </c:catAx>
      <c:valAx>
        <c:axId val="385538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02988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7804701128984"/>
          <c:y val="8.1650783136391805E-2"/>
          <c:w val="0.12415878698228269"/>
          <c:h val="0.255754930660911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4546610768481394E-3"/>
                  <c:y val="0.12052117029559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165801824117079E-2"/>
                      <c:h val="0.12372687828271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4-499C-9943-7002B8CBC7B8}"/>
                </c:ext>
              </c:extLst>
            </c:dLbl>
            <c:dLbl>
              <c:idx val="1"/>
              <c:layout>
                <c:manualLayout>
                  <c:x val="-2.1516983780012792E-3"/>
                  <c:y val="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4-499C-9943-7002B8CBC7B8}"/>
                </c:ext>
              </c:extLst>
            </c:dLbl>
            <c:dLbl>
              <c:idx val="2"/>
              <c:layout>
                <c:manualLayout>
                  <c:x val="7.8888484103461011E-17"/>
                  <c:y val="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A4-499C-9943-7002B8CBC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  сентябрь 2020</c:v>
                </c:pt>
                <c:pt idx="1">
                  <c:v>Операциональный компонент сентябрь 2020</c:v>
                </c:pt>
                <c:pt idx="2">
                  <c:v>Деятельностный компонент сентябрь 2020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A4-499C-9943-7002B8CBC7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1515289662716536E-3"/>
                  <c:y val="9.8039215686274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A4-499C-9943-7002B8CBC7B8}"/>
                </c:ext>
              </c:extLst>
            </c:dLbl>
            <c:dLbl>
              <c:idx val="1"/>
              <c:layout>
                <c:manualLayout>
                  <c:x val="0"/>
                  <c:y val="8.169934640522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A4-499C-9943-7002B8CBC7B8}"/>
                </c:ext>
              </c:extLst>
            </c:dLbl>
            <c:dLbl>
              <c:idx val="2"/>
              <c:layout>
                <c:manualLayout>
                  <c:x val="0"/>
                  <c:y val="8.4967320261438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A4-499C-9943-7002B8CBC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  сентябрь 2020</c:v>
                </c:pt>
                <c:pt idx="1">
                  <c:v>Операциональный компонент сентябрь 2020</c:v>
                </c:pt>
                <c:pt idx="2">
                  <c:v>Деятельностный компонент сентябрь 2020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0.42</c:v>
                </c:pt>
                <c:pt idx="1">
                  <c:v>0.33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A4-499C-9943-7002B8CBC7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1515289662716536E-3"/>
                  <c:y val="6.209150326797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A4-499C-9943-7002B8CBC7B8}"/>
                </c:ext>
              </c:extLst>
            </c:dLbl>
            <c:dLbl>
              <c:idx val="1"/>
              <c:layout>
                <c:manualLayout>
                  <c:x val="-2.1515289662716536E-3"/>
                  <c:y val="8.169934640522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A4-499C-9943-7002B8CBC7B8}"/>
                </c:ext>
              </c:extLst>
            </c:dLbl>
            <c:dLbl>
              <c:idx val="2"/>
              <c:layout>
                <c:manualLayout>
                  <c:x val="0"/>
                  <c:y val="7.5163398692810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A4-499C-9943-7002B8CBC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Мотивационный компонент  сентябрь 2020</c:v>
                </c:pt>
                <c:pt idx="1">
                  <c:v>Операциональный компонент сентябрь 2020</c:v>
                </c:pt>
                <c:pt idx="2">
                  <c:v>Деятельностный компонент сентябрь 2020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0.03</c:v>
                </c:pt>
                <c:pt idx="1">
                  <c:v>0.17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A4-499C-9943-7002B8CBC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19456"/>
        <c:axId val="188020992"/>
      </c:barChart>
      <c:catAx>
        <c:axId val="18801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020992"/>
        <c:crosses val="autoZero"/>
        <c:auto val="1"/>
        <c:lblAlgn val="ctr"/>
        <c:lblOffset val="100"/>
        <c:noMultiLvlLbl val="0"/>
      </c:catAx>
      <c:valAx>
        <c:axId val="188020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8019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6197991674563E-2"/>
          <c:y val="2.4461297229600752E-2"/>
          <c:w val="0.92313574638068696"/>
          <c:h val="0.883924244866296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4.0588533739218894E-3"/>
                  <c:y val="7.906558849955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CD-4E76-8E98-B0BBECABEF33}"/>
                </c:ext>
              </c:extLst>
            </c:dLbl>
            <c:dLbl>
              <c:idx val="1"/>
              <c:layout>
                <c:manualLayout>
                  <c:x val="4.0588533739218773E-3"/>
                  <c:y val="0.11859838274932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CD-4E76-8E98-B0BBECABEF33}"/>
                </c:ext>
              </c:extLst>
            </c:dLbl>
            <c:dLbl>
              <c:idx val="2"/>
              <c:layout>
                <c:manualLayout>
                  <c:x val="0"/>
                  <c:y val="0.1078167115902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CD-4E76-8E98-B0BBECABE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0.18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4-4CB0-A72F-D6A4AFC682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1859838274932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CD-4E76-8E98-B0BBECABEF33}"/>
                </c:ext>
              </c:extLst>
            </c:dLbl>
            <c:dLbl>
              <c:idx val="1"/>
              <c:layout>
                <c:manualLayout>
                  <c:x val="0"/>
                  <c:y val="0.1293800539083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CD-4E76-8E98-B0BBECABEF33}"/>
                </c:ext>
              </c:extLst>
            </c:dLbl>
            <c:dLbl>
              <c:idx val="2"/>
              <c:layout>
                <c:manualLayout>
                  <c:x val="0"/>
                  <c:y val="0.12578616352201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CD-4E76-8E98-B0BBECABE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</c:v>
                </c:pt>
                <c:pt idx="1">
                  <c:v>0.52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4-4CB0-A72F-D6A4AFC682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3.7205726123894407E-17"/>
                  <c:y val="0.16172506738544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CD-4E76-8E98-B0BBECABEF33}"/>
                </c:ext>
              </c:extLst>
            </c:dLbl>
            <c:dLbl>
              <c:idx val="1"/>
              <c:layout>
                <c:manualLayout>
                  <c:x val="-2.0294266869608601E-3"/>
                  <c:y val="0.10781671159029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CD-4E76-8E98-B0BBECABEF33}"/>
                </c:ext>
              </c:extLst>
            </c:dLbl>
            <c:dLbl>
              <c:idx val="2"/>
              <c:layout>
                <c:manualLayout>
                  <c:x val="1.0147133434804664E-2"/>
                  <c:y val="5.7502246181491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CD-4E76-8E98-B0BBECABEF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0.15</c:v>
                </c:pt>
                <c:pt idx="1">
                  <c:v>0.3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4-4CB0-A72F-D6A4AFC6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gapDepth val="92"/>
        <c:shape val="box"/>
        <c:axId val="366969344"/>
        <c:axId val="365667456"/>
        <c:axId val="0"/>
      </c:bar3DChart>
      <c:catAx>
        <c:axId val="36696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667456"/>
        <c:crosses val="autoZero"/>
        <c:auto val="1"/>
        <c:lblAlgn val="ctr"/>
        <c:lblOffset val="100"/>
        <c:noMultiLvlLbl val="0"/>
      </c:catAx>
      <c:valAx>
        <c:axId val="365667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969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01803832665923E-2"/>
          <c:y val="2.7373716823911366E-2"/>
          <c:w val="0.9267938020083254"/>
          <c:h val="0.84624151609417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4.0588533739218894E-3"/>
                  <c:y val="7.9065588499550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76-46EC-A213-E0949D2D1523}"/>
                </c:ext>
              </c:extLst>
            </c:dLbl>
            <c:dLbl>
              <c:idx val="1"/>
              <c:layout>
                <c:manualLayout>
                  <c:x val="4.0588533739218773E-3"/>
                  <c:y val="0.11859838274932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76-46EC-A213-E0949D2D1523}"/>
                </c:ext>
              </c:extLst>
            </c:dLbl>
            <c:dLbl>
              <c:idx val="2"/>
              <c:layout>
                <c:manualLayout>
                  <c:x val="0"/>
                  <c:y val="3.104741532222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76-46EC-A213-E0949D2D1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0.64</c:v>
                </c:pt>
                <c:pt idx="1">
                  <c:v>0.31</c:v>
                </c:pt>
                <c:pt idx="2">
                  <c:v>0.46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76-46EC-A213-E0949D2D15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1859838274932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76-46EC-A213-E0949D2D1523}"/>
                </c:ext>
              </c:extLst>
            </c:dLbl>
            <c:dLbl>
              <c:idx val="1"/>
              <c:layout>
                <c:manualLayout>
                  <c:x val="0"/>
                  <c:y val="0.12938005390835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76-46EC-A213-E0949D2D1523}"/>
                </c:ext>
              </c:extLst>
            </c:dLbl>
            <c:dLbl>
              <c:idx val="2"/>
              <c:layout>
                <c:manualLayout>
                  <c:x val="3.6988552922495081E-2"/>
                  <c:y val="1.2707758208038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76-46EC-A213-E0949D2D1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0.26</c:v>
                </c:pt>
                <c:pt idx="1">
                  <c:v>0.47</c:v>
                </c:pt>
                <c:pt idx="2">
                  <c:v>0.36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76-46EC-A213-E0949D2D15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8657673139676015E-2"/>
                  <c:y val="2.574996431120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52906918836715"/>
                      <c:h val="0.10843190510210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C76-46EC-A213-E0949D2D1523}"/>
                </c:ext>
              </c:extLst>
            </c:dLbl>
            <c:dLbl>
              <c:idx val="1"/>
              <c:layout>
                <c:manualLayout>
                  <c:x val="1.6876532524068469E-2"/>
                  <c:y val="1.36183375858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76-46EC-A213-E0949D2D1523}"/>
                </c:ext>
              </c:extLst>
            </c:dLbl>
            <c:dLbl>
              <c:idx val="2"/>
              <c:layout>
                <c:manualLayout>
                  <c:x val="1.0147143577168935E-2"/>
                  <c:y val="1.713161932372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76-46EC-A213-E0949D2D1523}"/>
                </c:ext>
              </c:extLst>
            </c:dLbl>
            <c:dLbl>
              <c:idx val="3"/>
              <c:layout>
                <c:manualLayout>
                  <c:x val="1.35042884090671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76-46EC-A213-E0949D2D1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Уровень интереса</c:v>
                </c:pt>
                <c:pt idx="1">
                  <c:v>Уровень представлений</c:v>
                </c:pt>
                <c:pt idx="2">
                  <c:v>Практика</c:v>
                </c:pt>
                <c:pt idx="3">
                  <c:v>участие в Академии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</c:v>
                </c:pt>
                <c:pt idx="1">
                  <c:v>0.22</c:v>
                </c:pt>
                <c:pt idx="2">
                  <c:v>0.18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C76-46EC-A213-E0949D2D1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gapDepth val="92"/>
        <c:shape val="box"/>
        <c:axId val="366969344"/>
        <c:axId val="365667456"/>
        <c:axId val="0"/>
      </c:bar3DChart>
      <c:catAx>
        <c:axId val="36696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5667456"/>
        <c:crosses val="autoZero"/>
        <c:auto val="1"/>
        <c:lblAlgn val="ctr"/>
        <c:lblOffset val="100"/>
        <c:noMultiLvlLbl val="0"/>
      </c:catAx>
      <c:valAx>
        <c:axId val="365667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969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10ADB-359A-4078-9237-A7ED23CB55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57879-18C0-4DC3-BCEC-85BE00937C01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Цель: </a:t>
          </a:r>
          <a:r>
            <a:rPr lang="ru-RU" sz="2000" b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развитие исследовательской активности дошкольников на основе обеспечения качества взаимодействия дошкольной образовательной организации и семьи.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08C90-2DA8-477D-B86C-ACEAEF4137AB}" type="parTrans" cxnId="{4FB516D2-F1B0-424A-A6C7-F6AE3D6EAB3A}">
      <dgm:prSet/>
      <dgm:spPr/>
      <dgm:t>
        <a:bodyPr/>
        <a:lstStyle/>
        <a:p>
          <a:endParaRPr lang="ru-RU"/>
        </a:p>
      </dgm:t>
    </dgm:pt>
    <dgm:pt modelId="{B5862E58-E691-4C98-AC80-660D296CC57A}" type="sibTrans" cxnId="{4FB516D2-F1B0-424A-A6C7-F6AE3D6EAB3A}">
      <dgm:prSet/>
      <dgm:spPr/>
      <dgm:t>
        <a:bodyPr/>
        <a:lstStyle/>
        <a:p>
          <a:endParaRPr lang="ru-RU"/>
        </a:p>
      </dgm:t>
    </dgm:pt>
    <dgm:pt modelId="{AFC65AE8-002D-468D-8A33-066EA28CF536}">
      <dgm:prSet custT="1"/>
      <dgm:spPr/>
      <dgm:t>
        <a:bodyPr/>
        <a:lstStyle/>
        <a:p>
          <a:pPr rtl="0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 исследования: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процесс детского сада  в условиях внедрения ФГОС нового поколения.</a:t>
          </a:r>
        </a:p>
      </dgm:t>
    </dgm:pt>
    <dgm:pt modelId="{B26778E3-26E2-4B3C-8FB3-C527D062F66B}" type="parTrans" cxnId="{92AB3CE6-5680-42DC-878F-2360C1D8949F}">
      <dgm:prSet/>
      <dgm:spPr/>
      <dgm:t>
        <a:bodyPr/>
        <a:lstStyle/>
        <a:p>
          <a:endParaRPr lang="ru-RU"/>
        </a:p>
      </dgm:t>
    </dgm:pt>
    <dgm:pt modelId="{F1C9140A-56CB-4387-B6D2-FE7AE479B63E}" type="sibTrans" cxnId="{92AB3CE6-5680-42DC-878F-2360C1D8949F}">
      <dgm:prSet/>
      <dgm:spPr/>
      <dgm:t>
        <a:bodyPr/>
        <a:lstStyle/>
        <a:p>
          <a:endParaRPr lang="ru-RU"/>
        </a:p>
      </dgm:t>
    </dgm:pt>
    <dgm:pt modelId="{B92021C0-F6EE-49FE-B0E4-8D8857C8CE54}">
      <dgm:prSet custT="1"/>
      <dgm:spPr/>
      <dgm:t>
        <a:bodyPr/>
        <a:lstStyle/>
        <a:p>
          <a:pPr rtl="0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 исследования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 управления качеством взаимодействия ДОО и семьи  по развитию исследовательской активности дошкольников в условиях детской Академии юных исследователей. </a:t>
          </a:r>
        </a:p>
      </dgm:t>
    </dgm:pt>
    <dgm:pt modelId="{39674235-01BF-4C6A-90C3-D797F865F18A}" type="parTrans" cxnId="{3F2728AF-2C79-4F0A-BD30-234AF33FB8EA}">
      <dgm:prSet/>
      <dgm:spPr/>
      <dgm:t>
        <a:bodyPr/>
        <a:lstStyle/>
        <a:p>
          <a:endParaRPr lang="ru-RU"/>
        </a:p>
      </dgm:t>
    </dgm:pt>
    <dgm:pt modelId="{75DEEB63-9491-41AA-8916-FAD6EE882E27}" type="sibTrans" cxnId="{3F2728AF-2C79-4F0A-BD30-234AF33FB8EA}">
      <dgm:prSet/>
      <dgm:spPr/>
      <dgm:t>
        <a:bodyPr/>
        <a:lstStyle/>
        <a:p>
          <a:endParaRPr lang="ru-RU"/>
        </a:p>
      </dgm:t>
    </dgm:pt>
    <dgm:pt modelId="{58A3599C-D00C-4911-9A76-726602E27FB0}" type="pres">
      <dgm:prSet presAssocID="{51A10ADB-359A-4078-9237-A7ED23CB55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49B4F0-FC36-4454-A33C-A205A32302E8}" type="pres">
      <dgm:prSet presAssocID="{D2757879-18C0-4DC3-BCEC-85BE00937C01}" presName="circle1" presStyleLbl="node1" presStyleIdx="0" presStyleCnt="3"/>
      <dgm:spPr/>
    </dgm:pt>
    <dgm:pt modelId="{5D22F538-BB12-4768-B3A4-23F2567D2791}" type="pres">
      <dgm:prSet presAssocID="{D2757879-18C0-4DC3-BCEC-85BE00937C01}" presName="space" presStyleCnt="0"/>
      <dgm:spPr/>
    </dgm:pt>
    <dgm:pt modelId="{63E3D3BC-09B8-41B0-89DB-F0112A1E1D6A}" type="pres">
      <dgm:prSet presAssocID="{D2757879-18C0-4DC3-BCEC-85BE00937C01}" presName="rect1" presStyleLbl="alignAcc1" presStyleIdx="0" presStyleCnt="3" custScaleX="130000" custLinFactNeighborX="-178" custLinFactNeighborY="-551"/>
      <dgm:spPr/>
    </dgm:pt>
    <dgm:pt modelId="{809AEEF3-9191-452D-AEEB-3EA74932FD6E}" type="pres">
      <dgm:prSet presAssocID="{AFC65AE8-002D-468D-8A33-066EA28CF536}" presName="vertSpace2" presStyleLbl="node1" presStyleIdx="0" presStyleCnt="3"/>
      <dgm:spPr/>
    </dgm:pt>
    <dgm:pt modelId="{617A9D47-9700-4EE1-9CA2-3C0031A38219}" type="pres">
      <dgm:prSet presAssocID="{AFC65AE8-002D-468D-8A33-066EA28CF536}" presName="circle2" presStyleLbl="node1" presStyleIdx="1" presStyleCnt="3"/>
      <dgm:spPr/>
    </dgm:pt>
    <dgm:pt modelId="{583EEB7B-249E-4FED-8551-9331E8844F6C}" type="pres">
      <dgm:prSet presAssocID="{AFC65AE8-002D-468D-8A33-066EA28CF536}" presName="rect2" presStyleLbl="alignAcc1" presStyleIdx="1" presStyleCnt="3"/>
      <dgm:spPr/>
    </dgm:pt>
    <dgm:pt modelId="{FE470D94-4B8F-44B4-AB92-9CD96FB14B46}" type="pres">
      <dgm:prSet presAssocID="{B92021C0-F6EE-49FE-B0E4-8D8857C8CE54}" presName="vertSpace3" presStyleLbl="node1" presStyleIdx="1" presStyleCnt="3"/>
      <dgm:spPr/>
    </dgm:pt>
    <dgm:pt modelId="{463B18B6-22FD-45CA-B1E2-798C76FAF681}" type="pres">
      <dgm:prSet presAssocID="{B92021C0-F6EE-49FE-B0E4-8D8857C8CE54}" presName="circle3" presStyleLbl="node1" presStyleIdx="2" presStyleCnt="3"/>
      <dgm:spPr/>
    </dgm:pt>
    <dgm:pt modelId="{3763D3AD-0CF6-427A-92CA-7E46E0941D26}" type="pres">
      <dgm:prSet presAssocID="{B92021C0-F6EE-49FE-B0E4-8D8857C8CE54}" presName="rect3" presStyleLbl="alignAcc1" presStyleIdx="2" presStyleCnt="3" custScaleY="118538" custLinFactNeighborX="-178" custLinFactNeighborY="21317"/>
      <dgm:spPr/>
    </dgm:pt>
    <dgm:pt modelId="{0E213478-52BF-43C9-9188-D44D32C1CF13}" type="pres">
      <dgm:prSet presAssocID="{D2757879-18C0-4DC3-BCEC-85BE00937C01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BBCD631-7D9E-478D-AD21-438281F39C59}" type="pres">
      <dgm:prSet presAssocID="{AFC65AE8-002D-468D-8A33-066EA28CF53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2FAB18E-482A-43C7-8A7B-38EDC6D152CA}" type="pres">
      <dgm:prSet presAssocID="{B92021C0-F6EE-49FE-B0E4-8D8857C8CE5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C7C450D-EC3D-4F61-B543-8463DA038A27}" type="presOf" srcId="{D2757879-18C0-4DC3-BCEC-85BE00937C01}" destId="{63E3D3BC-09B8-41B0-89DB-F0112A1E1D6A}" srcOrd="0" destOrd="0" presId="urn:microsoft.com/office/officeart/2005/8/layout/target3"/>
    <dgm:cxn modelId="{C8C4BF22-EF0F-40B3-B204-0941AE95A20E}" type="presOf" srcId="{AFC65AE8-002D-468D-8A33-066EA28CF536}" destId="{583EEB7B-249E-4FED-8551-9331E8844F6C}" srcOrd="0" destOrd="0" presId="urn:microsoft.com/office/officeart/2005/8/layout/target3"/>
    <dgm:cxn modelId="{5CB8CF70-77F1-40DB-BB0C-1C758ADCEDAE}" type="presOf" srcId="{51A10ADB-359A-4078-9237-A7ED23CB551F}" destId="{58A3599C-D00C-4911-9A76-726602E27FB0}" srcOrd="0" destOrd="0" presId="urn:microsoft.com/office/officeart/2005/8/layout/target3"/>
    <dgm:cxn modelId="{7003387A-3659-4CB7-A6D3-B04732690E27}" type="presOf" srcId="{AFC65AE8-002D-468D-8A33-066EA28CF536}" destId="{2BBCD631-7D9E-478D-AD21-438281F39C59}" srcOrd="1" destOrd="0" presId="urn:microsoft.com/office/officeart/2005/8/layout/target3"/>
    <dgm:cxn modelId="{F7046F82-53B1-4693-A870-4C235963DE16}" type="presOf" srcId="{B92021C0-F6EE-49FE-B0E4-8D8857C8CE54}" destId="{3763D3AD-0CF6-427A-92CA-7E46E0941D26}" srcOrd="0" destOrd="0" presId="urn:microsoft.com/office/officeart/2005/8/layout/target3"/>
    <dgm:cxn modelId="{8AD9E9A8-AA05-4F11-9FF6-058E4C6473DC}" type="presOf" srcId="{B92021C0-F6EE-49FE-B0E4-8D8857C8CE54}" destId="{42FAB18E-482A-43C7-8A7B-38EDC6D152CA}" srcOrd="1" destOrd="0" presId="urn:microsoft.com/office/officeart/2005/8/layout/target3"/>
    <dgm:cxn modelId="{3F2728AF-2C79-4F0A-BD30-234AF33FB8EA}" srcId="{51A10ADB-359A-4078-9237-A7ED23CB551F}" destId="{B92021C0-F6EE-49FE-B0E4-8D8857C8CE54}" srcOrd="2" destOrd="0" parTransId="{39674235-01BF-4C6A-90C3-D797F865F18A}" sibTransId="{75DEEB63-9491-41AA-8916-FAD6EE882E27}"/>
    <dgm:cxn modelId="{4FB516D2-F1B0-424A-A6C7-F6AE3D6EAB3A}" srcId="{51A10ADB-359A-4078-9237-A7ED23CB551F}" destId="{D2757879-18C0-4DC3-BCEC-85BE00937C01}" srcOrd="0" destOrd="0" parTransId="{69F08C90-2DA8-477D-B86C-ACEAEF4137AB}" sibTransId="{B5862E58-E691-4C98-AC80-660D296CC57A}"/>
    <dgm:cxn modelId="{92AB3CE6-5680-42DC-878F-2360C1D8949F}" srcId="{51A10ADB-359A-4078-9237-A7ED23CB551F}" destId="{AFC65AE8-002D-468D-8A33-066EA28CF536}" srcOrd="1" destOrd="0" parTransId="{B26778E3-26E2-4B3C-8FB3-C527D062F66B}" sibTransId="{F1C9140A-56CB-4387-B6D2-FE7AE479B63E}"/>
    <dgm:cxn modelId="{F5C312FC-DDA7-4637-A435-654F7EE2967E}" type="presOf" srcId="{D2757879-18C0-4DC3-BCEC-85BE00937C01}" destId="{0E213478-52BF-43C9-9188-D44D32C1CF13}" srcOrd="1" destOrd="0" presId="urn:microsoft.com/office/officeart/2005/8/layout/target3"/>
    <dgm:cxn modelId="{8AC2A59D-3A92-4BB5-A10B-BF681A4FC0E4}" type="presParOf" srcId="{58A3599C-D00C-4911-9A76-726602E27FB0}" destId="{A649B4F0-FC36-4454-A33C-A205A32302E8}" srcOrd="0" destOrd="0" presId="urn:microsoft.com/office/officeart/2005/8/layout/target3"/>
    <dgm:cxn modelId="{1D1BB182-C3EE-458F-A434-6EF39831EE30}" type="presParOf" srcId="{58A3599C-D00C-4911-9A76-726602E27FB0}" destId="{5D22F538-BB12-4768-B3A4-23F2567D2791}" srcOrd="1" destOrd="0" presId="urn:microsoft.com/office/officeart/2005/8/layout/target3"/>
    <dgm:cxn modelId="{D7E745B6-3BF9-4906-AA38-D0942D264E5C}" type="presParOf" srcId="{58A3599C-D00C-4911-9A76-726602E27FB0}" destId="{63E3D3BC-09B8-41B0-89DB-F0112A1E1D6A}" srcOrd="2" destOrd="0" presId="urn:microsoft.com/office/officeart/2005/8/layout/target3"/>
    <dgm:cxn modelId="{20500FEF-0CC6-4BCF-9698-40A17B73F002}" type="presParOf" srcId="{58A3599C-D00C-4911-9A76-726602E27FB0}" destId="{809AEEF3-9191-452D-AEEB-3EA74932FD6E}" srcOrd="3" destOrd="0" presId="urn:microsoft.com/office/officeart/2005/8/layout/target3"/>
    <dgm:cxn modelId="{B808DA66-2D8B-4736-848B-A6293273ADD6}" type="presParOf" srcId="{58A3599C-D00C-4911-9A76-726602E27FB0}" destId="{617A9D47-9700-4EE1-9CA2-3C0031A38219}" srcOrd="4" destOrd="0" presId="urn:microsoft.com/office/officeart/2005/8/layout/target3"/>
    <dgm:cxn modelId="{5364B87A-DA52-4876-8DAF-81D40E212DE1}" type="presParOf" srcId="{58A3599C-D00C-4911-9A76-726602E27FB0}" destId="{583EEB7B-249E-4FED-8551-9331E8844F6C}" srcOrd="5" destOrd="0" presId="urn:microsoft.com/office/officeart/2005/8/layout/target3"/>
    <dgm:cxn modelId="{1B1622F5-CC6D-4133-AFD6-29B545DB1868}" type="presParOf" srcId="{58A3599C-D00C-4911-9A76-726602E27FB0}" destId="{FE470D94-4B8F-44B4-AB92-9CD96FB14B46}" srcOrd="6" destOrd="0" presId="urn:microsoft.com/office/officeart/2005/8/layout/target3"/>
    <dgm:cxn modelId="{F0AE0802-7298-4EE5-8A56-869FA7F665DB}" type="presParOf" srcId="{58A3599C-D00C-4911-9A76-726602E27FB0}" destId="{463B18B6-22FD-45CA-B1E2-798C76FAF681}" srcOrd="7" destOrd="0" presId="urn:microsoft.com/office/officeart/2005/8/layout/target3"/>
    <dgm:cxn modelId="{DAE785FE-3034-4FBB-BFA6-92F9C6CA97A0}" type="presParOf" srcId="{58A3599C-D00C-4911-9A76-726602E27FB0}" destId="{3763D3AD-0CF6-427A-92CA-7E46E0941D26}" srcOrd="8" destOrd="0" presId="urn:microsoft.com/office/officeart/2005/8/layout/target3"/>
    <dgm:cxn modelId="{FD011BC5-EB84-4C4C-9511-75CFE99A250C}" type="presParOf" srcId="{58A3599C-D00C-4911-9A76-726602E27FB0}" destId="{0E213478-52BF-43C9-9188-D44D32C1CF13}" srcOrd="9" destOrd="0" presId="urn:microsoft.com/office/officeart/2005/8/layout/target3"/>
    <dgm:cxn modelId="{F09E7010-AA98-4120-B725-BBB8FAB33413}" type="presParOf" srcId="{58A3599C-D00C-4911-9A76-726602E27FB0}" destId="{2BBCD631-7D9E-478D-AD21-438281F39C59}" srcOrd="10" destOrd="0" presId="urn:microsoft.com/office/officeart/2005/8/layout/target3"/>
    <dgm:cxn modelId="{F2252408-FD31-4BDA-8231-E6CC7AEA1D68}" type="presParOf" srcId="{58A3599C-D00C-4911-9A76-726602E27FB0}" destId="{42FAB18E-482A-43C7-8A7B-38EDC6D152C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10ADB-359A-4078-9237-A7ED23CB55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57879-18C0-4DC3-BCEC-85BE00937C01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Задачи проекта</a:t>
          </a:r>
          <a:r>
            <a: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</a:t>
          </a:r>
        </a:p>
        <a:p>
          <a:pPr algn="just" rtl="0">
            <a:lnSpc>
              <a:spcPct val="100000"/>
            </a:lnSpc>
          </a:pPr>
          <a:r>
            <a: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600" b="1" dirty="0">
              <a:latin typeface="Verdana" panose="020B0604030504040204" pitchFamily="34" charset="0"/>
              <a:ea typeface="Verdana" panose="020B0604030504040204" pitchFamily="34" charset="0"/>
            </a:rPr>
            <a:t>1. </a:t>
          </a:r>
          <a:r>
            <a:rPr lang="ru-RU" sz="1600" dirty="0">
              <a:latin typeface="Verdana" panose="020B0604030504040204" pitchFamily="34" charset="0"/>
              <a:ea typeface="Verdana" panose="020B0604030504040204" pitchFamily="34" charset="0"/>
            </a:rPr>
            <a:t>Разработка и реализация психолого-педагогических условий, обеспечивающих развитие исследовательской активности дошкольников в условиях взаимодействия семьи и детского сада. </a:t>
          </a:r>
        </a:p>
        <a:p>
          <a:pPr algn="just">
            <a:lnSpc>
              <a:spcPct val="100000"/>
            </a:lnSpc>
          </a:pPr>
          <a:r>
            <a:rPr lang="ru-RU" sz="1600" dirty="0">
              <a:latin typeface="Verdana" panose="020B0604030504040204" pitchFamily="34" charset="0"/>
              <a:ea typeface="Verdana" panose="020B0604030504040204" pitchFamily="34" charset="0"/>
            </a:rPr>
            <a:t>2. Разработка и внедрение модели системы управления качеством взаимодействия дошкольной образовательной организации и семьи по развитию исследовательской активности дошкольников в условиях детской Академии юных исследователей.</a:t>
          </a:r>
        </a:p>
        <a:p>
          <a:pPr algn="just">
            <a:lnSpc>
              <a:spcPct val="100000"/>
            </a:lnSpc>
          </a:pPr>
          <a:r>
            <a:rPr lang="ru-RU" sz="1600" dirty="0">
              <a:latin typeface="Verdana" panose="020B0604030504040204" pitchFamily="34" charset="0"/>
              <a:ea typeface="Verdana" panose="020B0604030504040204" pitchFamily="34" charset="0"/>
            </a:rPr>
            <a:t>3. Разработка и апробация технологии организации взаимодействия дошкольной образовательной организации и семьи по развитию исследовательской активности дошкольников. </a:t>
          </a:r>
        </a:p>
        <a:p>
          <a:pPr algn="just">
            <a:lnSpc>
              <a:spcPct val="100000"/>
            </a:lnSpc>
          </a:pPr>
          <a:r>
            <a:rPr lang="ru-RU" sz="1600" dirty="0">
              <a:latin typeface="Verdana" panose="020B0604030504040204" pitchFamily="34" charset="0"/>
              <a:ea typeface="Verdana" panose="020B0604030504040204" pitchFamily="34" charset="0"/>
            </a:rPr>
            <a:t>4. Разработка и апробация структуры и критериев педагогического взаимодействия ДОО с семьёй, исследовательской активности дошкольников и педагогов, методики педагогической диагностики.</a:t>
          </a:r>
        </a:p>
        <a:p>
          <a:pPr algn="just">
            <a:lnSpc>
              <a:spcPct val="100000"/>
            </a:lnSpc>
          </a:pPr>
          <a:r>
            <a:rPr lang="ru-RU" sz="1600" dirty="0">
              <a:latin typeface="Verdana" panose="020B0604030504040204" pitchFamily="34" charset="0"/>
              <a:ea typeface="Verdana" panose="020B0604030504040204" pitchFamily="34" charset="0"/>
            </a:rPr>
            <a:t>5. Разработка и обеспечение распространения методических результатов деятельности дошкольной организации по данной проблеме в системе дошкольных учреждений Краснодарского края.</a:t>
          </a:r>
          <a:endParaRPr lang="ru-RU" sz="16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69F08C90-2DA8-477D-B86C-ACEAEF4137AB}" type="parTrans" cxnId="{4FB516D2-F1B0-424A-A6C7-F6AE3D6EAB3A}">
      <dgm:prSet/>
      <dgm:spPr/>
      <dgm:t>
        <a:bodyPr/>
        <a:lstStyle/>
        <a:p>
          <a:endParaRPr lang="ru-RU"/>
        </a:p>
      </dgm:t>
    </dgm:pt>
    <dgm:pt modelId="{B5862E58-E691-4C98-AC80-660D296CC57A}" type="sibTrans" cxnId="{4FB516D2-F1B0-424A-A6C7-F6AE3D6EAB3A}">
      <dgm:prSet/>
      <dgm:spPr/>
      <dgm:t>
        <a:bodyPr/>
        <a:lstStyle/>
        <a:p>
          <a:endParaRPr lang="ru-RU"/>
        </a:p>
      </dgm:t>
    </dgm:pt>
    <dgm:pt modelId="{58A3599C-D00C-4911-9A76-726602E27FB0}" type="pres">
      <dgm:prSet presAssocID="{51A10ADB-359A-4078-9237-A7ED23CB55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49B4F0-FC36-4454-A33C-A205A32302E8}" type="pres">
      <dgm:prSet presAssocID="{D2757879-18C0-4DC3-BCEC-85BE00937C01}" presName="circle1" presStyleLbl="node1" presStyleIdx="0" presStyleCnt="1"/>
      <dgm:spPr/>
    </dgm:pt>
    <dgm:pt modelId="{5D22F538-BB12-4768-B3A4-23F2567D2791}" type="pres">
      <dgm:prSet presAssocID="{D2757879-18C0-4DC3-BCEC-85BE00937C01}" presName="space" presStyleCnt="0"/>
      <dgm:spPr/>
    </dgm:pt>
    <dgm:pt modelId="{63E3D3BC-09B8-41B0-89DB-F0112A1E1D6A}" type="pres">
      <dgm:prSet presAssocID="{D2757879-18C0-4DC3-BCEC-85BE00937C01}" presName="rect1" presStyleLbl="alignAcc1" presStyleIdx="0" presStyleCnt="1" custScaleX="128984" custScaleY="110832" custLinFactNeighborX="954" custLinFactNeighborY="-969"/>
      <dgm:spPr/>
    </dgm:pt>
    <dgm:pt modelId="{0E213478-52BF-43C9-9188-D44D32C1CF13}" type="pres">
      <dgm:prSet presAssocID="{D2757879-18C0-4DC3-BCEC-85BE00937C0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C7C450D-EC3D-4F61-B543-8463DA038A27}" type="presOf" srcId="{D2757879-18C0-4DC3-BCEC-85BE00937C01}" destId="{63E3D3BC-09B8-41B0-89DB-F0112A1E1D6A}" srcOrd="0" destOrd="0" presId="urn:microsoft.com/office/officeart/2005/8/layout/target3"/>
    <dgm:cxn modelId="{5CB8CF70-77F1-40DB-BB0C-1C758ADCEDAE}" type="presOf" srcId="{51A10ADB-359A-4078-9237-A7ED23CB551F}" destId="{58A3599C-D00C-4911-9A76-726602E27FB0}" srcOrd="0" destOrd="0" presId="urn:microsoft.com/office/officeart/2005/8/layout/target3"/>
    <dgm:cxn modelId="{4FB516D2-F1B0-424A-A6C7-F6AE3D6EAB3A}" srcId="{51A10ADB-359A-4078-9237-A7ED23CB551F}" destId="{D2757879-18C0-4DC3-BCEC-85BE00937C01}" srcOrd="0" destOrd="0" parTransId="{69F08C90-2DA8-477D-B86C-ACEAEF4137AB}" sibTransId="{B5862E58-E691-4C98-AC80-660D296CC57A}"/>
    <dgm:cxn modelId="{F5C312FC-DDA7-4637-A435-654F7EE2967E}" type="presOf" srcId="{D2757879-18C0-4DC3-BCEC-85BE00937C01}" destId="{0E213478-52BF-43C9-9188-D44D32C1CF13}" srcOrd="1" destOrd="0" presId="urn:microsoft.com/office/officeart/2005/8/layout/target3"/>
    <dgm:cxn modelId="{8AC2A59D-3A92-4BB5-A10B-BF681A4FC0E4}" type="presParOf" srcId="{58A3599C-D00C-4911-9A76-726602E27FB0}" destId="{A649B4F0-FC36-4454-A33C-A205A32302E8}" srcOrd="0" destOrd="0" presId="urn:microsoft.com/office/officeart/2005/8/layout/target3"/>
    <dgm:cxn modelId="{1D1BB182-C3EE-458F-A434-6EF39831EE30}" type="presParOf" srcId="{58A3599C-D00C-4911-9A76-726602E27FB0}" destId="{5D22F538-BB12-4768-B3A4-23F2567D2791}" srcOrd="1" destOrd="0" presId="urn:microsoft.com/office/officeart/2005/8/layout/target3"/>
    <dgm:cxn modelId="{D7E745B6-3BF9-4906-AA38-D0942D264E5C}" type="presParOf" srcId="{58A3599C-D00C-4911-9A76-726602E27FB0}" destId="{63E3D3BC-09B8-41B0-89DB-F0112A1E1D6A}" srcOrd="2" destOrd="0" presId="urn:microsoft.com/office/officeart/2005/8/layout/target3"/>
    <dgm:cxn modelId="{FD011BC5-EB84-4C4C-9511-75CFE99A250C}" type="presParOf" srcId="{58A3599C-D00C-4911-9A76-726602E27FB0}" destId="{0E213478-52BF-43C9-9188-D44D32C1CF1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9B4F0-FC36-4454-A33C-A205A32302E8}">
      <dsp:nvSpPr>
        <dsp:cNvPr id="0" name=""/>
        <dsp:cNvSpPr/>
      </dsp:nvSpPr>
      <dsp:spPr>
        <a:xfrm>
          <a:off x="-432054" y="531283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3D3BC-09B8-41B0-89DB-F0112A1E1D6A}">
      <dsp:nvSpPr>
        <dsp:cNvPr id="0" name=""/>
        <dsp:cNvSpPr/>
      </dsp:nvSpPr>
      <dsp:spPr>
        <a:xfrm>
          <a:off x="1162463" y="504076"/>
          <a:ext cx="7488936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Цель: </a:t>
          </a:r>
          <a:r>
            <a:rPr lang="ru-RU" sz="2000" b="0" kern="120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развитие исследовательской активности дошкольников на основе обеспечения качества взаимодействия дошкольной образовательной организации и семьи.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2463" y="504076"/>
        <a:ext cx="7488936" cy="1481331"/>
      </dsp:txXfrm>
    </dsp:sp>
    <dsp:sp modelId="{617A9D47-9700-4EE1-9CA2-3C0031A38219}">
      <dsp:nvSpPr>
        <dsp:cNvPr id="0" name=""/>
        <dsp:cNvSpPr/>
      </dsp:nvSpPr>
      <dsp:spPr>
        <a:xfrm>
          <a:off x="432055" y="2012615"/>
          <a:ext cx="3209540" cy="32095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EB7B-249E-4FED-8551-9331E8844F6C}">
      <dsp:nvSpPr>
        <dsp:cNvPr id="0" name=""/>
        <dsp:cNvSpPr/>
      </dsp:nvSpPr>
      <dsp:spPr>
        <a:xfrm>
          <a:off x="2036826" y="2012615"/>
          <a:ext cx="5760719" cy="3209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Объект исследования: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образовательный процесс детского сада  в условиях внедрения ФГОС нового поколения.</a:t>
          </a:r>
        </a:p>
      </dsp:txBody>
      <dsp:txXfrm>
        <a:off x="2036826" y="2012615"/>
        <a:ext cx="5760719" cy="1481326"/>
      </dsp:txXfrm>
    </dsp:sp>
    <dsp:sp modelId="{463B18B6-22FD-45CA-B1E2-798C76FAF681}">
      <dsp:nvSpPr>
        <dsp:cNvPr id="0" name=""/>
        <dsp:cNvSpPr/>
      </dsp:nvSpPr>
      <dsp:spPr>
        <a:xfrm>
          <a:off x="1296162" y="3493941"/>
          <a:ext cx="1481326" cy="14813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D3AD-0CF6-427A-92CA-7E46E0941D26}">
      <dsp:nvSpPr>
        <dsp:cNvPr id="0" name=""/>
        <dsp:cNvSpPr/>
      </dsp:nvSpPr>
      <dsp:spPr>
        <a:xfrm>
          <a:off x="2026571" y="3672411"/>
          <a:ext cx="5760719" cy="1755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Предмет исследования</a:t>
          </a:r>
          <a:r>
            <a:rPr lang="ru-RU" sz="2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процесс управления качеством взаимодействия ДОО и семьи  по развитию исследовательской активности дошкольников в условиях детской Академии юных исследователей. </a:t>
          </a:r>
        </a:p>
      </dsp:txBody>
      <dsp:txXfrm>
        <a:off x="2026571" y="3672411"/>
        <a:ext cx="5760719" cy="175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9B4F0-FC36-4454-A33C-A205A32302E8}">
      <dsp:nvSpPr>
        <dsp:cNvPr id="0" name=""/>
        <dsp:cNvSpPr/>
      </dsp:nvSpPr>
      <dsp:spPr>
        <a:xfrm>
          <a:off x="-417421" y="531283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3D3BC-09B8-41B0-89DB-F0112A1E1D6A}">
      <dsp:nvSpPr>
        <dsp:cNvPr id="0" name=""/>
        <dsp:cNvSpPr/>
      </dsp:nvSpPr>
      <dsp:spPr>
        <a:xfrm>
          <a:off x="1216614" y="216008"/>
          <a:ext cx="7430407" cy="54726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Задачи проекта</a:t>
          </a:r>
          <a:r>
            <a:rPr lang="ru-R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:</a:t>
          </a:r>
        </a:p>
        <a:p>
          <a:pPr marL="0" lvl="0" indent="0" algn="just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1. </a:t>
          </a:r>
          <a:r>
            <a:rPr lang="ru-RU" sz="1600" kern="1200" dirty="0">
              <a:latin typeface="Verdana" panose="020B0604030504040204" pitchFamily="34" charset="0"/>
              <a:ea typeface="Verdana" panose="020B0604030504040204" pitchFamily="34" charset="0"/>
            </a:rPr>
            <a:t>Разработка и реализация психолого-педагогических условий, обеспечивающих развитие исследовательской активности дошкольников в условиях взаимодействия семьи и детского сада. 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Verdana" panose="020B0604030504040204" pitchFamily="34" charset="0"/>
              <a:ea typeface="Verdana" panose="020B0604030504040204" pitchFamily="34" charset="0"/>
            </a:rPr>
            <a:t>2. Разработка и внедрение модели системы управления качеством взаимодействия дошкольной образовательной организации и семьи по развитию исследовательской активности дошкольников в условиях детской Академии юных исследователей.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Verdana" panose="020B0604030504040204" pitchFamily="34" charset="0"/>
              <a:ea typeface="Verdana" panose="020B0604030504040204" pitchFamily="34" charset="0"/>
            </a:rPr>
            <a:t>3. Разработка и апробация технологии организации взаимодействия дошкольной образовательной организации и семьи по развитию исследовательской активности дошкольников. 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Verdana" panose="020B0604030504040204" pitchFamily="34" charset="0"/>
              <a:ea typeface="Verdana" panose="020B0604030504040204" pitchFamily="34" charset="0"/>
            </a:rPr>
            <a:t>4. Разработка и апробация структуры и критериев педагогического взаимодействия ДОО с семьёй, исследовательской активности дошкольников и педагогов, методики педагогической диагностики.</a:t>
          </a:r>
        </a:p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Verdana" panose="020B0604030504040204" pitchFamily="34" charset="0"/>
              <a:ea typeface="Verdana" panose="020B0604030504040204" pitchFamily="34" charset="0"/>
            </a:rPr>
            <a:t>5. Разработка и обеспечение распространения методических результатов деятельности дошкольной организации по данной проблеме в системе дошкольных учреждений Краснодарского края.</a:t>
          </a:r>
          <a:endParaRPr lang="ru-RU" sz="16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1216614" y="216008"/>
        <a:ext cx="7430407" cy="5472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1250-4F6B-442D-A599-61F9807284FC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C5D64-E090-45DE-8545-A3192CA7EC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4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0269-5DD5-4A0B-B73B-FF81D7375F69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4294-8CED-4617-9187-1647D328B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4837-515C-43F7-9D65-DEE51EF94161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80A5-D827-4D04-B2AA-ACA3F58AB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3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26.png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ds160.centerstart.ru/node/455" TargetMode="External"/><Relationship Id="rId7" Type="http://schemas.microsoft.com/office/2007/relationships/hdphoto" Target="../media/hdphoto2.wdp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package" Target="../embeddings/Microsoft_Word_Document.docx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9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2108" y="198884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99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800" b="1" dirty="0"/>
              <a:t>Инновационный  проект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pPr algn="r"/>
            <a:r>
              <a:rPr lang="ru-RU" sz="3200" b="1" dirty="0"/>
              <a:t>Управление качеством взаимодействия ДОО и семьи по развитию исследовательской активности дошкольников в условиях детской Академии юных исследователей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76672"/>
            <a:ext cx="6876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МБДОУ МО г. Краснодар «Детский сад № 160» 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1196752"/>
            <a:ext cx="1349281" cy="1986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5">
            <a:extLst>
              <a:ext uri="{FF2B5EF4-FFF2-40B4-BE49-F238E27FC236}">
                <a16:creationId xmlns:a16="http://schemas.microsoft.com/office/drawing/2014/main" id="{110243D3-1B27-4735-B4CC-1E222913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00351"/>
            <a:ext cx="4284663" cy="7207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FF17F8-2502-4F5D-9231-F03BA5D2EE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699" y="759572"/>
            <a:ext cx="3861449" cy="2718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14" y="3648307"/>
            <a:ext cx="3664286" cy="2748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699" y="3694779"/>
            <a:ext cx="3773124" cy="2701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D4BE56-5EB9-4D3B-8A7D-0ED41B5914AB}"/>
              </a:ext>
            </a:extLst>
          </p:cNvPr>
          <p:cNvSpPr txBox="1">
            <a:spLocks/>
          </p:cNvSpPr>
          <p:nvPr/>
        </p:nvSpPr>
        <p:spPr>
          <a:xfrm>
            <a:off x="90067" y="720003"/>
            <a:ext cx="6912768" cy="710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/>
              <a:t>Семинары, мастер-классы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4305"/>
            <a:ext cx="7920880" cy="1091780"/>
          </a:xfrm>
        </p:spPr>
        <p:txBody>
          <a:bodyPr>
            <a:noAutofit/>
          </a:bodyPr>
          <a:lstStyle/>
          <a:p>
            <a:r>
              <a:rPr lang="ru-RU" sz="2800" b="1" dirty="0"/>
              <a:t>Сетевое взаимодействие</a:t>
            </a:r>
            <a:endParaRPr lang="ru-RU" sz="2800" dirty="0">
              <a:solidFill>
                <a:srgbClr val="793905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06D99E-83E2-433E-89ED-A3753F237208}"/>
              </a:ext>
            </a:extLst>
          </p:cNvPr>
          <p:cNvSpPr/>
          <p:nvPr/>
        </p:nvSpPr>
        <p:spPr>
          <a:xfrm>
            <a:off x="1763688" y="2852936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lvl="1" indent="-114300" defTabSz="66675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9E8F6A7-8B8C-4169-91F5-23202D94D45E}"/>
              </a:ext>
            </a:extLst>
          </p:cNvPr>
          <p:cNvSpPr/>
          <p:nvPr/>
        </p:nvSpPr>
        <p:spPr>
          <a:xfrm>
            <a:off x="3355176" y="3139024"/>
            <a:ext cx="2645177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95A0B07-A743-483C-9782-0BC381ABE6BE}"/>
              </a:ext>
            </a:extLst>
          </p:cNvPr>
          <p:cNvCxnSpPr>
            <a:cxnSpLocks/>
          </p:cNvCxnSpPr>
          <p:nvPr/>
        </p:nvCxnSpPr>
        <p:spPr>
          <a:xfrm>
            <a:off x="6000353" y="4065575"/>
            <a:ext cx="1061582" cy="670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55E211F-3AF0-4640-A825-803E7F184C44}"/>
              </a:ext>
            </a:extLst>
          </p:cNvPr>
          <p:cNvCxnSpPr>
            <a:cxnSpLocks/>
          </p:cNvCxnSpPr>
          <p:nvPr/>
        </p:nvCxnSpPr>
        <p:spPr>
          <a:xfrm flipV="1">
            <a:off x="2231539" y="4237119"/>
            <a:ext cx="1191363" cy="586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3F27B35-0115-4DB4-B427-1935A7ACB36F}"/>
              </a:ext>
            </a:extLst>
          </p:cNvPr>
          <p:cNvCxnSpPr>
            <a:cxnSpLocks/>
          </p:cNvCxnSpPr>
          <p:nvPr/>
        </p:nvCxnSpPr>
        <p:spPr>
          <a:xfrm flipH="1">
            <a:off x="4561955" y="4497478"/>
            <a:ext cx="10046" cy="9643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2EF7CB5-6F0F-4BAE-AF8B-2B7C5B2BF961}"/>
              </a:ext>
            </a:extLst>
          </p:cNvPr>
          <p:cNvSpPr/>
          <p:nvPr/>
        </p:nvSpPr>
        <p:spPr>
          <a:xfrm>
            <a:off x="3652545" y="5613840"/>
            <a:ext cx="1818820" cy="70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МБДОУ № 3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г.Крымска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9DE6790-04F7-493B-8B4A-0C767F0C77FE}"/>
              </a:ext>
            </a:extLst>
          </p:cNvPr>
          <p:cNvSpPr/>
          <p:nvPr/>
        </p:nvSpPr>
        <p:spPr>
          <a:xfrm>
            <a:off x="7165135" y="3551966"/>
            <a:ext cx="1741266" cy="72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113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385B92B-FF23-48E7-AE77-4A727E852F4B}"/>
              </a:ext>
            </a:extLst>
          </p:cNvPr>
          <p:cNvSpPr/>
          <p:nvPr/>
        </p:nvSpPr>
        <p:spPr>
          <a:xfrm>
            <a:off x="6191305" y="5427161"/>
            <a:ext cx="1741261" cy="691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169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38137E9-042A-44A2-9CFB-E74D04F6C18A}"/>
              </a:ext>
            </a:extLst>
          </p:cNvPr>
          <p:cNvSpPr/>
          <p:nvPr/>
        </p:nvSpPr>
        <p:spPr>
          <a:xfrm>
            <a:off x="415497" y="3561562"/>
            <a:ext cx="1710010" cy="611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202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67B027E-D8C8-4AF3-886B-8A980BEC9892}"/>
              </a:ext>
            </a:extLst>
          </p:cNvPr>
          <p:cNvSpPr/>
          <p:nvPr/>
        </p:nvSpPr>
        <p:spPr>
          <a:xfrm>
            <a:off x="7165135" y="4506613"/>
            <a:ext cx="1741266" cy="691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8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43288CE-6967-4C85-82BA-4FAFD204A8C2}"/>
              </a:ext>
            </a:extLst>
          </p:cNvPr>
          <p:cNvSpPr/>
          <p:nvPr/>
        </p:nvSpPr>
        <p:spPr>
          <a:xfrm>
            <a:off x="5847318" y="1096083"/>
            <a:ext cx="1630380" cy="65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199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85557AC-4D54-41F5-94CE-48A8D1A5C4BF}"/>
              </a:ext>
            </a:extLst>
          </p:cNvPr>
          <p:cNvSpPr/>
          <p:nvPr/>
        </p:nvSpPr>
        <p:spPr>
          <a:xfrm>
            <a:off x="2231539" y="1058327"/>
            <a:ext cx="1661458" cy="68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177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A3AE443-E0C3-4803-B091-7E8D26EE7D7B}"/>
              </a:ext>
            </a:extLst>
          </p:cNvPr>
          <p:cNvSpPr/>
          <p:nvPr/>
        </p:nvSpPr>
        <p:spPr>
          <a:xfrm>
            <a:off x="424166" y="1637407"/>
            <a:ext cx="1697295" cy="65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110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52EE82-CAC2-4423-9361-3ABB288147DD}"/>
              </a:ext>
            </a:extLst>
          </p:cNvPr>
          <p:cNvSpPr/>
          <p:nvPr/>
        </p:nvSpPr>
        <p:spPr>
          <a:xfrm>
            <a:off x="424166" y="2577267"/>
            <a:ext cx="1683533" cy="561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180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FA86B88-238B-4B46-9A1C-0934EDB16A68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2125507" y="3835390"/>
            <a:ext cx="1210418" cy="317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502A8733-294D-4ADC-9DD1-B197FEA44B4A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2107699" y="2858146"/>
            <a:ext cx="1447333" cy="5638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C406D1C-220A-4693-9D01-FC0697D7DE25}"/>
              </a:ext>
            </a:extLst>
          </p:cNvPr>
          <p:cNvCxnSpPr>
            <a:cxnSpLocks/>
          </p:cNvCxnSpPr>
          <p:nvPr/>
        </p:nvCxnSpPr>
        <p:spPr>
          <a:xfrm flipH="1">
            <a:off x="5817357" y="3031097"/>
            <a:ext cx="1251129" cy="3314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B6811DE-BEA3-48C8-825A-4915341AACCE}"/>
              </a:ext>
            </a:extLst>
          </p:cNvPr>
          <p:cNvCxnSpPr>
            <a:cxnSpLocks/>
          </p:cNvCxnSpPr>
          <p:nvPr/>
        </p:nvCxnSpPr>
        <p:spPr>
          <a:xfrm flipV="1">
            <a:off x="2477194" y="4506613"/>
            <a:ext cx="1413559" cy="891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15FC12C-6486-4026-A001-041276EEA291}"/>
              </a:ext>
            </a:extLst>
          </p:cNvPr>
          <p:cNvCxnSpPr/>
          <p:nvPr/>
        </p:nvCxnSpPr>
        <p:spPr>
          <a:xfrm>
            <a:off x="3436053" y="3931117"/>
            <a:ext cx="755313" cy="43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7C40302E-1F47-4951-9BB3-170FFFF2BDEC}"/>
              </a:ext>
            </a:extLst>
          </p:cNvPr>
          <p:cNvCxnSpPr>
            <a:cxnSpLocks/>
          </p:cNvCxnSpPr>
          <p:nvPr/>
        </p:nvCxnSpPr>
        <p:spPr>
          <a:xfrm>
            <a:off x="5726242" y="4285090"/>
            <a:ext cx="936266" cy="11126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25EFCEA-2846-496C-B25B-12484792BBEE}"/>
              </a:ext>
            </a:extLst>
          </p:cNvPr>
          <p:cNvCxnSpPr>
            <a:cxnSpLocks/>
          </p:cNvCxnSpPr>
          <p:nvPr/>
        </p:nvCxnSpPr>
        <p:spPr>
          <a:xfrm flipH="1">
            <a:off x="6101042" y="3722531"/>
            <a:ext cx="815045" cy="221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5AF4E9E-DF9E-4ACB-BCF9-90927E590CF9}"/>
              </a:ext>
            </a:extLst>
          </p:cNvPr>
          <p:cNvSpPr/>
          <p:nvPr/>
        </p:nvSpPr>
        <p:spPr>
          <a:xfrm>
            <a:off x="4075782" y="1099913"/>
            <a:ext cx="1630380" cy="65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85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F58C1CE-5B40-4081-8C97-C307F89ABE78}"/>
              </a:ext>
            </a:extLst>
          </p:cNvPr>
          <p:cNvSpPr/>
          <p:nvPr/>
        </p:nvSpPr>
        <p:spPr>
          <a:xfrm>
            <a:off x="7276021" y="1855700"/>
            <a:ext cx="1630380" cy="65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31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47DD891-F9BC-4539-AD46-12B1472EEF43}"/>
              </a:ext>
            </a:extLst>
          </p:cNvPr>
          <p:cNvSpPr/>
          <p:nvPr/>
        </p:nvSpPr>
        <p:spPr>
          <a:xfrm>
            <a:off x="7213670" y="2724380"/>
            <a:ext cx="1630380" cy="65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100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9B28C3A-2F3B-4A35-84CB-BB08B4A071F6}"/>
              </a:ext>
            </a:extLst>
          </p:cNvPr>
          <p:cNvSpPr/>
          <p:nvPr/>
        </p:nvSpPr>
        <p:spPr>
          <a:xfrm>
            <a:off x="1256916" y="5467433"/>
            <a:ext cx="1630380" cy="65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130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7069DDE-418C-4FC0-9A02-ED09FDC400CD}"/>
              </a:ext>
            </a:extLst>
          </p:cNvPr>
          <p:cNvSpPr/>
          <p:nvPr/>
        </p:nvSpPr>
        <p:spPr>
          <a:xfrm>
            <a:off x="511953" y="4497478"/>
            <a:ext cx="1630380" cy="65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ДОО № 162 </a:t>
            </a:r>
            <a:r>
              <a:rPr lang="ru-RU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г.Краснодар</a:t>
            </a: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89927A16-5A51-405D-9E95-48A1FAB2AD8E}"/>
              </a:ext>
            </a:extLst>
          </p:cNvPr>
          <p:cNvCxnSpPr>
            <a:cxnSpLocks/>
          </p:cNvCxnSpPr>
          <p:nvPr/>
        </p:nvCxnSpPr>
        <p:spPr>
          <a:xfrm>
            <a:off x="2281214" y="2077191"/>
            <a:ext cx="1582949" cy="1144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F89F748-C963-49A0-B9D9-0933BFB4BCD3}"/>
              </a:ext>
            </a:extLst>
          </p:cNvPr>
          <p:cNvCxnSpPr>
            <a:cxnSpLocks/>
          </p:cNvCxnSpPr>
          <p:nvPr/>
        </p:nvCxnSpPr>
        <p:spPr>
          <a:xfrm>
            <a:off x="3594158" y="1855700"/>
            <a:ext cx="749608" cy="12842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2AA8CE91-2821-4FA7-A5AC-119137DE7F0E}"/>
              </a:ext>
            </a:extLst>
          </p:cNvPr>
          <p:cNvCxnSpPr>
            <a:cxnSpLocks/>
          </p:cNvCxnSpPr>
          <p:nvPr/>
        </p:nvCxnSpPr>
        <p:spPr>
          <a:xfrm flipH="1">
            <a:off x="4855292" y="1834637"/>
            <a:ext cx="13921" cy="1301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0353EBA1-7A29-4AEE-B4C4-4F932B6F5CC8}"/>
              </a:ext>
            </a:extLst>
          </p:cNvPr>
          <p:cNvCxnSpPr>
            <a:cxnSpLocks/>
          </p:cNvCxnSpPr>
          <p:nvPr/>
        </p:nvCxnSpPr>
        <p:spPr>
          <a:xfrm flipH="1">
            <a:off x="5236958" y="1807594"/>
            <a:ext cx="954347" cy="12922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A62F8020-40F9-4F34-8201-BF327B910109}"/>
              </a:ext>
            </a:extLst>
          </p:cNvPr>
          <p:cNvCxnSpPr>
            <a:cxnSpLocks/>
          </p:cNvCxnSpPr>
          <p:nvPr/>
        </p:nvCxnSpPr>
        <p:spPr>
          <a:xfrm flipH="1">
            <a:off x="5643842" y="2123480"/>
            <a:ext cx="1530702" cy="1015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1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172" y="501317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4652">
            <a:off x="609644" y="830276"/>
            <a:ext cx="2643386" cy="3524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6682">
            <a:off x="6160843" y="769259"/>
            <a:ext cx="2645492" cy="3527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15211"/>
            <a:ext cx="2773925" cy="3698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22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264654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76672"/>
            <a:ext cx="1262178" cy="18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242954"/>
              </p:ext>
            </p:extLst>
          </p:nvPr>
        </p:nvGraphicFramePr>
        <p:xfrm>
          <a:off x="457200" y="476672"/>
          <a:ext cx="8229600" cy="60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60648"/>
            <a:ext cx="1372228" cy="20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8084" y="4234062"/>
            <a:ext cx="1656184" cy="2257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136904" cy="710841"/>
          </a:xfrm>
        </p:spPr>
        <p:txBody>
          <a:bodyPr>
            <a:noAutofit/>
          </a:bodyPr>
          <a:lstStyle/>
          <a:p>
            <a:pPr algn="just"/>
            <a:br>
              <a:rPr lang="ru-RU" sz="2800" b="1" dirty="0"/>
            </a:br>
            <a:br>
              <a:rPr lang="ru-RU" sz="2800" b="1" dirty="0"/>
            </a:br>
            <a:r>
              <a:rPr lang="ru-RU" sz="2200" b="1" dirty="0"/>
              <a:t>внедрена такая система, которая </a:t>
            </a:r>
            <a:r>
              <a:rPr lang="ru-RU" sz="2200" b="1" i="1" dirty="0"/>
              <a:t>обеспечит качество  взаимодействия дошкольной образовательной организации и семьи в развитии исследовательской активности, </a:t>
            </a:r>
            <a:r>
              <a:rPr lang="ru-RU" sz="2200" b="1" dirty="0"/>
              <a:t>исходя из международной стандартов (системы) оценки качества (</a:t>
            </a:r>
            <a:r>
              <a:rPr lang="en-US" sz="2200" b="1" dirty="0"/>
              <a:t>TQM</a:t>
            </a:r>
            <a:r>
              <a:rPr lang="ru-RU" sz="2200" b="1" dirty="0"/>
              <a:t>), представленных</a:t>
            </a:r>
            <a:endParaRPr lang="ru-RU" sz="2200" b="1" dirty="0">
              <a:solidFill>
                <a:srgbClr val="79390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1436" y="4365104"/>
            <a:ext cx="3672408" cy="209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78" y="4350755"/>
            <a:ext cx="1676900" cy="2235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410" y="3410997"/>
            <a:ext cx="20882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Качество цели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552" y="4304773"/>
            <a:ext cx="1800200" cy="22176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9467" y="3387652"/>
            <a:ext cx="20882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Качество условий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41778" y="3364307"/>
            <a:ext cx="252028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Качество процесса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49292" y="3317617"/>
            <a:ext cx="208823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79390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Качество результата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5559" y="531692"/>
            <a:ext cx="5738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Идея инновационного проекта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6852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>
            <a:extLst>
              <a:ext uri="{FF2B5EF4-FFF2-40B4-BE49-F238E27FC236}">
                <a16:creationId xmlns:a16="http://schemas.microsoft.com/office/drawing/2014/main" id="{234853F8-AF56-453D-AC92-7A36642B7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420" y="5733256"/>
            <a:ext cx="5194582" cy="863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Итоговая  диагностики исследовательской активности дошкольников </a:t>
            </a:r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(сентябрь 2020 год)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endParaRPr lang="ru-RU" alt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6A9342-F3A6-4147-BAED-ACD971136384}"/>
              </a:ext>
            </a:extLst>
          </p:cNvPr>
          <p:cNvSpPr/>
          <p:nvPr/>
        </p:nvSpPr>
        <p:spPr>
          <a:xfrm>
            <a:off x="539552" y="3238175"/>
            <a:ext cx="3896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Входная  диагностика исследовательской активности дошкольников </a:t>
            </a:r>
            <a:r>
              <a:rPr lang="ru-RU" alt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(сентябрь 2018 год)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33391-A57B-4E18-922F-578B41A1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-221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6508CA-8769-4CC8-A96C-187DF64C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3044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1B6AF-DCDD-4945-BFCE-37972DA3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114" y="2921020"/>
            <a:ext cx="740766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2E642FD-9AA6-4A42-AFA4-CB5A4720E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114" y="5921395"/>
            <a:ext cx="740766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52B63DE-DBFC-40B8-ABCF-048DA26D7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82425"/>
              </p:ext>
            </p:extLst>
          </p:nvPr>
        </p:nvGraphicFramePr>
        <p:xfrm>
          <a:off x="251520" y="223451"/>
          <a:ext cx="5194582" cy="294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3F8EFE2-73FC-4263-B511-2AE6D3DCD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8109"/>
              </p:ext>
            </p:extLst>
          </p:nvPr>
        </p:nvGraphicFramePr>
        <p:xfrm>
          <a:off x="4139952" y="3044886"/>
          <a:ext cx="4888173" cy="290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B29FA51-220C-4263-9ED6-A1BF8579C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64637"/>
              </p:ext>
            </p:extLst>
          </p:nvPr>
        </p:nvGraphicFramePr>
        <p:xfrm>
          <a:off x="229830" y="228993"/>
          <a:ext cx="48689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D123D0-0659-4830-814B-E8210958D5DF}"/>
              </a:ext>
            </a:extLst>
          </p:cNvPr>
          <p:cNvSpPr/>
          <p:nvPr/>
        </p:nvSpPr>
        <p:spPr>
          <a:xfrm>
            <a:off x="446035" y="3861048"/>
            <a:ext cx="372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Показатели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исследовательской активности родителей  (сентябрь 2018 года)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CCD7FE-6B27-4F1C-BC40-01A2850E69A1}"/>
              </a:ext>
            </a:extLst>
          </p:cNvPr>
          <p:cNvSpPr/>
          <p:nvPr/>
        </p:nvSpPr>
        <p:spPr>
          <a:xfrm>
            <a:off x="3707904" y="6044232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Показатели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исследовательской активности родителей  (декабрь 2020 года)</a:t>
            </a:r>
          </a:p>
        </p:txBody>
      </p:sp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id="{CC70FA11-7A8E-4528-8DF8-80C1B9CA8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38737"/>
              </p:ext>
            </p:extLst>
          </p:nvPr>
        </p:nvGraphicFramePr>
        <p:xfrm>
          <a:off x="4355976" y="3397344"/>
          <a:ext cx="4558194" cy="264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1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594AF-3EB5-49C1-8832-FB2359FF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8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2D1BB-156F-49C7-AB16-C26B6483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endParaRPr lang="ru-RU" u="sng" dirty="0"/>
          </a:p>
          <a:p>
            <a:pPr marL="0" indent="0">
              <a:buNone/>
            </a:pPr>
            <a:r>
              <a:rPr lang="ru-RU" u="sng" dirty="0">
                <a:hlinkClick r:id="rId3"/>
              </a:rPr>
              <a:t>https://ds160.centerstart.ru/node/455</a:t>
            </a:r>
            <a:r>
              <a:rPr lang="ru-RU" dirty="0"/>
              <a:t> </a:t>
            </a:r>
            <a:endParaRPr lang="ru-RU" u="sng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D4BE56-5EB9-4D3B-8A7D-0ED41B5914AB}"/>
              </a:ext>
            </a:extLst>
          </p:cNvPr>
          <p:cNvSpPr txBox="1">
            <a:spLocks/>
          </p:cNvSpPr>
          <p:nvPr/>
        </p:nvSpPr>
        <p:spPr>
          <a:xfrm>
            <a:off x="1907704" y="274638"/>
            <a:ext cx="6912768" cy="710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/>
              <a:t>Методические разработки</a:t>
            </a:r>
          </a:p>
        </p:txBody>
      </p:sp>
      <p:pic>
        <p:nvPicPr>
          <p:cNvPr id="8" name="Рисунок 7" descr="D:\яндекс диск\Елена\Мои документы\ИННОВАЦИОННАЯ\ПРОЕКТ  2016\проект КИП\2  год\фото\IMG_3374.JPG">
            <a:extLst>
              <a:ext uri="{FF2B5EF4-FFF2-40B4-BE49-F238E27FC236}">
                <a16:creationId xmlns:a16="http://schemas.microsoft.com/office/drawing/2014/main" id="{AACF8F40-EDC7-436A-BF84-1FA7C0622F15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425010" y="1351647"/>
            <a:ext cx="2316509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яндекс диск\Елена\Мои документы\ИННОВАЦИОННАЯ\ПРОЕКТ  2016\проект КИП\2  год\фото\IMG_3373.JPG">
            <a:extLst>
              <a:ext uri="{FF2B5EF4-FFF2-40B4-BE49-F238E27FC236}">
                <a16:creationId xmlns:a16="http://schemas.microsoft.com/office/drawing/2014/main" id="{867DFEB0-7CD2-42F6-8712-B809D5E7D747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568483" y="3783021"/>
            <a:ext cx="2153989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6C230D-8284-45BE-ACB7-096E04B860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99" y="939393"/>
            <a:ext cx="1584177" cy="2362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D1C656-1AE7-45B1-9C4E-6022A356D50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4" y="1268760"/>
            <a:ext cx="3133705" cy="445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91BA638-D89C-4849-A34A-E38C77DE3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62204"/>
              </p:ext>
            </p:extLst>
          </p:nvPr>
        </p:nvGraphicFramePr>
        <p:xfrm>
          <a:off x="6156176" y="3429000"/>
          <a:ext cx="1584177" cy="22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11" imgW="7605273" imgH="10682997" progId="Word.Document.12">
                  <p:embed/>
                </p:oleObj>
              </mc:Choice>
              <mc:Fallback>
                <p:oleObj name="Document" r:id="rId11" imgW="7605273" imgH="106829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6176" y="3429000"/>
                        <a:ext cx="1584177" cy="222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0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5">
            <a:extLst>
              <a:ext uri="{FF2B5EF4-FFF2-40B4-BE49-F238E27FC236}">
                <a16:creationId xmlns:a16="http://schemas.microsoft.com/office/drawing/2014/main" id="{110243D3-1B27-4735-B4CC-1E222913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68961"/>
            <a:ext cx="9396536" cy="496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программы «Диалог с родителями»</a:t>
            </a:r>
            <a:endParaRPr lang="ru-RU" alt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C3B791-9BB9-4953-9C78-383A96F97F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749258"/>
            <a:ext cx="3499898" cy="2448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9FEA17-0288-4D9B-8F69-21360775EB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82" y="439055"/>
            <a:ext cx="3549191" cy="26618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51ACF-8E98-44F0-9A63-BD65ADA42C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34" y="3946717"/>
            <a:ext cx="3765634" cy="2118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4FEB3B-97DE-41E9-986A-5EF946A0AC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251" y="494451"/>
            <a:ext cx="3887005" cy="2574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74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Объект 5">
            <a:extLst>
              <a:ext uri="{FF2B5EF4-FFF2-40B4-BE49-F238E27FC236}">
                <a16:creationId xmlns:a16="http://schemas.microsoft.com/office/drawing/2014/main" id="{110243D3-1B27-4735-B4CC-1E222913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57663"/>
            <a:ext cx="4284663" cy="7207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110243D3-1B27-4735-B4CC-1E2229138740}"/>
              </a:ext>
            </a:extLst>
          </p:cNvPr>
          <p:cNvSpPr txBox="1">
            <a:spLocks/>
          </p:cNvSpPr>
          <p:nvPr/>
        </p:nvSpPr>
        <p:spPr>
          <a:xfrm>
            <a:off x="2759237" y="213987"/>
            <a:ext cx="4284663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Конкурсы</a:t>
            </a:r>
            <a:endParaRPr lang="ru-RU" alt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C15180-3AC4-4121-A40C-F2E58B89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39" y="3403282"/>
            <a:ext cx="3133100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Объект 4">
            <a:extLst>
              <a:ext uri="{FF2B5EF4-FFF2-40B4-BE49-F238E27FC236}">
                <a16:creationId xmlns:a16="http://schemas.microsoft.com/office/drawing/2014/main" id="{5452620D-09FA-4B3F-A8DF-CC02AF125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617" y="3645024"/>
            <a:ext cx="3528392" cy="264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FFECA5-1434-43FF-BA87-3078399EA6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996" y="833847"/>
            <a:ext cx="3425913" cy="2569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DDA01B-2495-4B22-A4B8-52132C1AC6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71" y="279635"/>
            <a:ext cx="2268258" cy="3024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82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7735</TotalTime>
  <Words>381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 2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  внедрена такая система, которая обеспечит качество  взаимодействия дошкольной образовательной организации и семьи в развитии исследовательской активности, исходя из международной стандартов (системы) оценки качества (TQM), представленных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Сетевое взаимодействие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"Равные возможности образования"</dc:title>
  <dc:creator>ПМПК</dc:creator>
  <cp:lastModifiedBy>Пользователь</cp:lastModifiedBy>
  <cp:revision>655</cp:revision>
  <cp:lastPrinted>2020-02-11T05:05:55Z</cp:lastPrinted>
  <dcterms:created xsi:type="dcterms:W3CDTF">2014-11-13T11:50:42Z</dcterms:created>
  <dcterms:modified xsi:type="dcterms:W3CDTF">2021-01-18T14:40:37Z</dcterms:modified>
</cp:coreProperties>
</file>