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3" r:id="rId1"/>
  </p:sldMasterIdLst>
  <p:notesMasterIdLst>
    <p:notesMasterId r:id="rId15"/>
  </p:notesMasterIdLst>
  <p:sldIdLst>
    <p:sldId id="280" r:id="rId2"/>
    <p:sldId id="281" r:id="rId3"/>
    <p:sldId id="282" r:id="rId4"/>
    <p:sldId id="259" r:id="rId5"/>
    <p:sldId id="270" r:id="rId6"/>
    <p:sldId id="272" r:id="rId7"/>
    <p:sldId id="276" r:id="rId8"/>
    <p:sldId id="273" r:id="rId9"/>
    <p:sldId id="277" r:id="rId10"/>
    <p:sldId id="274" r:id="rId11"/>
    <p:sldId id="279" r:id="rId12"/>
    <p:sldId id="275" r:id="rId13"/>
    <p:sldId id="27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339933"/>
    <a:srgbClr val="FFFF99"/>
    <a:srgbClr val="CC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5" autoAdjust="0"/>
    <p:restoredTop sz="94660"/>
  </p:normalViewPr>
  <p:slideViewPr>
    <p:cSldViewPr>
      <p:cViewPr varScale="1">
        <p:scale>
          <a:sx n="74" d="100"/>
          <a:sy n="74" d="100"/>
        </p:scale>
        <p:origin x="3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5AFCD74-7D43-4E60-971B-6AC29EA8BA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3279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5799 w 8042"/>
              <a:gd name="T1" fmla="*/ 10000 h 10000"/>
              <a:gd name="T2" fmla="*/ 5961 w 8042"/>
              <a:gd name="T3" fmla="*/ 9880 h 10000"/>
              <a:gd name="T4" fmla="*/ 5988 w 8042"/>
              <a:gd name="T5" fmla="*/ 9820 h 10000"/>
              <a:gd name="T6" fmla="*/ 8042 w 8042"/>
              <a:gd name="T7" fmla="*/ 5260 h 10000"/>
              <a:gd name="T8" fmla="*/ 8042 w 8042"/>
              <a:gd name="T9" fmla="*/ 4721 h 10000"/>
              <a:gd name="T10" fmla="*/ 5988 w 8042"/>
              <a:gd name="T11" fmla="*/ 221 h 10000"/>
              <a:gd name="T12" fmla="*/ 5961 w 8042"/>
              <a:gd name="T13" fmla="*/ 160 h 10000"/>
              <a:gd name="T14" fmla="*/ 5799 w 8042"/>
              <a:gd name="T15" fmla="*/ 41 h 10000"/>
              <a:gd name="T16" fmla="*/ 18 w 8042"/>
              <a:gd name="T17" fmla="*/ 0 h 10000"/>
              <a:gd name="T18" fmla="*/ 0 w 8042"/>
              <a:gd name="T19" fmla="*/ 9991 h 10000"/>
              <a:gd name="T20" fmla="*/ 5799 w 8042"/>
              <a:gd name="T21" fmla="*/ 10000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А.А. Петрова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DDF4A-E493-4030-94EE-0FE9B8AC5A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197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А.А. Петрова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A1471-347B-4F73-B084-2415FA4749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3521208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34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ru-RU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ru-RU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А.А. Петрова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7E9A8-8A77-4047-83A1-38E8437C4B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8833032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А.А. Петрова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B0504-6A6D-4A03-B67C-2502A51D96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0507926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34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ru-RU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ru-RU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А.А. Петрова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5DE3E-7016-4917-BC86-FD6604A23D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463359"/>
      </p:ext>
    </p:extLst>
  </p:cSld>
  <p:clrMapOvr>
    <a:masterClrMapping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А.А. Петрова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F3313-F749-4ED3-A593-643B652FC2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4874963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А.А. Петрова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B210D-06C0-4E6E-BA53-972CF0C290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260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А.А. Петрова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8CFF4-0374-4516-9EED-11647E9FFE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217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А.А. Петрова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2CB36-9B90-490F-919E-1DF31E01E0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076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А.А. Петрова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FD0A8-97F3-46FA-B507-707C646425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116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А.А. Петрова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7EB7F-07C1-41F3-AB2F-D107F18C23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083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А.А. Петрова</a:t>
            </a: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D7ACC-886B-4BE8-9F93-F655CF6A48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422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А.А. Петрова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10A0B-9C6D-4B54-9109-3096551B07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590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А.А. Петрова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5AC30-8A28-46DF-BC59-877F5748C6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8360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А.А. Петрова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0714F-68A0-4179-956E-A7E6FDF90C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743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А.А. Петрова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6658E-4972-4D85-A09D-6E60DB8549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448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А.А. Петрова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smtClean="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1C041017-109C-4899-88F1-6D4EB05E11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  <p:sldLayoutId id="2147483870" r:id="rId15"/>
    <p:sldLayoutId id="2147483871" r:id="rId16"/>
  </p:sldLayoutIdLst>
  <p:hf hdr="0" ftr="0"/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c.edu.ru/catalog/res/117a9cdc-1b1d-4f0c-94c4-21f2644d5dce/?" TargetMode="External"/><Relationship Id="rId2" Type="http://schemas.openxmlformats.org/officeDocument/2006/relationships/hyperlink" Target="http://sc.edu.ru/catalog/res/9040a485-564f-4505-ba0b-77ea7bd11920/?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c.edu.ru/catalog/res/5d7465c7-89e3-4371-bbb3-07de456c9633/?" TargetMode="External"/><Relationship Id="rId2" Type="http://schemas.openxmlformats.org/officeDocument/2006/relationships/hyperlink" Target="http://sc.edu.ru/catalog/res/498254ee-208d-4f10-96ff-192e79e2d25b/?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c.edu.ru/catalog/res/e461113e-8f38-4938-b6b4-0cd89cf4ee9b/?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c.edu.ru/catalog/res/46019679-655a-4a9c-9a66-6a455e42894d/?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971550" y="1131888"/>
            <a:ext cx="7848600" cy="4005262"/>
          </a:xfrm>
        </p:spPr>
        <p:txBody>
          <a:bodyPr/>
          <a:lstStyle/>
          <a:p>
            <a:pPr algn="ctr"/>
            <a:r>
              <a:rPr lang="ru-RU" altLang="ru-RU" sz="7200" b="1" smtClean="0">
                <a:solidFill>
                  <a:srgbClr val="00B050"/>
                </a:solidFill>
              </a:rPr>
              <a:t>Требования предъявляемые к ЭОР</a:t>
            </a:r>
          </a:p>
        </p:txBody>
      </p:sp>
      <p:sp>
        <p:nvSpPr>
          <p:cNvPr id="19459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9BBED07-4503-4C34-B05C-E5224396D0AA}" type="slidenum">
              <a:rPr lang="ru-RU" altLang="ru-RU" sz="2000">
                <a:solidFill>
                  <a:srgbClr val="FEFFFF"/>
                </a:solidFill>
              </a:rPr>
              <a:pPr/>
              <a:t>1</a:t>
            </a:fld>
            <a:endParaRPr lang="ru-RU" altLang="ru-RU" sz="2000">
              <a:solidFill>
                <a:srgbClr val="FE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84163"/>
            <a:ext cx="7772400" cy="1143000"/>
          </a:xfrm>
        </p:spPr>
        <p:txBody>
          <a:bodyPr/>
          <a:lstStyle/>
          <a:p>
            <a:r>
              <a:rPr lang="ru-RU" altLang="ru-RU" sz="6000" b="1" smtClean="0"/>
              <a:t>Деятельностные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1441450" y="1989138"/>
            <a:ext cx="7702550" cy="4543425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Удаление</a:t>
            </a:r>
            <a:r>
              <a:rPr lang="en-US" alt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ru-RU" alt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введение объекта в активное поле контента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Перемещение объектов для установления иерархий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Смещение объектов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Составление определенных композиций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Объединение композиций связями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Изменение параметров, характеристик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Декомпозиция</a:t>
            </a:r>
            <a:r>
              <a:rPr lang="en-US" alt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ru-RU" alt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перемещение по уровням</a:t>
            </a:r>
          </a:p>
        </p:txBody>
      </p:sp>
      <p:sp>
        <p:nvSpPr>
          <p:cNvPr id="2867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3B045C7-E11E-4EA4-BD9A-4DEA3FA2C808}" type="slidenum"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ru-RU" altLang="ru-RU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1404938" y="406400"/>
            <a:ext cx="6589712" cy="1281113"/>
          </a:xfrm>
        </p:spPr>
        <p:txBody>
          <a:bodyPr/>
          <a:lstStyle/>
          <a:p>
            <a:pPr algn="ctr"/>
            <a:r>
              <a:rPr lang="ru-RU" altLang="ru-RU" sz="5400" smtClean="0"/>
              <a:t>пример</a:t>
            </a:r>
          </a:p>
        </p:txBody>
      </p:sp>
      <p:sp>
        <p:nvSpPr>
          <p:cNvPr id="29699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A0B218C-6C7D-4393-9B4B-3A4A5E799E15}" type="slidenum">
              <a:rPr lang="ru-RU" altLang="ru-RU" sz="900">
                <a:solidFill>
                  <a:schemeClr val="accent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ru-RU" altLang="ru-RU" sz="900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0" name="Прямоугольник 6"/>
          <p:cNvSpPr>
            <a:spLocks noChangeArrowheads="1"/>
          </p:cNvSpPr>
          <p:nvPr/>
        </p:nvSpPr>
        <p:spPr bwMode="auto">
          <a:xfrm>
            <a:off x="579438" y="3986213"/>
            <a:ext cx="82407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Pts val="1000"/>
              <a:buFont typeface="Symbol" panose="05050102010706020507" pitchFamily="18" charset="2"/>
              <a:buChar char=""/>
            </a:pPr>
            <a:r>
              <a:rPr lang="ru-RU" altLang="ru-RU">
                <a:solidFill>
                  <a:srgbClr val="333333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клавиатурный тренажер «Руки солиста» (N 128669)</a:t>
            </a:r>
            <a:br>
              <a:rPr lang="ru-RU" altLang="ru-RU">
                <a:solidFill>
                  <a:srgbClr val="333333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ru-RU" altLang="ru-RU" u="sng">
                <a:solidFill>
                  <a:srgbClr val="8C9AA8"/>
                </a:solidFill>
                <a:latin typeface="Tahoma" panose="020B0604030504040204" pitchFamily="34" charset="0"/>
                <a:cs typeface="Times New Roman" panose="02020603050405020304" pitchFamily="18" charset="0"/>
                <a:hlinkClick r:id="rId2"/>
              </a:rPr>
              <a:t>http://sc.edu.ru/catalog/res/9040a485-564f-4505-ba0b-77ea7bd11920/?</a:t>
            </a:r>
            <a:endParaRPr lang="ru-RU" altLang="ru-RU" sz="360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1" name="Прямоугольник 7"/>
          <p:cNvSpPr>
            <a:spLocks noChangeArrowheads="1"/>
          </p:cNvSpPr>
          <p:nvPr/>
        </p:nvSpPr>
        <p:spPr bwMode="auto">
          <a:xfrm>
            <a:off x="579438" y="1930400"/>
            <a:ext cx="831373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Pts val="1000"/>
              <a:buFont typeface="Symbol" panose="05050102010706020507" pitchFamily="18" charset="2"/>
              <a:buChar char=""/>
            </a:pPr>
            <a:r>
              <a:rPr lang="ru-RU" altLang="ru-RU">
                <a:solidFill>
                  <a:srgbClr val="333333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тест по теме «Восприятие информации» «Система тестов и заданий N4» (N 134948)</a:t>
            </a:r>
            <a:br>
              <a:rPr lang="ru-RU" altLang="ru-RU">
                <a:solidFill>
                  <a:srgbClr val="333333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ru-RU" altLang="ru-RU" u="sng">
                <a:solidFill>
                  <a:srgbClr val="8C9AA8"/>
                </a:solidFill>
                <a:latin typeface="Tahoma" panose="020B0604030504040204" pitchFamily="34" charset="0"/>
                <a:cs typeface="Times New Roman" panose="02020603050405020304" pitchFamily="18" charset="0"/>
                <a:hlinkClick r:id="rId3"/>
              </a:rPr>
              <a:t>http://sc.edu.ru/catalog/res/117a9cdc-1b1d-4f0c-94c4-21f2644d5dce/?</a:t>
            </a:r>
            <a:endParaRPr lang="ru-RU" altLang="ru-RU" sz="360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309563"/>
            <a:ext cx="7561263" cy="1320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Исследовательские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82613" y="2060575"/>
            <a:ext cx="8355012" cy="3405188"/>
          </a:xfrm>
        </p:spPr>
        <p:txBody>
          <a:bodyPr/>
          <a:lstStyle/>
          <a:p>
            <a:pPr algn="just"/>
            <a:r>
              <a:rPr lang="ru-RU" altLang="ru-RU" sz="3200" b="1" smtClean="0"/>
              <a:t>Для таких форм контент ЭОР должен представлять собой интерактивную многосвязную аудиовизуальную среду с многомодельной поддержкой, близкой к виртуальной реальности</a:t>
            </a:r>
          </a:p>
        </p:txBody>
      </p:sp>
      <p:sp>
        <p:nvSpPr>
          <p:cNvPr id="30724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3F035FA-A1D7-43CA-8EF6-8ADAA99AFB05}" type="slidenum"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ru-RU" altLang="ru-RU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algn="ctr"/>
            <a:r>
              <a:rPr lang="ru-RU" altLang="ru-RU" sz="5400" smtClean="0"/>
              <a:t>пример</a:t>
            </a:r>
          </a:p>
        </p:txBody>
      </p:sp>
      <p:sp>
        <p:nvSpPr>
          <p:cNvPr id="3174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59E1506-59A9-48C9-9596-A0EB15983671}" type="slidenum">
              <a:rPr lang="ru-RU" altLang="ru-RU" sz="900">
                <a:solidFill>
                  <a:schemeClr val="accent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ru-RU" altLang="ru-RU" sz="900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8" name="Прямоугольник 5"/>
          <p:cNvSpPr>
            <a:spLocks noChangeArrowheads="1"/>
          </p:cNvSpPr>
          <p:nvPr/>
        </p:nvSpPr>
        <p:spPr bwMode="auto">
          <a:xfrm>
            <a:off x="596900" y="1738313"/>
            <a:ext cx="62071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Pts val="1000"/>
              <a:buFont typeface="Symbol" panose="05050102010706020507" pitchFamily="18" charset="2"/>
              <a:buChar char=""/>
            </a:pPr>
            <a:r>
              <a:rPr lang="ru-RU" altLang="ru-RU">
                <a:solidFill>
                  <a:srgbClr val="333333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виртуальная лаборатория «Цифровые весы» (N 135009)</a:t>
            </a:r>
            <a:br>
              <a:rPr lang="ru-RU" altLang="ru-RU">
                <a:solidFill>
                  <a:srgbClr val="333333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ru-RU" altLang="ru-RU" u="sng">
                <a:solidFill>
                  <a:srgbClr val="8C9AA8"/>
                </a:solidFill>
                <a:latin typeface="Tahoma" panose="020B0604030504040204" pitchFamily="34" charset="0"/>
                <a:cs typeface="Times New Roman" panose="02020603050405020304" pitchFamily="18" charset="0"/>
                <a:hlinkClick r:id="rId2"/>
              </a:rPr>
              <a:t>http://sc.edu.ru/catalog/res/498254ee-208d-4f10-96ff-192e79e2d25b/?</a:t>
            </a:r>
            <a:endParaRPr lang="ru-RU" altLang="ru-RU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9" name="Прямоугольник 6"/>
          <p:cNvSpPr>
            <a:spLocks noChangeArrowheads="1"/>
          </p:cNvSpPr>
          <p:nvPr/>
        </p:nvSpPr>
        <p:spPr bwMode="auto">
          <a:xfrm>
            <a:off x="833438" y="3602038"/>
            <a:ext cx="612457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Pts val="1000"/>
              <a:buFont typeface="Symbol" panose="05050102010706020507" pitchFamily="18" charset="2"/>
              <a:buChar char=""/>
            </a:pPr>
            <a:r>
              <a:rPr lang="ru-RU" altLang="ru-RU">
                <a:solidFill>
                  <a:srgbClr val="333333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виртуальная лаборатория «Оптические иллюзии» (N 134876)</a:t>
            </a:r>
            <a:br>
              <a:rPr lang="ru-RU" altLang="ru-RU">
                <a:solidFill>
                  <a:srgbClr val="333333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ru-RU" altLang="ru-RU" u="sng">
                <a:solidFill>
                  <a:srgbClr val="8C9AA8"/>
                </a:solidFill>
                <a:latin typeface="Tahoma" panose="020B0604030504040204" pitchFamily="34" charset="0"/>
                <a:cs typeface="Times New Roman" panose="02020603050405020304" pitchFamily="18" charset="0"/>
                <a:hlinkClick r:id="rId3"/>
              </a:rPr>
              <a:t>http://sc.edu.ru/catalog/res/5d7465c7-89e3-4371-bbb3-07de456c9633/?</a:t>
            </a:r>
            <a:endParaRPr lang="ru-RU" altLang="ru-RU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6963" y="304800"/>
            <a:ext cx="7943850" cy="6553200"/>
          </a:xfrm>
        </p:spPr>
        <p:txBody>
          <a:bodyPr rtlCol="0">
            <a:normAutofit fontScale="92500" lnSpcReduction="20000"/>
          </a:bodyPr>
          <a:lstStyle/>
          <a:p>
            <a:pPr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Дидактические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(научность, доступность,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проблемность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наглядность, активизация, систематичность и последовательность, прочность усвоения, единство обучения, развития и воспитания)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Специфические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(адаптивность, интерактивность, визуализация, интеллектуальное развитие, системность,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полнофункциональность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целостность и непрерывность)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Методические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(взаимосвязь и взаимодействие, разнообразие тренировки)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Психологические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(вербально-логическое и сенсорно-перцептивное восприятие, устойчивость и переключаемость внимания, память, теоретическое понятийное и практическое наглядно-действенное мышление, воображение, мотивация, учет возраста)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Технические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(надежные и универсальные ПК, периферия, ММ, устойчивые и защищенные ЭОР, простые, тестируемые, различные носители)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483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9572894-D060-4961-BC0F-45EBA1486859}" type="slidenum">
              <a:rPr lang="ru-RU" altLang="ru-RU" sz="2000">
                <a:solidFill>
                  <a:srgbClr val="FEFFFF"/>
                </a:solidFill>
              </a:rPr>
              <a:pPr/>
              <a:t>2</a:t>
            </a:fld>
            <a:endParaRPr lang="ru-RU" altLang="ru-RU" sz="2000">
              <a:solidFill>
                <a:srgbClr val="FE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1208088" y="260350"/>
            <a:ext cx="7956550" cy="6337300"/>
          </a:xfrm>
        </p:spPr>
        <p:txBody>
          <a:bodyPr/>
          <a:lstStyle/>
          <a:p>
            <a:pPr algn="just"/>
            <a:r>
              <a:rPr lang="ru-RU" altLang="ru-RU" sz="2200" smtClean="0"/>
              <a:t>•</a:t>
            </a:r>
            <a:r>
              <a:rPr lang="ru-RU" altLang="ru-RU" sz="2200" b="1" smtClean="0"/>
              <a:t>Сетевые</a:t>
            </a:r>
            <a:r>
              <a:rPr lang="ru-RU" altLang="ru-RU" sz="2200" smtClean="0"/>
              <a:t> (архитектура «клиент-сервер», телекоммуникации, сетевые ОС и Интернет-навигаторы, средства администрирования процесса обучения, коллективной работы, внешней обратной связи)</a:t>
            </a:r>
          </a:p>
          <a:p>
            <a:pPr algn="just"/>
            <a:r>
              <a:rPr lang="ru-RU" altLang="ru-RU" sz="2200" smtClean="0"/>
              <a:t>•</a:t>
            </a:r>
            <a:r>
              <a:rPr lang="ru-RU" altLang="ru-RU" sz="2200" b="1" smtClean="0"/>
              <a:t>Эргономические</a:t>
            </a:r>
            <a:r>
              <a:rPr lang="ru-RU" altLang="ru-RU" sz="2200" smtClean="0"/>
              <a:t> (дружественность, выбор темпа, последовательности, адаптация к индивидууму)</a:t>
            </a:r>
          </a:p>
          <a:p>
            <a:pPr algn="just"/>
            <a:r>
              <a:rPr lang="ru-RU" altLang="ru-RU" sz="2200" smtClean="0"/>
              <a:t>•</a:t>
            </a:r>
            <a:r>
              <a:rPr lang="ru-RU" altLang="ru-RU" sz="2200" b="1" smtClean="0"/>
              <a:t>Эстетические</a:t>
            </a:r>
            <a:r>
              <a:rPr lang="ru-RU" altLang="ru-RU" sz="2200" smtClean="0"/>
              <a:t> (упорядоченность, выразительность элементов, цвета, размера, расположения, сочетания возрасту) </a:t>
            </a:r>
          </a:p>
          <a:p>
            <a:pPr algn="just"/>
            <a:r>
              <a:rPr lang="ru-RU" altLang="ru-RU" sz="2200" smtClean="0"/>
              <a:t>•</a:t>
            </a:r>
            <a:r>
              <a:rPr lang="ru-RU" altLang="ru-RU" sz="2200" b="1" smtClean="0"/>
              <a:t>Документация</a:t>
            </a:r>
            <a:r>
              <a:rPr lang="ru-RU" altLang="ru-RU" sz="2200" smtClean="0"/>
              <a:t> (полнота для эффективности эксплуатации, мобильности использования компонентов)</a:t>
            </a:r>
          </a:p>
          <a:p>
            <a:pPr algn="just"/>
            <a:r>
              <a:rPr lang="ru-RU" altLang="ru-RU" sz="2200" smtClean="0"/>
              <a:t>•</a:t>
            </a:r>
            <a:r>
              <a:rPr lang="ru-RU" altLang="ru-RU" sz="2200" b="1" smtClean="0"/>
              <a:t>По уровням образования</a:t>
            </a:r>
            <a:r>
              <a:rPr lang="ru-RU" altLang="ru-RU" sz="2200" smtClean="0"/>
              <a:t> (общее - специальное, профессиональное, дополнительное) и типам занятий (лекции, семинары, лабораторные, консультации, аттестация)</a:t>
            </a:r>
          </a:p>
          <a:p>
            <a:endParaRPr lang="ru-RU" altLang="ru-RU" sz="2400" smtClean="0"/>
          </a:p>
        </p:txBody>
      </p:sp>
      <p:sp>
        <p:nvSpPr>
          <p:cNvPr id="21507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794F6D5-47C9-460B-8E59-7C151B5F8C72}" type="slidenum">
              <a:rPr lang="ru-RU" altLang="ru-RU" sz="2000">
                <a:solidFill>
                  <a:srgbClr val="FEFFFF"/>
                </a:solidFill>
              </a:rPr>
              <a:pPr/>
              <a:t>3</a:t>
            </a:fld>
            <a:endParaRPr lang="ru-RU" altLang="ru-RU" sz="2000">
              <a:solidFill>
                <a:srgbClr val="FE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4213" y="1304925"/>
            <a:ext cx="8280400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sz="6000" b="1" dirty="0">
                <a:solidFill>
                  <a:srgbClr val="90C226"/>
                </a:solidFill>
                <a:latin typeface="Trebuchet MS" panose="020B0603020202020204"/>
                <a:ea typeface="+mj-ea"/>
                <a:cs typeface="+mj-cs"/>
              </a:rPr>
              <a:t>Формы взаимодействия пользователя с ЭОР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1341438" y="620713"/>
            <a:ext cx="7772400" cy="533082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Условно-пассивные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altLang="ru-RU" sz="4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Активные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altLang="ru-RU" sz="4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4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Деятельностные</a:t>
            </a:r>
            <a:endParaRPr lang="ru-RU" altLang="ru-RU" sz="4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altLang="ru-RU" sz="4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Исследовательские</a:t>
            </a:r>
          </a:p>
        </p:txBody>
      </p:sp>
      <p:sp>
        <p:nvSpPr>
          <p:cNvPr id="23555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CDC959B-01D0-4B4A-B83F-D3F60EB0EE95}" type="slidenum"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ru-RU" altLang="ru-RU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516063" y="309563"/>
            <a:ext cx="7712075" cy="1320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Условно-пассивные</a:t>
            </a:r>
            <a:br>
              <a:rPr lang="ru-RU" altLang="ru-RU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altLang="ru-RU" sz="5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1546225" y="1557338"/>
            <a:ext cx="7202488" cy="49228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Чтение текста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altLang="ru-RU" sz="105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Просмотр деловой графики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altLang="ru-RU" sz="105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Прослушивание звука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altLang="ru-RU" sz="105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Просмотр изображений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altLang="ru-RU" sz="105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Восприятие аудиовизуальной композиции</a:t>
            </a:r>
          </a:p>
        </p:txBody>
      </p:sp>
      <p:sp>
        <p:nvSpPr>
          <p:cNvPr id="2458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4029FB7-7600-4EA3-B06E-132FB5C2E812}" type="slidenum"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ru-RU" altLang="ru-RU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2195513" y="582613"/>
            <a:ext cx="6348412" cy="803275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z="5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пример</a:t>
            </a:r>
          </a:p>
        </p:txBody>
      </p:sp>
      <p:sp>
        <p:nvSpPr>
          <p:cNvPr id="25603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B344426-992A-4A62-A10B-DEB62ECDC769}" type="slidenum">
              <a:rPr lang="ru-RU" altLang="ru-RU" sz="900">
                <a:solidFill>
                  <a:schemeClr val="accent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ru-RU" altLang="ru-RU" sz="900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5604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48"/>
          <a:stretch>
            <a:fillRect/>
          </a:stretch>
        </p:blipFill>
        <p:spPr bwMode="auto">
          <a:xfrm>
            <a:off x="1131888" y="2205038"/>
            <a:ext cx="7412037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Прямоугольник 12"/>
          <p:cNvSpPr>
            <a:spLocks noChangeArrowheads="1"/>
          </p:cNvSpPr>
          <p:nvPr/>
        </p:nvSpPr>
        <p:spPr bwMode="auto">
          <a:xfrm>
            <a:off x="1108075" y="4149725"/>
            <a:ext cx="78597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Pts val="1000"/>
              <a:buFont typeface="Symbol" panose="05050102010706020507" pitchFamily="18" charset="2"/>
              <a:buChar char=""/>
            </a:pPr>
            <a:r>
              <a:rPr lang="ru-RU" altLang="ru-RU">
                <a:solidFill>
                  <a:srgbClr val="333333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анимация «Кто как видит» (N 135131)</a:t>
            </a:r>
            <a:br>
              <a:rPr lang="ru-RU" altLang="ru-RU">
                <a:solidFill>
                  <a:srgbClr val="333333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ru-RU" altLang="ru-RU" u="sng">
                <a:solidFill>
                  <a:srgbClr val="8C9AA8"/>
                </a:solidFill>
                <a:latin typeface="Tahoma" panose="020B0604030504040204" pitchFamily="34" charset="0"/>
                <a:cs typeface="Times New Roman" panose="02020603050405020304" pitchFamily="18" charset="0"/>
                <a:hlinkClick r:id="rId3"/>
              </a:rPr>
              <a:t>http://sc.edu.ru/catalog/res/e461113e-8f38-4938-b6b4-0cd89cf4ee9b/?</a:t>
            </a:r>
            <a:endParaRPr lang="ru-RU" altLang="ru-RU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69875"/>
            <a:ext cx="7772400" cy="1143000"/>
          </a:xfrm>
        </p:spPr>
        <p:txBody>
          <a:bodyPr/>
          <a:lstStyle/>
          <a:p>
            <a:r>
              <a:rPr lang="ru-RU" altLang="ru-RU" sz="6000" b="1" smtClean="0"/>
              <a:t>Активные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773238"/>
            <a:ext cx="7918450" cy="4683125"/>
          </a:xfrm>
        </p:spPr>
        <p:txBody>
          <a:bodyPr rtlCol="0">
            <a:normAutofit fontScale="925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Навигация по элементам контента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Копирование элементов контента в буфер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Множественный выбор из контента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Масштабирование изображения для детального изучения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Изменение пространственной </a:t>
            </a:r>
            <a:r>
              <a:rPr lang="ru-RU" altLang="ru-RU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ориетации</a:t>
            </a:r>
            <a:r>
              <a:rPr lang="ru-RU" alt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(поворот вокруг осей)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Изменение азимута и угла зрения («поворот,  и наезд камеры»)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Управление интерактивной композицией</a:t>
            </a:r>
          </a:p>
        </p:txBody>
      </p:sp>
      <p:sp>
        <p:nvSpPr>
          <p:cNvPr id="26628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06E0239-6ABD-4CE8-95A2-A6BAEB01E017}" type="slidenum"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ru-RU" altLang="ru-RU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1835150" y="485775"/>
            <a:ext cx="6348413" cy="1320800"/>
          </a:xfrm>
        </p:spPr>
        <p:txBody>
          <a:bodyPr/>
          <a:lstStyle/>
          <a:p>
            <a:pPr algn="ctr"/>
            <a:r>
              <a:rPr lang="ru-RU" altLang="ru-RU" sz="5400" smtClean="0"/>
              <a:t>пример</a:t>
            </a:r>
          </a:p>
        </p:txBody>
      </p:sp>
      <p:sp>
        <p:nvSpPr>
          <p:cNvPr id="27651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9259E2E-67BD-442C-A253-9BB2F9D1D16C}" type="slidenum">
              <a:rPr lang="ru-RU" altLang="ru-RU" sz="900">
                <a:solidFill>
                  <a:schemeClr val="accent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ru-RU" altLang="ru-RU" sz="900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2" name="Прямоугольник 5"/>
          <p:cNvSpPr>
            <a:spLocks noChangeArrowheads="1"/>
          </p:cNvSpPr>
          <p:nvPr/>
        </p:nvSpPr>
        <p:spPr bwMode="auto">
          <a:xfrm>
            <a:off x="620713" y="1930400"/>
            <a:ext cx="83439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4572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Pts val="1000"/>
              <a:buFont typeface="Symbol" panose="05050102010706020507" pitchFamily="18" charset="2"/>
              <a:buChar char=""/>
            </a:pPr>
            <a:r>
              <a:rPr lang="ru-RU" altLang="ru-RU">
                <a:solidFill>
                  <a:srgbClr val="333333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демонстрационный имитатор «Работа поисковой системы в Интернете» (N 119393)</a:t>
            </a:r>
            <a:br>
              <a:rPr lang="ru-RU" altLang="ru-RU">
                <a:solidFill>
                  <a:srgbClr val="333333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ru-RU" altLang="ru-RU" u="sng">
                <a:solidFill>
                  <a:srgbClr val="8C9AA8"/>
                </a:solidFill>
                <a:latin typeface="Tahoma" panose="020B0604030504040204" pitchFamily="34" charset="0"/>
                <a:cs typeface="Times New Roman" panose="02020603050405020304" pitchFamily="18" charset="0"/>
                <a:hlinkClick r:id="rId2"/>
              </a:rPr>
              <a:t>http://sc.edu.ru/catalog/res/46019679-655a-4a9c-9a66-6a455e42894d/?</a:t>
            </a:r>
            <a:endParaRPr lang="ru-RU" altLang="ru-RU" sz="360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3" name="TextBox 6"/>
          <p:cNvSpPr txBox="1">
            <a:spLocks noChangeArrowheads="1"/>
          </p:cNvSpPr>
          <p:nvPr/>
        </p:nvSpPr>
        <p:spPr bwMode="auto">
          <a:xfrm>
            <a:off x="900113" y="4652963"/>
            <a:ext cx="7920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>
                <a:solidFill>
                  <a:schemeClr val="tx1"/>
                </a:solidFill>
                <a:latin typeface="Times New Roman" panose="02020603050405020304" pitchFamily="18" charset="0"/>
              </a:rPr>
              <a:t>Интерактивное учебное пособие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1245</TotalTime>
  <Words>416</Words>
  <Application>Microsoft Office PowerPoint</Application>
  <PresentationFormat>Экран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Times New Roman</vt:lpstr>
      <vt:lpstr>Arial</vt:lpstr>
      <vt:lpstr>Century Gothic</vt:lpstr>
      <vt:lpstr>Wingdings 3</vt:lpstr>
      <vt:lpstr>Trebuchet MS</vt:lpstr>
      <vt:lpstr>Tahoma</vt:lpstr>
      <vt:lpstr>Symbol</vt:lpstr>
      <vt:lpstr>Легкий дым</vt:lpstr>
      <vt:lpstr>Требования предъявляемые к ЭОР</vt:lpstr>
      <vt:lpstr>Презентация PowerPoint</vt:lpstr>
      <vt:lpstr>Презентация PowerPoint</vt:lpstr>
      <vt:lpstr>Презентация PowerPoint</vt:lpstr>
      <vt:lpstr>Презентация PowerPoint</vt:lpstr>
      <vt:lpstr>Условно-пассивные </vt:lpstr>
      <vt:lpstr>пример</vt:lpstr>
      <vt:lpstr>Активные</vt:lpstr>
      <vt:lpstr>пример</vt:lpstr>
      <vt:lpstr>Деятельностные</vt:lpstr>
      <vt:lpstr>пример</vt:lpstr>
      <vt:lpstr>Исследовательские</vt:lpstr>
      <vt:lpstr>пример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Учитель</dc:creator>
  <cp:lastModifiedBy>Слушатель</cp:lastModifiedBy>
  <cp:revision>39</cp:revision>
  <dcterms:created xsi:type="dcterms:W3CDTF">1601-01-01T00:00:00Z</dcterms:created>
  <dcterms:modified xsi:type="dcterms:W3CDTF">2015-09-08T10:12:45Z</dcterms:modified>
</cp:coreProperties>
</file>