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7" r:id="rId3"/>
    <p:sldId id="275" r:id="rId4"/>
    <p:sldId id="269" r:id="rId5"/>
    <p:sldId id="270" r:id="rId6"/>
    <p:sldId id="276" r:id="rId7"/>
    <p:sldId id="271" r:id="rId8"/>
    <p:sldId id="272" r:id="rId9"/>
    <p:sldId id="277" r:id="rId10"/>
    <p:sldId id="274" r:id="rId11"/>
    <p:sldId id="273" r:id="rId12"/>
    <p:sldId id="266" r:id="rId13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86084-5497-4462-9406-380D6EA172D5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C921A-A0FA-4227-81E2-F661CFFA3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934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C921A-A0FA-4227-81E2-F661CFFA3C6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307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1FE4-36DF-4BB9-B0A2-4BB932E6B58D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1FC5-1E20-4D8E-88EB-86A8ED1005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1FE4-36DF-4BB9-B0A2-4BB932E6B58D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1FC5-1E20-4D8E-88EB-86A8ED100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1FE4-36DF-4BB9-B0A2-4BB932E6B58D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1FC5-1E20-4D8E-88EB-86A8ED100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1FE4-36DF-4BB9-B0A2-4BB932E6B58D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1FC5-1E20-4D8E-88EB-86A8ED1005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1FE4-36DF-4BB9-B0A2-4BB932E6B58D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1FC5-1E20-4D8E-88EB-86A8ED100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1FE4-36DF-4BB9-B0A2-4BB932E6B58D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1FC5-1E20-4D8E-88EB-86A8ED1005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1FE4-36DF-4BB9-B0A2-4BB932E6B58D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1FC5-1E20-4D8E-88EB-86A8ED1005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1FE4-36DF-4BB9-B0A2-4BB932E6B58D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1FC5-1E20-4D8E-88EB-86A8ED100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1FE4-36DF-4BB9-B0A2-4BB932E6B58D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1FC5-1E20-4D8E-88EB-86A8ED100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1FE4-36DF-4BB9-B0A2-4BB932E6B58D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1FC5-1E20-4D8E-88EB-86A8ED100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1FE4-36DF-4BB9-B0A2-4BB932E6B58D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1FC5-1E20-4D8E-88EB-86A8ED1005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2A31FE4-36DF-4BB9-B0A2-4BB932E6B58D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1651FC5-1E20-4D8E-88EB-86A8ED100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779913" y="4214818"/>
            <a:ext cx="5039420" cy="2160240"/>
          </a:xfrm>
        </p:spPr>
        <p:txBody>
          <a:bodyPr>
            <a:normAutofit/>
          </a:bodyPr>
          <a:lstStyle/>
          <a:p>
            <a:pPr algn="ctr"/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Авторы:</a:t>
            </a:r>
          </a:p>
          <a:p>
            <a:pPr algn="ctr"/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Баранник Л.И., старший воспитатель, </a:t>
            </a:r>
          </a:p>
          <a:p>
            <a:pPr algn="ctr"/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Чернышова Н.А., педагог-психолог, </a:t>
            </a:r>
          </a:p>
          <a:p>
            <a:pPr algn="ctr"/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Демьянченко Н.Н., учитель-дефектолог, </a:t>
            </a:r>
          </a:p>
          <a:p>
            <a:pPr algn="ctr"/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Чугунова М. В., учитель-логопед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428604"/>
            <a:ext cx="621510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ДЕТСКИЙ САД КОМПЕНСИРУЮЩЕГО ВИДА № 6 «ЗОЛОТОЙ КЛЮЧИК»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ТИМАШЕВСКИЙ РАЙОН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2551837"/>
            <a:ext cx="75724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«Создание модели комплексного подхода к развитию речи неговорящих детей с использованием альтернативных форм и методов сопровождения в условиях детского сада компенсирующего вида»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3953163" y="3109912"/>
            <a:ext cx="1237674" cy="638176"/>
            <a:chOff x="1315029" y="1483323"/>
            <a:chExt cx="1237674" cy="638176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315029" y="1483323"/>
              <a:ext cx="1237674" cy="638176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1315029" y="1483323"/>
              <a:ext cx="1237674" cy="63817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800" kern="1200" dirty="0"/>
            </a:p>
          </p:txBody>
        </p:sp>
      </p:grpSp>
      <p:sp>
        <p:nvSpPr>
          <p:cNvPr id="13" name="Овал 12"/>
          <p:cNvSpPr/>
          <p:nvPr/>
        </p:nvSpPr>
        <p:spPr>
          <a:xfrm>
            <a:off x="7286644" y="285728"/>
            <a:ext cx="1428760" cy="1362363"/>
          </a:xfrm>
          <a:prstGeom prst="ellipse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8000" r="-18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54666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"/>
          <p:cNvGrpSpPr/>
          <p:nvPr/>
        </p:nvGrpSpPr>
        <p:grpSpPr>
          <a:xfrm>
            <a:off x="3953163" y="3109912"/>
            <a:ext cx="1237674" cy="638176"/>
            <a:chOff x="1315029" y="1483323"/>
            <a:chExt cx="1237674" cy="638176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315029" y="1483323"/>
              <a:ext cx="1237674" cy="638176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1315029" y="1483323"/>
              <a:ext cx="1237674" cy="63817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800" kern="1200" dirty="0"/>
            </a:p>
          </p:txBody>
        </p:sp>
      </p:grpSp>
      <p:sp>
        <p:nvSpPr>
          <p:cNvPr id="13" name="Овал 12"/>
          <p:cNvSpPr/>
          <p:nvPr/>
        </p:nvSpPr>
        <p:spPr>
          <a:xfrm>
            <a:off x="7286644" y="285728"/>
            <a:ext cx="1428760" cy="1362363"/>
          </a:xfrm>
          <a:prstGeom prst="ellipse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8000" r="-18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Прямоугольник 7"/>
          <p:cNvSpPr/>
          <p:nvPr/>
        </p:nvSpPr>
        <p:spPr>
          <a:xfrm>
            <a:off x="642910" y="428604"/>
            <a:ext cx="63579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Результативность (определенная устойчивость положительных результатов) за отчетный период, краткое описание изданных инновационных продуктов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6" descr="C:\Users\user\Downloads\CamScanner 08-11-2021 14.04_4.jpg"/>
          <p:cNvPicPr>
            <a:picLocks noChangeAspect="1" noChangeArrowheads="1"/>
          </p:cNvPicPr>
          <p:nvPr/>
        </p:nvPicPr>
        <p:blipFill>
          <a:blip r:embed="rId3" cstate="print"/>
          <a:srcRect l="3953" t="1966" r="3821" b="4390"/>
          <a:stretch>
            <a:fillRect/>
          </a:stretch>
        </p:blipFill>
        <p:spPr bwMode="auto">
          <a:xfrm>
            <a:off x="27116867" y="18716732"/>
            <a:ext cx="1373796" cy="2009668"/>
          </a:xfrm>
          <a:prstGeom prst="rect">
            <a:avLst/>
          </a:prstGeom>
          <a:noFill/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2206640"/>
            <a:ext cx="7604755" cy="40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4666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"/>
          <p:cNvGrpSpPr/>
          <p:nvPr/>
        </p:nvGrpSpPr>
        <p:grpSpPr>
          <a:xfrm>
            <a:off x="3953163" y="3109912"/>
            <a:ext cx="1237674" cy="638176"/>
            <a:chOff x="1315029" y="1483323"/>
            <a:chExt cx="1237674" cy="638176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315029" y="1483323"/>
              <a:ext cx="1237674" cy="638176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1315029" y="1483323"/>
              <a:ext cx="1237674" cy="63817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800" kern="1200" dirty="0"/>
            </a:p>
          </p:txBody>
        </p:sp>
      </p:grpSp>
      <p:sp>
        <p:nvSpPr>
          <p:cNvPr id="13" name="Овал 12"/>
          <p:cNvSpPr/>
          <p:nvPr/>
        </p:nvSpPr>
        <p:spPr>
          <a:xfrm>
            <a:off x="7286644" y="285728"/>
            <a:ext cx="1428760" cy="1362363"/>
          </a:xfrm>
          <a:prstGeom prst="ellipse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8000" r="-18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Прямоугольник 6"/>
          <p:cNvSpPr/>
          <p:nvPr/>
        </p:nvSpPr>
        <p:spPr>
          <a:xfrm>
            <a:off x="714348" y="428604"/>
            <a:ext cx="63579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Сетевое взаимодействие. Количественная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характеристика заключенных договоров о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сетевом взаимодействии и сотрудничестве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 l="5414" b="-314"/>
          <a:stretch>
            <a:fillRect/>
          </a:stretch>
        </p:blipFill>
        <p:spPr bwMode="auto">
          <a:xfrm>
            <a:off x="785786" y="1785926"/>
            <a:ext cx="7072362" cy="480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4666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563659"/>
            <a:ext cx="78861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7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"/>
          <p:cNvGrpSpPr/>
          <p:nvPr/>
        </p:nvGrpSpPr>
        <p:grpSpPr>
          <a:xfrm>
            <a:off x="3953163" y="3109912"/>
            <a:ext cx="1237674" cy="638176"/>
            <a:chOff x="1315029" y="1483323"/>
            <a:chExt cx="1237674" cy="638176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315029" y="1483323"/>
              <a:ext cx="1237674" cy="638176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1315029" y="1483323"/>
              <a:ext cx="1237674" cy="63817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800" kern="1200" dirty="0"/>
            </a:p>
          </p:txBody>
        </p:sp>
      </p:grpSp>
      <p:sp>
        <p:nvSpPr>
          <p:cNvPr id="13" name="Овал 12"/>
          <p:cNvSpPr/>
          <p:nvPr/>
        </p:nvSpPr>
        <p:spPr>
          <a:xfrm>
            <a:off x="7286644" y="285728"/>
            <a:ext cx="1428760" cy="1362363"/>
          </a:xfrm>
          <a:prstGeom prst="ellipse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8000" r="-18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Rectangle 31">
            <a:extLst>
              <a:ext uri="{FF2B5EF4-FFF2-40B4-BE49-F238E27FC236}">
                <a16:creationId xmlns="" xmlns:a16="http://schemas.microsoft.com/office/drawing/2014/main" id="{CB2C2354-633D-47D3-B137-9150FDE14086}"/>
              </a:ext>
            </a:extLst>
          </p:cNvPr>
          <p:cNvSpPr/>
          <p:nvPr/>
        </p:nvSpPr>
        <p:spPr>
          <a:xfrm>
            <a:off x="357158" y="214290"/>
            <a:ext cx="6572296" cy="428628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endParaRPr lang="en-US" sz="2800" b="1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89">
            <a:extLst>
              <a:ext uri="{FF2B5EF4-FFF2-40B4-BE49-F238E27FC236}">
                <a16:creationId xmlns="" xmlns:a16="http://schemas.microsoft.com/office/drawing/2014/main" id="{11F7D1A5-5B97-4211-B387-ABCDF3624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20" y="642918"/>
            <a:ext cx="6643734" cy="138494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условиях дошкольной образовательной организации эффективной модели комплексного подхода к развитию речи  неговорящих детей с использованием нетрадиционных форм и методов сопровождения.</a:t>
            </a:r>
          </a:p>
        </p:txBody>
      </p:sp>
      <p:sp>
        <p:nvSpPr>
          <p:cNvPr id="18" name="Text Box 189">
            <a:extLst>
              <a:ext uri="{FF2B5EF4-FFF2-40B4-BE49-F238E27FC236}">
                <a16:creationId xmlns="" xmlns:a16="http://schemas.microsoft.com/office/drawing/2014/main" id="{11F7D1A5-5B97-4211-B387-ABCDF3624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942" y="2492896"/>
            <a:ext cx="8572560" cy="421649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just" eaLnBrk="1" fontAlgn="base" hangingPunct="1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Провести анализ имеющегося опыта в области речевого и коммуникативного развития дошкольников с различными образовательными потребностями;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2. Разработать нормативно-правовую базу, регулирующую деятельность инновационной площадки.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Провести анализ кадрового состояния педагогических работников детского сада;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Сформировать банк данных педагогических работников, участвующих в инновации;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Определить  приоритетные направления повышения квалификации педагогических работников; организовать  повышение квалификации педагогов;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Повысить профессиональные компетенции педагогов в области речевого развития дошкольников и психолого-педагогического их сопровождения.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Выявить и проанализировать проблемы речевого развития дошкольников;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Создать предметно-развивающую речевую образовательную среду в группах детского сада;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 Внедрить в деятельность специалистов ДОО применение альтернативных форм, методов и технологий в работе с 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неговорящими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дошкольниками;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 Организовать сетевое взаимодействие с организациями муниципалитета по данной проблеме.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31">
            <a:extLst>
              <a:ext uri="{FF2B5EF4-FFF2-40B4-BE49-F238E27FC236}">
                <a16:creationId xmlns="" xmlns:a16="http://schemas.microsoft.com/office/drawing/2014/main" id="{CB2C2354-633D-47D3-B137-9150FDE14086}"/>
              </a:ext>
            </a:extLst>
          </p:cNvPr>
          <p:cNvSpPr/>
          <p:nvPr/>
        </p:nvSpPr>
        <p:spPr>
          <a:xfrm>
            <a:off x="1904689" y="2064268"/>
            <a:ext cx="6572296" cy="428628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en-US" sz="2800" b="1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66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"/>
          <p:cNvGrpSpPr/>
          <p:nvPr/>
        </p:nvGrpSpPr>
        <p:grpSpPr>
          <a:xfrm>
            <a:off x="3953163" y="3109912"/>
            <a:ext cx="1237674" cy="638176"/>
            <a:chOff x="1315029" y="1483323"/>
            <a:chExt cx="1237674" cy="638176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315029" y="1483323"/>
              <a:ext cx="1237674" cy="638176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1315029" y="1483323"/>
              <a:ext cx="1237674" cy="63817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800" kern="1200" dirty="0"/>
            </a:p>
          </p:txBody>
        </p:sp>
      </p:grpSp>
      <p:sp>
        <p:nvSpPr>
          <p:cNvPr id="13" name="Овал 12"/>
          <p:cNvSpPr/>
          <p:nvPr/>
        </p:nvSpPr>
        <p:spPr>
          <a:xfrm>
            <a:off x="7286644" y="285728"/>
            <a:ext cx="1428760" cy="1362363"/>
          </a:xfrm>
          <a:prstGeom prst="ellipse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8000" r="-18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460" y="895311"/>
            <a:ext cx="831798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 направлен на развитие речи у детей, имеющих сложные сочетанные нарушения. У воспитанников наблюдается  снижение познавательной деятельности, неустойчивость внимания, быстрая отвлекаемость, истощаемость психических процессов, затруднена речь. </a:t>
            </a: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условиях детского сада компенсирующего вида, в группах воспитанников с различными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психо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-функциональными нарушениями отмечается системный характер нарушения речи. У них оказываются несформированными все операции речевой деятельности: имеет место слабость мотивации, снижение потребности в речевом общении, грубо нарушено программирование речевой деятельности, создание внутренних программ речевых действий, реализация речевой программы и контроля за речью, сличение полученного результата с предварительным замыслом, его соответствие мотиву и цели речевой деятельности.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1">
            <a:extLst>
              <a:ext uri="{FF2B5EF4-FFF2-40B4-BE49-F238E27FC236}">
                <a16:creationId xmlns="" xmlns:a16="http://schemas.microsoft.com/office/drawing/2014/main" id="{CB2C2354-633D-47D3-B137-9150FDE14086}"/>
              </a:ext>
            </a:extLst>
          </p:cNvPr>
          <p:cNvSpPr/>
          <p:nvPr/>
        </p:nvSpPr>
        <p:spPr>
          <a:xfrm>
            <a:off x="357158" y="257132"/>
            <a:ext cx="6572296" cy="428628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lvl="0" indent="2698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Инновационность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78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"/>
          <p:cNvGrpSpPr/>
          <p:nvPr/>
        </p:nvGrpSpPr>
        <p:grpSpPr>
          <a:xfrm>
            <a:off x="3953163" y="3109912"/>
            <a:ext cx="1237674" cy="638176"/>
            <a:chOff x="1315029" y="1483323"/>
            <a:chExt cx="1237674" cy="638176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315029" y="1483323"/>
              <a:ext cx="1237674" cy="638176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1315029" y="1483323"/>
              <a:ext cx="1237674" cy="63817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800" kern="1200" dirty="0"/>
            </a:p>
          </p:txBody>
        </p:sp>
      </p:grpSp>
      <p:sp>
        <p:nvSpPr>
          <p:cNvPr id="13" name="Овал 12"/>
          <p:cNvSpPr/>
          <p:nvPr/>
        </p:nvSpPr>
        <p:spPr>
          <a:xfrm>
            <a:off x="7452320" y="232752"/>
            <a:ext cx="1428760" cy="1362363"/>
          </a:xfrm>
          <a:prstGeom prst="ellipse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8000" r="-18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121684"/>
              </p:ext>
            </p:extLst>
          </p:nvPr>
        </p:nvGraphicFramePr>
        <p:xfrm>
          <a:off x="385758" y="1340768"/>
          <a:ext cx="8043894" cy="4828032"/>
        </p:xfrm>
        <a:graphic>
          <a:graphicData uri="http://schemas.openxmlformats.org/drawingml/2006/table">
            <a:tbl>
              <a:tblPr/>
              <a:tblGrid>
                <a:gridCol w="1881986"/>
                <a:gridCol w="2490759"/>
                <a:gridCol w="3671149"/>
              </a:tblGrid>
              <a:tr h="392354"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Критерии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72" marR="6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72" marR="6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Результативность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72" marR="6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0456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Эффективность управленческой деятельности </a:t>
                      </a:r>
                    </a:p>
                  </a:txBody>
                  <a:tcPr marL="66772" marR="6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1. Выполнение плана мероприятий по реализации проекта</a:t>
                      </a:r>
                    </a:p>
                    <a:p>
                      <a:pPr marL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2. Обеспеченность нормативно-правовой документацией, необходимой для реализации проекта.</a:t>
                      </a:r>
                    </a:p>
                  </a:txBody>
                  <a:tcPr marL="66772" marR="6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Разработаны и утверждены локальные акты: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 Приказ МБДОУ по организации инновационной деятельности в рамках КИП.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 Положение об инновационной площадке.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 Положение о рабочей (творческой группе).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 На основании приказа заведующего ДОУ по созданию инновационной площадки была создана рабочая (творческая) группа.</a:t>
                      </a:r>
                    </a:p>
                  </a:txBody>
                  <a:tcPr marL="66772" marR="66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31">
            <a:extLst>
              <a:ext uri="{FF2B5EF4-FFF2-40B4-BE49-F238E27FC236}">
                <a16:creationId xmlns="" xmlns:a16="http://schemas.microsoft.com/office/drawing/2014/main" id="{CB2C2354-633D-47D3-B137-9150FDE14086}"/>
              </a:ext>
            </a:extLst>
          </p:cNvPr>
          <p:cNvSpPr/>
          <p:nvPr/>
        </p:nvSpPr>
        <p:spPr>
          <a:xfrm>
            <a:off x="385758" y="232752"/>
            <a:ext cx="6572296" cy="926114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lvl="0" indent="2698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Измерение и оценка качества инновации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66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"/>
          <p:cNvGrpSpPr/>
          <p:nvPr/>
        </p:nvGrpSpPr>
        <p:grpSpPr>
          <a:xfrm>
            <a:off x="3953163" y="3109912"/>
            <a:ext cx="1237674" cy="638176"/>
            <a:chOff x="1315029" y="1483323"/>
            <a:chExt cx="1237674" cy="638176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315029" y="1483323"/>
              <a:ext cx="1237674" cy="638176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1315029" y="1483323"/>
              <a:ext cx="1237674" cy="63817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800" kern="1200" dirty="0"/>
            </a:p>
          </p:txBody>
        </p:sp>
      </p:grpSp>
      <p:sp>
        <p:nvSpPr>
          <p:cNvPr id="13" name="Овал 12"/>
          <p:cNvSpPr/>
          <p:nvPr/>
        </p:nvSpPr>
        <p:spPr>
          <a:xfrm>
            <a:off x="7286644" y="285728"/>
            <a:ext cx="1428760" cy="1362363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8000" r="-18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259917"/>
              </p:ext>
            </p:extLst>
          </p:nvPr>
        </p:nvGraphicFramePr>
        <p:xfrm>
          <a:off x="381348" y="1364552"/>
          <a:ext cx="8334056" cy="4767072"/>
        </p:xfrm>
        <a:graphic>
          <a:graphicData uri="http://schemas.openxmlformats.org/drawingml/2006/table">
            <a:tbl>
              <a:tblPr/>
              <a:tblGrid>
                <a:gridCol w="1886396"/>
                <a:gridCol w="2880320"/>
                <a:gridCol w="3567340"/>
              </a:tblGrid>
              <a:tr h="4572032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Эффективность образовательной деятельности </a:t>
                      </a: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Доля педагогов, участвующих в реализации проекта, доля привлеченных специалистов. </a:t>
                      </a:r>
                    </a:p>
                    <a:p>
                      <a:pPr marL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Повышение уровня профессионализма  педагогов.</a:t>
                      </a:r>
                    </a:p>
                    <a:p>
                      <a:pPr marL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повышение компетентности в сфере работы с детьми с ОВЗ; - расширение диапазона методов; - повышение профессионального уровня при использовании альтернативных методов и методик работы по развитию речи детей с ОВЗ.</a:t>
                      </a: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В реализации проекта задействовано 25% воспитателей и 80% узких специалистов от общего количества педагогических работников.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Произведена оценка готовности педагогического коллектива ДОО к инновационной деятельности с помощью  разработанных анкет и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опросников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2"/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Осуществлено повышение квалификации педагогов ДОО по направлению деятельности КИП.</a:t>
                      </a: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31">
            <a:extLst>
              <a:ext uri="{FF2B5EF4-FFF2-40B4-BE49-F238E27FC236}">
                <a16:creationId xmlns="" xmlns:a16="http://schemas.microsoft.com/office/drawing/2014/main" id="{CB2C2354-633D-47D3-B137-9150FDE14086}"/>
              </a:ext>
            </a:extLst>
          </p:cNvPr>
          <p:cNvSpPr/>
          <p:nvPr/>
        </p:nvSpPr>
        <p:spPr>
          <a:xfrm>
            <a:off x="385758" y="232752"/>
            <a:ext cx="6572296" cy="926114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lvl="0" indent="2698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Измерение и оценка качества инновации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66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"/>
          <p:cNvGrpSpPr/>
          <p:nvPr/>
        </p:nvGrpSpPr>
        <p:grpSpPr>
          <a:xfrm>
            <a:off x="3953163" y="3109912"/>
            <a:ext cx="1237674" cy="638176"/>
            <a:chOff x="1315029" y="1483323"/>
            <a:chExt cx="1237674" cy="638176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315029" y="1483323"/>
              <a:ext cx="1237674" cy="638176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1315029" y="1483323"/>
              <a:ext cx="1237674" cy="63817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800" kern="1200" dirty="0"/>
            </a:p>
          </p:txBody>
        </p:sp>
      </p:grpSp>
      <p:sp>
        <p:nvSpPr>
          <p:cNvPr id="13" name="Овал 12"/>
          <p:cNvSpPr/>
          <p:nvPr/>
        </p:nvSpPr>
        <p:spPr>
          <a:xfrm>
            <a:off x="7286644" y="285728"/>
            <a:ext cx="1428760" cy="1362363"/>
          </a:xfrm>
          <a:prstGeom prst="ellipse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8000" r="-18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044029"/>
              </p:ext>
            </p:extLst>
          </p:nvPr>
        </p:nvGraphicFramePr>
        <p:xfrm>
          <a:off x="642910" y="1643050"/>
          <a:ext cx="7715303" cy="4767072"/>
        </p:xfrm>
        <a:graphic>
          <a:graphicData uri="http://schemas.openxmlformats.org/drawingml/2006/table">
            <a:tbl>
              <a:tblPr/>
              <a:tblGrid>
                <a:gridCol w="1768850"/>
                <a:gridCol w="2425270"/>
                <a:gridCol w="3521183"/>
              </a:tblGrid>
              <a:tr h="1567663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Обогащение образовательной среды </a:t>
                      </a: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1.  Количество разработанных методических пособий. </a:t>
                      </a:r>
                    </a:p>
                    <a:p>
                      <a:pPr marL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2.Количество проведенных семинаров и мастер-классов для участников проекта. </a:t>
                      </a: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1. Изменение и обогащение речевой образовательной среды.</a:t>
                      </a:r>
                    </a:p>
                    <a:p>
                      <a:pPr marL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2. Изменена предметно-развивающая среда.</a:t>
                      </a:r>
                    </a:p>
                    <a:p>
                      <a:pPr marL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3. Созданы речевые центры, уголки речевой деятельности.</a:t>
                      </a:r>
                    </a:p>
                    <a:p>
                      <a:pPr marL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4. Разработано 12 дидактических пособий для детей.</a:t>
                      </a:r>
                    </a:p>
                    <a:p>
                      <a:pPr marL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5. Проведены семинары для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пед.работников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364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Эффективность взаимодействия с социумом</a:t>
                      </a: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1. Расширение социально-педагогического партнерства  в рамках реализации проекта с другими учреждениями.</a:t>
                      </a:r>
                    </a:p>
                    <a:p>
                      <a:pPr marL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Вовлечение родителей во взаимодействие. Организация педагогической  гостиной для родителей.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Организация сетевого взаимодействия с ДОО № 2, 3, 14, 7.</a:t>
                      </a: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31">
            <a:extLst>
              <a:ext uri="{FF2B5EF4-FFF2-40B4-BE49-F238E27FC236}">
                <a16:creationId xmlns="" xmlns:a16="http://schemas.microsoft.com/office/drawing/2014/main" id="{CB2C2354-633D-47D3-B137-9150FDE14086}"/>
              </a:ext>
            </a:extLst>
          </p:cNvPr>
          <p:cNvSpPr/>
          <p:nvPr/>
        </p:nvSpPr>
        <p:spPr>
          <a:xfrm>
            <a:off x="385758" y="232752"/>
            <a:ext cx="6572296" cy="926114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lvl="0" indent="2698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Измерение и оценка качества инновации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08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"/>
          <p:cNvGrpSpPr/>
          <p:nvPr/>
        </p:nvGrpSpPr>
        <p:grpSpPr>
          <a:xfrm>
            <a:off x="3953163" y="3109912"/>
            <a:ext cx="1237674" cy="638176"/>
            <a:chOff x="1315029" y="1483323"/>
            <a:chExt cx="1237674" cy="638176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315029" y="1483323"/>
              <a:ext cx="1237674" cy="638176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1315029" y="1483323"/>
              <a:ext cx="1237674" cy="63817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800" kern="1200" dirty="0"/>
            </a:p>
          </p:txBody>
        </p:sp>
      </p:grpSp>
      <p:sp>
        <p:nvSpPr>
          <p:cNvPr id="13" name="Овал 12"/>
          <p:cNvSpPr/>
          <p:nvPr/>
        </p:nvSpPr>
        <p:spPr>
          <a:xfrm>
            <a:off x="7286644" y="285728"/>
            <a:ext cx="1428760" cy="1362363"/>
          </a:xfrm>
          <a:prstGeom prst="ellipse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8000" r="-18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587329"/>
              </p:ext>
            </p:extLst>
          </p:nvPr>
        </p:nvGraphicFramePr>
        <p:xfrm>
          <a:off x="395536" y="1643050"/>
          <a:ext cx="7962677" cy="1962912"/>
        </p:xfrm>
        <a:graphic>
          <a:graphicData uri="http://schemas.openxmlformats.org/drawingml/2006/table">
            <a:tbl>
              <a:tblPr/>
              <a:tblGrid>
                <a:gridCol w="1774784"/>
                <a:gridCol w="2666710"/>
                <a:gridCol w="3521183"/>
              </a:tblGrid>
              <a:tr h="1724428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Эффективность трансляции продуктов и результатов </a:t>
                      </a: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Количество семинаров, мастер классов, круглых столов по теме проекта.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Количество публикаций в печатных и электронных СМИ о ходе реализации проекта.</a:t>
                      </a: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Проведено 4 семинара для воспитателей ДОО района.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Выступление по теме проекта на муниципальных и зональных мероприятиях.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Опубликовано 5 электронных сборника по теме проекта.</a:t>
                      </a: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31">
            <a:extLst>
              <a:ext uri="{FF2B5EF4-FFF2-40B4-BE49-F238E27FC236}">
                <a16:creationId xmlns="" xmlns:a16="http://schemas.microsoft.com/office/drawing/2014/main" id="{CB2C2354-633D-47D3-B137-9150FDE14086}"/>
              </a:ext>
            </a:extLst>
          </p:cNvPr>
          <p:cNvSpPr/>
          <p:nvPr/>
        </p:nvSpPr>
        <p:spPr>
          <a:xfrm>
            <a:off x="385758" y="232752"/>
            <a:ext cx="6572296" cy="926114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lvl="0" indent="2698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Измерение и оценка качества инновации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66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"/>
          <p:cNvGrpSpPr/>
          <p:nvPr/>
        </p:nvGrpSpPr>
        <p:grpSpPr>
          <a:xfrm>
            <a:off x="3953163" y="3109912"/>
            <a:ext cx="1237674" cy="638176"/>
            <a:chOff x="1315029" y="1483323"/>
            <a:chExt cx="1237674" cy="638176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315029" y="1483323"/>
              <a:ext cx="1237674" cy="638176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1315029" y="1483323"/>
              <a:ext cx="1237674" cy="63817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800" kern="1200" dirty="0"/>
            </a:p>
          </p:txBody>
        </p:sp>
      </p:grpSp>
      <p:sp>
        <p:nvSpPr>
          <p:cNvPr id="13" name="Овал 12"/>
          <p:cNvSpPr/>
          <p:nvPr/>
        </p:nvSpPr>
        <p:spPr>
          <a:xfrm>
            <a:off x="7858148" y="285728"/>
            <a:ext cx="1143008" cy="1076611"/>
          </a:xfrm>
          <a:prstGeom prst="ellipse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8000" r="-18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Прямоугольник 7"/>
          <p:cNvSpPr/>
          <p:nvPr/>
        </p:nvSpPr>
        <p:spPr>
          <a:xfrm>
            <a:off x="642910" y="428604"/>
            <a:ext cx="75724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Результативность (определенная устойчивость положительных результатов) за отчетный период, краткое описание изданных инновационных продуктов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00034" y="1714488"/>
            <a:ext cx="8358246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планом работы краевой инновационной площадки разработаны следующие инновационные продукты: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Методические рекомендации «Комплексная психолого-педагогическая диагностика           развития детей раннего и дошкольного возраста со сложным дефектом».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Приложение к методическим рекомендациям «Комплексная психолого-педагогическая диагностика развития детей раннего и дошкольного возраста со сложным дефектом»           (наглядный материал).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Методические рекомендации «Визуальная поддержка ребенка со сложным дефектом от двух до восьми лет».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Методическое пособие «Картотека динамических пауз для детей со сложным дефектом».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Методические рекомендации «Комплексный подход к развитию речи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неговорящих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детей с использованием альтернативной коммуникации».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Речевая карта  обследования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неговорящего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ребенка.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Методическое пособие: «Альбом для обследования речевого развития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неговорящих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детей». ( Приложение к речевой карте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неговорящего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ребенка)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6" t="12109" r="11386" b="6231"/>
          <a:stretch/>
        </p:blipFill>
        <p:spPr bwMode="auto">
          <a:xfrm rot="337215">
            <a:off x="9033316" y="17585787"/>
            <a:ext cx="2350165" cy="3116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666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Новая папка\IMG-20211210-WA0012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458" y="1584212"/>
            <a:ext cx="1796187" cy="2394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Администратор\Desktop\Новая папка\IMG-20211210-WA00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809041"/>
            <a:ext cx="172819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1">
            <a:extLst>
              <a:ext uri="{FF2B5EF4-FFF2-40B4-BE49-F238E27FC236}">
                <a16:creationId xmlns="" xmlns:a16="http://schemas.microsoft.com/office/drawing/2014/main" id="{CB2C2354-633D-47D3-B137-9150FDE14086}"/>
              </a:ext>
            </a:extLst>
          </p:cNvPr>
          <p:cNvSpPr/>
          <p:nvPr/>
        </p:nvSpPr>
        <p:spPr>
          <a:xfrm>
            <a:off x="385758" y="232752"/>
            <a:ext cx="8290698" cy="1180024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lvl="0" indent="2698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Апробация и диссеминация результатов деятельности КИП в образовательных организациях Краснодарского края на основе сетевого взаимодействия.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458112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 рамках реализации краевой инновационной площадки педагоги ДОО активно делились опытом на муниципальных </a:t>
            </a:r>
            <a:r>
              <a:rPr lang="ru-RU" dirty="0" smtClean="0"/>
              <a:t>мероприятиях</a:t>
            </a:r>
            <a:r>
              <a:rPr lang="ru-RU" dirty="0"/>
              <a:t>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07" y="4191578"/>
            <a:ext cx="3084690" cy="2313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826" y="1586425"/>
            <a:ext cx="2106566" cy="2808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970708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543</TotalTime>
  <Words>898</Words>
  <Application>Microsoft Office PowerPoint</Application>
  <PresentationFormat>Экран (4:3)</PresentationFormat>
  <Paragraphs>81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"Фоамиран"</dc:title>
  <dc:creator>Пользователь Windows</dc:creator>
  <cp:lastModifiedBy>WellFail</cp:lastModifiedBy>
  <cp:revision>58</cp:revision>
  <dcterms:created xsi:type="dcterms:W3CDTF">2018-04-17T19:18:27Z</dcterms:created>
  <dcterms:modified xsi:type="dcterms:W3CDTF">2022-08-31T19:31:43Z</dcterms:modified>
</cp:coreProperties>
</file>