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4" r:id="rId7"/>
    <p:sldId id="267" r:id="rId8"/>
    <p:sldId id="269" r:id="rId9"/>
    <p:sldId id="273" r:id="rId10"/>
    <p:sldId id="272" r:id="rId11"/>
    <p:sldId id="270" r:id="rId12"/>
    <p:sldId id="274" r:id="rId13"/>
    <p:sldId id="271" r:id="rId14"/>
    <p:sldId id="263" r:id="rId15"/>
    <p:sldId id="265" r:id="rId16"/>
    <p:sldId id="266" r:id="rId17"/>
    <p:sldId id="275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000B93-8810-4C64-A803-CE08E754A9C2}" type="datetimeFigureOut">
              <a:rPr lang="ru-RU" smtClean="0"/>
              <a:t>18.08.2015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92DECB-E173-473F-B93A-EEE8FCD603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2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F9B2CE8-0AAD-4D6B-A544-EA50D4495A6B}" type="slidenum">
              <a:rPr lang="ru-RU" smtClean="0"/>
              <a:pPr>
                <a:defRPr/>
              </a:pPr>
              <a:t>6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18.08.2015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18.08.2015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18.08.2015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18.08.2015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18.08.2015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CASE</a:t>
            </a:r>
            <a:r>
              <a:rPr lang="ru-RU" b="1" dirty="0" smtClean="0"/>
              <a:t>-технологии </a:t>
            </a:r>
            <a:br>
              <a:rPr lang="ru-RU" b="1" dirty="0" smtClean="0"/>
            </a:br>
            <a:r>
              <a:rPr lang="ru-RU" b="1" dirty="0" smtClean="0"/>
              <a:t>на </a:t>
            </a:r>
            <a:r>
              <a:rPr lang="ru-RU" b="1" dirty="0"/>
              <a:t>уроках информатики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Группа № 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8845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CASE </a:t>
            </a:r>
            <a:r>
              <a:rPr lang="ru-RU" b="1" dirty="0" smtClean="0"/>
              <a:t>-технологии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Пример задания для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метода инцидента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классе возник спор по вопросу «Кто сегодня дежурный?».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Решение: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Группы разрабатывают варианты правил, при которых не будет спорных ситуаций даже тогда, когда очередной дежурный отсутствует (дежурство по алфавиту, по партам, по парам, «скользящий» график и т.п.).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498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59632" y="0"/>
            <a:ext cx="6201954" cy="1326004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>
              <a:lnSpc>
                <a:spcPts val="4860"/>
              </a:lnSpc>
            </a:pPr>
            <a:r>
              <a:rPr lang="ru-RU" sz="4000" b="1" dirty="0">
                <a:latin typeface="Times New Roman" pitchFamily="18" charset="0"/>
                <a:ea typeface="+mj-ea"/>
                <a:cs typeface="Times New Roman" pitchFamily="18" charset="0"/>
              </a:rPr>
              <a:t>Метод разбора </a:t>
            </a:r>
          </a:p>
          <a:p>
            <a:pPr algn="ctr">
              <a:lnSpc>
                <a:spcPts val="4860"/>
              </a:lnSpc>
            </a:pPr>
            <a:r>
              <a:rPr lang="ru-RU" sz="4000" b="1" dirty="0">
                <a:latin typeface="Times New Roman" pitchFamily="18" charset="0"/>
                <a:ea typeface="+mj-ea"/>
                <a:cs typeface="Times New Roman" pitchFamily="18" charset="0"/>
              </a:rPr>
              <a:t>деловой </a:t>
            </a:r>
            <a:r>
              <a:rPr lang="ru-RU" sz="40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корреспонденции</a:t>
            </a:r>
            <a:endParaRPr lang="ru-RU" sz="4000" b="1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1073" y="1314640"/>
            <a:ext cx="7786479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метод «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папки с входящими документами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», или   метод «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информационный лабиринт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», или «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баскетметодом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работе с такой технологией анализа ситуаций обучаемые получают от преподавателя папки с одинаковым набором документов, относящихся к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определенной деятельности. 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Сам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участник такого обучения выступает в роли лица, принимающего решение (в этой роли может выступить также малая группа).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Цель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упражнения для участника — занять позицию человека, ответственного за работу с «входящими документами», и справиться со всеми задачами, которые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она подразумевает.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929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85010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Метод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ситуационно-ролевых </a:t>
            </a:r>
            <a:r>
              <a:rPr lang="ru-RU" b="1" dirty="0"/>
              <a:t>игр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Разыгрывание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ролей - более простой, чем дидактическая игра, метод обучения по характеру имитируемой ситуации, количеству действующих лиц, однозначности принимаемых решений, контролю ситуации и поведения действующих лиц со стороны преподавателя, продолжительности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занятия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2960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CASE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-технологии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метод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ситуационно-ролевых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игр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Ситуация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микрорайоне школы необходимо построить новое здание (детский сад, школу, спортивный объект и т.п.)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Варианты решения задания: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Учащиеся делятся на группы (архитекторы, экологи, экономисты), каждая из которых решает свои поставленные задачи (архитекторы - этажность зданий, особенности постройки; экологи – расположение сооружения, взаимодействие с окружающей средой; экономисты – обоснованность того или иного сооружения).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139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Ролевая игра «Магазин </a:t>
            </a:r>
            <a:r>
              <a:rPr lang="ru-RU" b="1" dirty="0" smtClean="0"/>
              <a:t>«Компьютерная техника»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Цель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игры: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формирование умения «интегрирование информации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Участники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игры: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менеджер по продаже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компьютерной техники;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человек, который хочет купить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эту технику;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старший менеджер;</a:t>
            </a:r>
          </a:p>
          <a:p>
            <a:pPr marL="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Подготовительная часть игры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распределить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роли;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каждому участнику выдать инструкцию, описывающую его роль, и заготовленные буклеты;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предоставить участникам игры время на продумывание «легенды».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401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285750"/>
            <a:ext cx="8183562" cy="7143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Игровое проектирование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79513" y="2786063"/>
            <a:ext cx="8178676" cy="1200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indent="-4572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75000"/>
                  </a:schemeClr>
                </a:solidFill>
                <a:latin typeface="Arial Narrow" pitchFamily="34" charset="0"/>
                <a:ea typeface="Segoe UI" pitchFamily="34" charset="0"/>
                <a:cs typeface="Times New Roman" pitchFamily="18" charset="0"/>
              </a:rPr>
              <a:t>  </a:t>
            </a:r>
            <a:r>
              <a:rPr lang="ru-RU" sz="2400" b="1" dirty="0"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Игровое проектирование может включать проекты    разного типа: исследовательский, поисковый, творческий, аналитический, прогностический. </a:t>
            </a: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650355"/>
            <a:ext cx="2945706" cy="2135708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36907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Проект «Сочиняем сказки и истории»</a:t>
            </a:r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- У одного мальчика были два солдатика: один стеклянный, другой оловянный. Мальчик любил играть обоими солдатиками, но стеклянный ему нравился больше - он был сделан из очень красивого разноцветного стекла и всегда улыбался. В полночь игрушки оживали. Оказывается, оловянный солдат был злой и завистливый, а стеклянный - добрый. Оловянный солдат часто зло смеялся над стеклянным солдатиком. Он говорил, что стеклянный солдат очень хрупкий и не может быть полезен в настоящем бою. Однажды оловянный солдат задумал разбить стеклянного, чтобы быть единственным и любимым солдатиком мальчика..."</a:t>
            </a: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charset="0"/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Попробуй объяснить, как случилось, что стеклянный солдат остался цел и невредим, а оловянный поплатился за свое коварство.</a:t>
            </a:r>
          </a:p>
          <a:p>
            <a:pPr algn="ctr">
              <a:buFont typeface="Arial" charset="0"/>
              <a:buNone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332656"/>
            <a:ext cx="8215313" cy="595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2224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539552" y="343109"/>
            <a:ext cx="689384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indent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anose="02020603050405020304" pitchFamily="18" charset="0"/>
              </a:rPr>
              <a:t>Пример технологической </a:t>
            </a:r>
            <a:r>
              <a:rPr kumimoji="0" lang="ru-RU" altLang="ru-RU" sz="3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anose="02020603050405020304" pitchFamily="18" charset="0"/>
              </a:rPr>
              <a:t>карты</a:t>
            </a:r>
            <a:endParaRPr kumimoji="0" lang="ru-RU" altLang="ru-RU" sz="32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9176683"/>
              </p:ext>
            </p:extLst>
          </p:nvPr>
        </p:nvGraphicFramePr>
        <p:xfrm>
          <a:off x="611560" y="908720"/>
          <a:ext cx="7449196" cy="4876800"/>
        </p:xfrm>
        <a:graphic>
          <a:graphicData uri="http://schemas.openxmlformats.org/drawingml/2006/table">
            <a:tbl>
              <a:tblPr/>
              <a:tblGrid>
                <a:gridCol w="1242063"/>
                <a:gridCol w="3611538"/>
                <a:gridCol w="2595595"/>
              </a:tblGrid>
              <a:tr h="0">
                <a:tc>
                  <a:txBody>
                    <a:bodyPr/>
                    <a:lstStyle/>
                    <a:p>
                      <a:pPr indent="20320" algn="just" rtl="0" fontAlgn="t"/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Фаза работы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0320" algn="just" rtl="0" fontAlgn="t"/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Действия учителя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0320" algn="just" rtl="0" fontAlgn="t"/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Действия учащегося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20320" algn="just" rtl="0" fontAlgn="t"/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До занятия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0320" algn="just" rtl="0" fontAlgn="t"/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1. Подбирает кейс.</a:t>
                      </a:r>
                      <a:b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</a:b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indent="20320" algn="just" rtl="0" fontAlgn="t"/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2. Определяет основные и вспомогательные материалы.</a:t>
                      </a:r>
                      <a:b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</a:b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indent="20320" algn="just" rtl="0" fontAlgn="t"/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3. Разрабатывает сценарий урока.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0320" algn="just" rtl="0" fontAlgn="t"/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1. Получает кейс и список рекомендуемой литературы.</a:t>
                      </a:r>
                      <a:b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</a:b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indent="20320" algn="just" rtl="0" fontAlgn="t"/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2. Самостоятельно готовится к занятию.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20320" algn="just" rtl="0" fontAlgn="t"/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Во время занятия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0320" algn="just" rtl="0" fontAlgn="t"/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1. Организует предварительное обсуждение кейса.</a:t>
                      </a:r>
                      <a:b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</a:b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indent="20320" algn="just" rtl="0" fontAlgn="t"/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2. Делит класс на подгруппы.</a:t>
                      </a:r>
                      <a:b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</a:b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indent="20320" algn="just" rtl="0" fontAlgn="t"/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3. Руководит обсуждением кейса в подгруппах, обеспечивая их дополнительными сведениями.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0320" algn="just" rtl="0" fontAlgn="t"/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1. Задает вопросы, углубляющие понимание кейса и проблемы.</a:t>
                      </a:r>
                      <a:b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</a:b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indent="20320" algn="just" rtl="0" fontAlgn="t"/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2. Разрабатывает варианты решения.</a:t>
                      </a:r>
                      <a:b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</a:b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indent="20320" algn="just" rtl="0" fontAlgn="t"/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3. Принимает или участвует в принятии решений.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20320" algn="just" rtl="0" fontAlgn="t"/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После занятий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0320" algn="just" rtl="0" fontAlgn="t"/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1. Оценивает работу учащихся</a:t>
                      </a:r>
                      <a:b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</a:b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indent="20320" algn="just" rtl="0" fontAlgn="t"/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2. Оценивает принятые решения и поставленные вопросы.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0320" algn="just" rtl="0" fontAlgn="t"/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1. Составляет письменный отчет (проект) по данной теме.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4096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CASE </a:t>
            </a:r>
            <a:r>
              <a:rPr lang="ru-RU" b="1" dirty="0" smtClean="0"/>
              <a:t>-</a:t>
            </a:r>
            <a:r>
              <a:rPr lang="ru-RU" b="1" dirty="0"/>
              <a:t>технология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– это общее название технологий обучения, представляющих собой методы анализа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Это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методы и приёмы обучения, основанные на решении конкретных проблем,</a:t>
            </a:r>
            <a:r>
              <a:rPr lang="ru-RU" sz="2400" b="1" dirty="0"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задач-ситуаций (кейсов).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871799"/>
            <a:ext cx="2736304" cy="2219325"/>
          </a:xfrm>
          <a:prstGeom prst="rect">
            <a:avLst/>
          </a:prstGeom>
          <a:noFill/>
          <a:ln>
            <a:noFill/>
          </a:ln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758877" y="3944014"/>
            <a:ext cx="555753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0"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Название технологии произошло от латинского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casus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запутанный необычный случай; а также от английского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case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портфель, чемоданчик. Происхождение терминов отражает суть технологии.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21317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К </a:t>
            </a:r>
            <a:r>
              <a:rPr lang="en-US" b="1" dirty="0" smtClean="0"/>
              <a:t>CASE</a:t>
            </a:r>
            <a:r>
              <a:rPr lang="ru-RU" b="1" dirty="0" smtClean="0"/>
              <a:t>-технологиям </a:t>
            </a:r>
            <a:r>
              <a:rPr lang="ru-RU" b="1" dirty="0"/>
              <a:t>относятся: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метод ситуационного анализа;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ситуационные задачи и упражнения;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анализ конкретных ситуаций (кейс-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стади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метод кейсов; метод инцидента;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метод ситуационно-ролевых игр;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метод разбора деловой корреспонденции;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игровое проектирование;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метод дискуссии.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870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Цель: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научить обучающихся,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как индивидуально, так и в составе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группы: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анализировать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информацию,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сортировать ее для решения заданной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выявлять ключевые проблемы,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генерировать альтернативные пути решения и оценивать их,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выбирать оптимальное решение и формировать программы действий 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т.п.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2493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348880"/>
            <a:ext cx="7620000" cy="48006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i="1" dirty="0"/>
              <a:t>Данный метод был впервые </a:t>
            </a:r>
            <a:r>
              <a:rPr lang="ru-RU" sz="2400" i="1" dirty="0" smtClean="0"/>
              <a:t>применен в </a:t>
            </a:r>
            <a:r>
              <a:rPr lang="ru-RU" sz="2400" i="1" dirty="0" err="1"/>
              <a:t>Harvard</a:t>
            </a:r>
            <a:r>
              <a:rPr lang="ru-RU" sz="2400" i="1" dirty="0"/>
              <a:t> </a:t>
            </a:r>
            <a:r>
              <a:rPr lang="ru-RU" sz="2400" i="1" dirty="0" err="1"/>
              <a:t>Business</a:t>
            </a:r>
            <a:r>
              <a:rPr lang="ru-RU" sz="2400" i="1" dirty="0"/>
              <a:t> </a:t>
            </a:r>
            <a:r>
              <a:rPr lang="ru-RU" sz="2400" i="1" dirty="0" err="1"/>
              <a:t>School</a:t>
            </a:r>
            <a:r>
              <a:rPr lang="ru-RU" sz="2400" i="1" dirty="0"/>
              <a:t> в 1924 году и прочно вошел в нашу жизнь</a:t>
            </a:r>
            <a:r>
              <a:rPr lang="ru-RU" sz="2400" i="1" dirty="0" smtClean="0"/>
              <a:t>. </a:t>
            </a:r>
          </a:p>
          <a:p>
            <a:pPr marL="0" indent="0" algn="just">
              <a:buNone/>
            </a:pPr>
            <a:endParaRPr lang="ru-RU" sz="2400" i="1" dirty="0"/>
          </a:p>
        </p:txBody>
      </p:sp>
      <p:pic>
        <p:nvPicPr>
          <p:cNvPr id="1026" name="Picture 2" descr="C:\Users\student\Desktop\CASE-технологии\Harvard-Business-Schoo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59" y="23529"/>
            <a:ext cx="4318785" cy="2456309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student\Desktop\CASE-технологии\гарвард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32519"/>
            <a:ext cx="3638153" cy="1838325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student\Desktop\CASE-технологии\Inside_a_Harvard_Business_School_classroom.jpe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471606"/>
            <a:ext cx="5085690" cy="3378687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458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500" y="463550"/>
            <a:ext cx="5286375" cy="750888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Создание кейса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00063" y="1214438"/>
            <a:ext cx="5572125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ru-RU" sz="2400" dirty="0"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В начале нужно ответить на три вопроса: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  <a:defRPr/>
            </a:pPr>
            <a:r>
              <a:rPr lang="ru-RU" sz="2400" b="1" dirty="0"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Для кого и чего пишется кейс?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  <a:defRPr/>
            </a:pPr>
            <a:r>
              <a:rPr lang="ru-RU" sz="2400" b="1" dirty="0"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Чему должны научиться дети?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  <a:defRPr/>
            </a:pPr>
            <a:r>
              <a:rPr lang="ru-RU" sz="2400" b="1" dirty="0"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Какие уроки они из этого извлекут?</a:t>
            </a:r>
          </a:p>
        </p:txBody>
      </p:sp>
      <p:pic>
        <p:nvPicPr>
          <p:cNvPr id="6148" name="Рисунок 4" descr="i (1)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9313" y="928688"/>
            <a:ext cx="2462212" cy="192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604838" y="3609975"/>
            <a:ext cx="7858125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ru-RU" sz="2400" b="1" dirty="0"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После этого процесс создания кейса будет иметь вид:</a:t>
            </a:r>
          </a:p>
        </p:txBody>
      </p:sp>
      <p:grpSp>
        <p:nvGrpSpPr>
          <p:cNvPr id="6150" name="Группа 13"/>
          <p:cNvGrpSpPr>
            <a:grpSpLocks/>
          </p:cNvGrpSpPr>
          <p:nvPr/>
        </p:nvGrpSpPr>
        <p:grpSpPr bwMode="auto">
          <a:xfrm>
            <a:off x="642938" y="4214813"/>
            <a:ext cx="7786687" cy="1619250"/>
            <a:chOff x="500034" y="3143248"/>
            <a:chExt cx="7786742" cy="1620000"/>
          </a:xfrm>
        </p:grpSpPr>
        <p:sp>
          <p:nvSpPr>
            <p:cNvPr id="10" name="Выноска со стрелкой вправо 9"/>
            <p:cNvSpPr/>
            <p:nvPr/>
          </p:nvSpPr>
          <p:spPr>
            <a:xfrm>
              <a:off x="500034" y="3143248"/>
              <a:ext cx="2000264" cy="1620000"/>
            </a:xfrm>
            <a:prstGeom prst="rightArrowCallout">
              <a:avLst>
                <a:gd name="adj1" fmla="val 12264"/>
                <a:gd name="adj2" fmla="val 12264"/>
                <a:gd name="adj3" fmla="val 13060"/>
                <a:gd name="adj4" fmla="val 83858"/>
              </a:avLst>
            </a:prstGeom>
            <a:gradFill flip="none" rotWithShape="1">
              <a:gsLst>
                <a:gs pos="0">
                  <a:schemeClr val="accent3">
                    <a:lumMod val="60000"/>
                    <a:lumOff val="40000"/>
                  </a:schemeClr>
                </a:gs>
                <a:gs pos="50000">
                  <a:schemeClr val="accent3">
                    <a:lumMod val="75000"/>
                    <a:alpha val="84000"/>
                  </a:schemeClr>
                </a:gs>
                <a:gs pos="100000">
                  <a:schemeClr val="accent3">
                    <a:lumMod val="50000"/>
                    <a:alpha val="76000"/>
                  </a:schemeClr>
                </a:gs>
              </a:gsLst>
              <a:lin ang="16200000" scaled="1"/>
              <a:tileRect/>
            </a:gradFill>
            <a:ln>
              <a:solidFill>
                <a:schemeClr val="accent3">
                  <a:lumMod val="50000"/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b="1" dirty="0">
                  <a:latin typeface="Times New Roman" pitchFamily="18" charset="0"/>
                  <a:cs typeface="Times New Roman" pitchFamily="18" charset="0"/>
                </a:rPr>
                <a:t>Цель обучения</a:t>
              </a:r>
            </a:p>
          </p:txBody>
        </p:sp>
        <p:sp>
          <p:nvSpPr>
            <p:cNvPr id="11" name="Выноска со стрелкой вправо 10"/>
            <p:cNvSpPr/>
            <p:nvPr/>
          </p:nvSpPr>
          <p:spPr>
            <a:xfrm>
              <a:off x="2500298" y="3143248"/>
              <a:ext cx="3143272" cy="1620000"/>
            </a:xfrm>
            <a:prstGeom prst="rightArrowCallout">
              <a:avLst>
                <a:gd name="adj1" fmla="val 12264"/>
                <a:gd name="adj2" fmla="val 12264"/>
                <a:gd name="adj3" fmla="val 13060"/>
                <a:gd name="adj4" fmla="val 88992"/>
              </a:avLst>
            </a:prstGeom>
            <a:gradFill flip="none" rotWithShape="1">
              <a:gsLst>
                <a:gs pos="0">
                  <a:schemeClr val="accent3">
                    <a:lumMod val="60000"/>
                    <a:lumOff val="40000"/>
                  </a:schemeClr>
                </a:gs>
                <a:gs pos="50000">
                  <a:schemeClr val="accent3">
                    <a:lumMod val="75000"/>
                    <a:alpha val="84000"/>
                  </a:schemeClr>
                </a:gs>
                <a:gs pos="100000">
                  <a:schemeClr val="accent3">
                    <a:lumMod val="50000"/>
                    <a:alpha val="76000"/>
                  </a:schemeClr>
                </a:gs>
              </a:gsLst>
              <a:lin ang="16200000" scaled="1"/>
              <a:tileRect/>
            </a:gradFill>
            <a:ln>
              <a:solidFill>
                <a:schemeClr val="accent3">
                  <a:lumMod val="50000"/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b="1" dirty="0">
                  <a:latin typeface="Times New Roman" pitchFamily="18" charset="0"/>
                  <a:cs typeface="Times New Roman" pitchFamily="18" charset="0"/>
                </a:rPr>
                <a:t>Структурирование учебного материала</a:t>
              </a: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5643570" y="3143248"/>
              <a:ext cx="2643206" cy="1620000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lumMod val="60000"/>
                    <a:lumOff val="40000"/>
                  </a:schemeClr>
                </a:gs>
                <a:gs pos="50000">
                  <a:schemeClr val="accent3">
                    <a:lumMod val="75000"/>
                    <a:alpha val="84000"/>
                  </a:schemeClr>
                </a:gs>
                <a:gs pos="100000">
                  <a:schemeClr val="accent3">
                    <a:lumMod val="50000"/>
                    <a:alpha val="76000"/>
                  </a:schemeClr>
                </a:gs>
              </a:gsLst>
              <a:lin ang="16200000" scaled="1"/>
              <a:tileRect/>
            </a:gradFill>
            <a:ln>
              <a:solidFill>
                <a:schemeClr val="accent3">
                  <a:lumMod val="50000"/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b="1" dirty="0">
                  <a:latin typeface="Times New Roman" pitchFamily="18" charset="0"/>
                  <a:cs typeface="Times New Roman" pitchFamily="18" charset="0"/>
                </a:rPr>
                <a:t>Выбор организационных форм, методов и средств обучения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446451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CASE </a:t>
            </a:r>
            <a:r>
              <a:rPr lang="ru-RU" b="1" dirty="0" smtClean="0"/>
              <a:t>-</a:t>
            </a:r>
            <a:r>
              <a:rPr lang="ru-RU" b="1" dirty="0" smtClean="0"/>
              <a:t>технологии: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метод ситуационного анализа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Пример задания: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Ситуация: 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Семья (из Х человек) собирается в поездку.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Проанализировать: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какие достопримечательности необходимо посетить (спортивные объекты, объекты культуры, отдыха);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какую гостиницу выбрать (экономический аспект, близость к достопримечательностям);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каким видом транспорта добраться до места (длина пути, продолжительность, экономический аспект).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5620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15616" y="405067"/>
            <a:ext cx="5632311" cy="1300356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4000" b="1" dirty="0">
                <a:latin typeface="+mj-lt"/>
                <a:ea typeface="+mj-ea"/>
                <a:cs typeface="+mj-cs"/>
              </a:rPr>
              <a:t>Ситуационные </a:t>
            </a:r>
            <a:r>
              <a:rPr lang="ru-RU" sz="4000" b="1" dirty="0" smtClean="0">
                <a:latin typeface="+mj-lt"/>
                <a:ea typeface="+mj-ea"/>
                <a:cs typeface="+mj-cs"/>
              </a:rPr>
              <a:t>задачи</a:t>
            </a:r>
          </a:p>
          <a:p>
            <a:pPr algn="ctr"/>
            <a:r>
              <a:rPr lang="ru-RU" sz="4000" b="1" dirty="0" smtClean="0">
                <a:latin typeface="+mj-lt"/>
                <a:ea typeface="+mj-ea"/>
                <a:cs typeface="+mj-cs"/>
              </a:rPr>
              <a:t> </a:t>
            </a:r>
            <a:r>
              <a:rPr lang="ru-RU" sz="4000" b="1" dirty="0">
                <a:latin typeface="+mj-lt"/>
                <a:ea typeface="+mj-ea"/>
                <a:cs typeface="+mj-cs"/>
              </a:rPr>
              <a:t>и упражнения: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6630" y="1705423"/>
            <a:ext cx="7827777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Пример ситуационной задачи: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Подготовка очередного тематического номера школьной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газеты. 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Ситуация 1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 Для очередного номера газеты надо подготовить репортаж (журналист). 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Оформление статьи. Учесть, что газета печатается в цвете. 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Ситуация 2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 Обеспечить корректность подготовленных репортажей по языку и форме (редактор). 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Подготовка произведения к опубликованию (исправление и шлифовка содержания, языка и стиля рукописи) 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 организация опубликования. 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Ситуация 3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Верстка очередного номера газеты из подготовленных репортажей (верстальщик). 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Подогнать оформленные репортажи по определенным требованиям типографии. </a:t>
            </a: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42975" y="2628970"/>
            <a:ext cx="1847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1350" dirty="0"/>
          </a:p>
        </p:txBody>
      </p:sp>
      <p:sp>
        <p:nvSpPr>
          <p:cNvPr id="7" name="TextBox 6"/>
          <p:cNvSpPr txBox="1"/>
          <p:nvPr/>
        </p:nvSpPr>
        <p:spPr>
          <a:xfrm>
            <a:off x="942975" y="3321467"/>
            <a:ext cx="1847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1350" dirty="0"/>
          </a:p>
        </p:txBody>
      </p:sp>
      <p:sp>
        <p:nvSpPr>
          <p:cNvPr id="8" name="TextBox 7"/>
          <p:cNvSpPr txBox="1"/>
          <p:nvPr/>
        </p:nvSpPr>
        <p:spPr>
          <a:xfrm>
            <a:off x="942975" y="4212880"/>
            <a:ext cx="1847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1350" dirty="0"/>
          </a:p>
        </p:txBody>
      </p:sp>
    </p:spTree>
    <p:extLst>
      <p:ext uri="{BB962C8B-B14F-4D97-AF65-F5344CB8AC3E}">
        <p14:creationId xmlns:p14="http://schemas.microsoft.com/office/powerpoint/2010/main" val="186985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Метод инцидентов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84784"/>
            <a:ext cx="7620000" cy="48006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— поиск информации для принятия решения самим слушателем, и – как следствие – обучение его работе с необходимой информацией: ее сбору, систематизации и анализу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Обучаемые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получают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краткое сообщение об инциденте, произошедшем 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каком-нибудь сообществе.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Сообщение может быть письменным или устным по типу: "Случилось или произошло..." 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Однако для принятия обоснованного решения обучаемым предлагается информация явно недостаточная, им необходимо прежде всего разобраться в обстановке, определить, есть ли проблема и в чем, собственно, она состоит, что надо делать, что нужно знать для принятия того или иного решения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2425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53</TotalTime>
  <Words>790</Words>
  <Application>Microsoft Office PowerPoint</Application>
  <PresentationFormat>Экран (4:3)</PresentationFormat>
  <Paragraphs>113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Соседство</vt:lpstr>
      <vt:lpstr>CASE-технологии  на уроках информатики </vt:lpstr>
      <vt:lpstr>CASE -технология</vt:lpstr>
      <vt:lpstr>К CASE-технологиям относятся:</vt:lpstr>
      <vt:lpstr>Цель:</vt:lpstr>
      <vt:lpstr>Презентация PowerPoint</vt:lpstr>
      <vt:lpstr>Создание кейса</vt:lpstr>
      <vt:lpstr>CASE -технологии:</vt:lpstr>
      <vt:lpstr>Презентация PowerPoint</vt:lpstr>
      <vt:lpstr>Метод инцидентов</vt:lpstr>
      <vt:lpstr>CASE -технологии</vt:lpstr>
      <vt:lpstr>Презентация PowerPoint</vt:lpstr>
      <vt:lpstr>Метод  ситуационно-ролевых игр </vt:lpstr>
      <vt:lpstr>CASE -технологии</vt:lpstr>
      <vt:lpstr>Ролевая игра «Магазин «Компьютерная техника» </vt:lpstr>
      <vt:lpstr>Игровое проектирование</vt:lpstr>
      <vt:lpstr>Проект «Сочиняем сказки и истории»</vt:lpstr>
      <vt:lpstr>Пример технологической карты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Кейс-технологии  на уроках информатики</dc:title>
  <dc:creator>Слушатель</dc:creator>
  <cp:lastModifiedBy>Слушатель</cp:lastModifiedBy>
  <cp:revision>24</cp:revision>
  <dcterms:created xsi:type="dcterms:W3CDTF">2015-08-18T08:09:22Z</dcterms:created>
  <dcterms:modified xsi:type="dcterms:W3CDTF">2015-08-18T09:05:36Z</dcterms:modified>
</cp:coreProperties>
</file>