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5"/>
  </p:notesMasterIdLst>
  <p:handoutMasterIdLst>
    <p:handoutMasterId r:id="rId6"/>
  </p:handoutMasterIdLst>
  <p:sldIdLst>
    <p:sldId id="256" r:id="rId3"/>
    <p:sldId id="257" r:id="rId4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32" y="66"/>
      </p:cViewPr>
      <p:guideLst>
        <p:guide orient="horz" pos="2448"/>
        <p:guide pos="316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0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6FE3C-34D8-4B4B-9273-D907B0A3B964}" type="datetimeFigureOut">
              <a:rPr lang="ru-RU" smtClean="0"/>
              <a:t>17.04.2021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A89D-734B-4FAD-B6E7-2B864E72E4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203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FF5F4-5691-49AF-9E16-FB22826F7264}" type="datetimeFigureOut">
              <a:rPr lang="ru-RU" smtClean="0"/>
              <a:t>17.04.2021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</a:t>
            </a:r>
            <a:r>
              <a:rPr lang="ru-RU" noProof="0" dirty="0" smtClean="0"/>
              <a:t>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A89D7-7603-4ECB-ADF6-F6CF2BE4F4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84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ружн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 userDrawn="1"/>
        </p:nvCxnSpPr>
        <p:spPr>
          <a:xfrm>
            <a:off x="3291840" y="0"/>
            <a:ext cx="0" cy="7772400"/>
          </a:xfrm>
          <a:prstGeom prst="line">
            <a:avLst/>
          </a:prstGeom>
          <a:ln>
            <a:solidFill>
              <a:srgbClr val="C8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675120" y="0"/>
            <a:ext cx="0" cy="7772400"/>
          </a:xfrm>
          <a:prstGeom prst="line">
            <a:avLst/>
          </a:prstGeom>
          <a:ln>
            <a:solidFill>
              <a:srgbClr val="C8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 userDrawn="1"/>
        </p:nvSpPr>
        <p:spPr>
          <a:xfrm>
            <a:off x="457200" y="457200"/>
            <a:ext cx="2359152" cy="1828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57200" y="6854395"/>
            <a:ext cx="2359152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57200" y="4736592"/>
            <a:ext cx="2359152" cy="2075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0"/>
          </p:nvPr>
        </p:nvSpPr>
        <p:spPr>
          <a:xfrm>
            <a:off x="457200" y="685800"/>
            <a:ext cx="2359152" cy="4005072"/>
          </a:xfrm>
        </p:spPr>
        <p:txBody>
          <a:bodyPr tIns="109728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758184" y="457200"/>
            <a:ext cx="2450592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 bwMode="auto">
          <a:xfrm>
            <a:off x="3758184" y="6854395"/>
            <a:ext cx="2450592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Рисунок 11"/>
          <p:cNvSpPr>
            <a:spLocks noGrp="1"/>
          </p:cNvSpPr>
          <p:nvPr>
            <p:ph type="pic" sz="quarter" idx="11"/>
          </p:nvPr>
        </p:nvSpPr>
        <p:spPr>
          <a:xfrm>
            <a:off x="3758184" y="685800"/>
            <a:ext cx="2450592" cy="4005072"/>
          </a:xfrm>
        </p:spPr>
        <p:txBody>
          <a:bodyPr tIns="109728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7141464" y="457200"/>
            <a:ext cx="2450592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7141465" y="6854395"/>
            <a:ext cx="2450592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12"/>
          </p:nvPr>
        </p:nvSpPr>
        <p:spPr>
          <a:xfrm>
            <a:off x="7141465" y="2084832"/>
            <a:ext cx="2450592" cy="4727448"/>
          </a:xfrm>
        </p:spPr>
        <p:txBody>
          <a:bodyPr tIns="109728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7141464" y="1901952"/>
            <a:ext cx="2450592" cy="1463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3" hasCustomPrompt="1"/>
          </p:nvPr>
        </p:nvSpPr>
        <p:spPr>
          <a:xfrm>
            <a:off x="7142163" y="639763"/>
            <a:ext cx="2449512" cy="1262062"/>
          </a:xfrm>
        </p:spPr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28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lang="ru-RU" dirty="0" smtClean="0"/>
              <a:t>Название организации</a:t>
            </a:r>
            <a:endParaRPr lang="ru-RU" dirty="0"/>
          </a:p>
        </p:txBody>
      </p:sp>
      <p:sp>
        <p:nvSpPr>
          <p:cNvPr id="23" name="Текст 21"/>
          <p:cNvSpPr>
            <a:spLocks noGrp="1"/>
          </p:cNvSpPr>
          <p:nvPr>
            <p:ph type="body" sz="quarter" idx="14" hasCustomPrompt="1"/>
          </p:nvPr>
        </p:nvSpPr>
        <p:spPr>
          <a:xfrm>
            <a:off x="3758184" y="5148648"/>
            <a:ext cx="2449512" cy="266486"/>
          </a:xfrm>
        </p:spPr>
        <p:txBody>
          <a:bodyPr anchor="t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lang="ru-RU" dirty="0" smtClean="0"/>
              <a:t>Название организации</a:t>
            </a:r>
            <a:endParaRPr lang="ru-RU" dirty="0"/>
          </a:p>
        </p:txBody>
      </p:sp>
      <p:sp>
        <p:nvSpPr>
          <p:cNvPr id="24" name="Текст 21"/>
          <p:cNvSpPr>
            <a:spLocks noGrp="1"/>
          </p:cNvSpPr>
          <p:nvPr>
            <p:ph type="body" sz="quarter" idx="15" hasCustomPrompt="1"/>
          </p:nvPr>
        </p:nvSpPr>
        <p:spPr>
          <a:xfrm>
            <a:off x="3758184" y="5465711"/>
            <a:ext cx="2449512" cy="427881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lang="ru-RU" dirty="0" smtClean="0"/>
              <a:t>Адрес организации</a:t>
            </a:r>
            <a:endParaRPr lang="ru-RU" dirty="0"/>
          </a:p>
        </p:txBody>
      </p:sp>
      <p:sp>
        <p:nvSpPr>
          <p:cNvPr id="25" name="Текст 21"/>
          <p:cNvSpPr>
            <a:spLocks noGrp="1"/>
          </p:cNvSpPr>
          <p:nvPr>
            <p:ph type="body" sz="quarter" idx="16" hasCustomPrompt="1"/>
          </p:nvPr>
        </p:nvSpPr>
        <p:spPr>
          <a:xfrm>
            <a:off x="3758184" y="5910688"/>
            <a:ext cx="2449512" cy="18596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lang="ru-RU" dirty="0" smtClean="0"/>
              <a:t>телефон</a:t>
            </a:r>
            <a:endParaRPr lang="ru-RU" dirty="0"/>
          </a:p>
        </p:txBody>
      </p:sp>
      <p:sp>
        <p:nvSpPr>
          <p:cNvPr id="26" name="Текст 21"/>
          <p:cNvSpPr>
            <a:spLocks noGrp="1"/>
          </p:cNvSpPr>
          <p:nvPr>
            <p:ph type="body" sz="quarter" idx="17" hasCustomPrompt="1"/>
          </p:nvPr>
        </p:nvSpPr>
        <p:spPr>
          <a:xfrm>
            <a:off x="3758184" y="6155974"/>
            <a:ext cx="2449512" cy="18596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lang="ru-RU" dirty="0" smtClean="0"/>
              <a:t>ЭЛЕКТРОННАЯ ПОЧТА </a:t>
            </a:r>
            <a:endParaRPr lang="ru-RU" dirty="0"/>
          </a:p>
        </p:txBody>
      </p:sp>
      <p:sp>
        <p:nvSpPr>
          <p:cNvPr id="27" name="Текст 21"/>
          <p:cNvSpPr>
            <a:spLocks noGrp="1"/>
          </p:cNvSpPr>
          <p:nvPr>
            <p:ph type="body" sz="quarter" idx="18" hasCustomPrompt="1"/>
          </p:nvPr>
        </p:nvSpPr>
        <p:spPr>
          <a:xfrm>
            <a:off x="3758184" y="6854395"/>
            <a:ext cx="2449512" cy="448347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lang="ru-RU" dirty="0" smtClean="0"/>
              <a:t>URL-адрес веб-сайта</a:t>
            </a:r>
            <a:endParaRPr lang="ru-RU" dirty="0"/>
          </a:p>
        </p:txBody>
      </p:sp>
      <p:sp>
        <p:nvSpPr>
          <p:cNvPr id="28" name="Текст 21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736592"/>
            <a:ext cx="2359152" cy="2075688"/>
          </a:xfrm>
        </p:spPr>
        <p:txBody>
          <a:bodyPr lIns="182880" rIns="182880" anchor="ctr">
            <a:no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lang="ru-RU" dirty="0" smtClean="0"/>
              <a:t>Щелкните, чтобы добавить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319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я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 userDrawn="1"/>
        </p:nvCxnSpPr>
        <p:spPr>
          <a:xfrm>
            <a:off x="6766560" y="0"/>
            <a:ext cx="0" cy="7772400"/>
          </a:xfrm>
          <a:prstGeom prst="line">
            <a:avLst/>
          </a:prstGeom>
          <a:ln>
            <a:solidFill>
              <a:srgbClr val="C8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 userDrawn="1"/>
        </p:nvSpPr>
        <p:spPr>
          <a:xfrm>
            <a:off x="3849624" y="685800"/>
            <a:ext cx="2450592" cy="39503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9" name="Прямая соединительная линия 2"/>
          <p:cNvCxnSpPr/>
          <p:nvPr userDrawn="1"/>
        </p:nvCxnSpPr>
        <p:spPr>
          <a:xfrm>
            <a:off x="3383280" y="0"/>
            <a:ext cx="0" cy="7772400"/>
          </a:xfrm>
          <a:prstGeom prst="line">
            <a:avLst/>
          </a:prstGeom>
          <a:ln>
            <a:solidFill>
              <a:srgbClr val="C8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 userDrawn="1"/>
        </p:nvSpPr>
        <p:spPr>
          <a:xfrm>
            <a:off x="457200" y="457200"/>
            <a:ext cx="2450592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57200" y="6854395"/>
            <a:ext cx="2450592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0"/>
          </p:nvPr>
        </p:nvSpPr>
        <p:spPr>
          <a:xfrm>
            <a:off x="457200" y="685800"/>
            <a:ext cx="2450592" cy="227685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849624" y="457200"/>
            <a:ext cx="2450592" cy="1828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849624" y="6854395"/>
            <a:ext cx="2450592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7232904" y="457200"/>
            <a:ext cx="2359152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7232904" y="6854395"/>
            <a:ext cx="2359152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Текст 21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3004771"/>
            <a:ext cx="2450592" cy="662354"/>
          </a:xfrm>
        </p:spPr>
        <p:txBody>
          <a:bodyPr lIns="91440" rIns="91440" bIns="0" anchor="b">
            <a:noAutofit/>
          </a:bodyPr>
          <a:lstStyle>
            <a:lvl1pPr marL="0" indent="0" algn="l">
              <a:lnSpc>
                <a:spcPct val="114000"/>
              </a:lnSpc>
              <a:spcBef>
                <a:spcPts val="80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lang="ru-RU" dirty="0" smtClean="0"/>
              <a:t>Щелкните, чтобы добавить текст</a:t>
            </a:r>
            <a:endParaRPr lang="ru-RU" dirty="0"/>
          </a:p>
        </p:txBody>
      </p:sp>
      <p:sp>
        <p:nvSpPr>
          <p:cNvPr id="33" name="Текст 21"/>
          <p:cNvSpPr>
            <a:spLocks noGrp="1"/>
          </p:cNvSpPr>
          <p:nvPr>
            <p:ph type="body" sz="quarter" idx="21" hasCustomPrompt="1"/>
          </p:nvPr>
        </p:nvSpPr>
        <p:spPr>
          <a:xfrm>
            <a:off x="4114800" y="914400"/>
            <a:ext cx="1943100" cy="3352800"/>
          </a:xfrm>
        </p:spPr>
        <p:txBody>
          <a:bodyPr lIns="91440" tIns="91440" rIns="91440" bIns="91440" anchor="ctr">
            <a:noAutofit/>
          </a:bodyPr>
          <a:lstStyle>
            <a:lvl1pPr marL="0" indent="0" algn="l">
              <a:lnSpc>
                <a:spcPct val="130000"/>
              </a:lnSpc>
              <a:spcBef>
                <a:spcPts val="800"/>
              </a:spcBef>
              <a:buNone/>
              <a:defRPr sz="1600">
                <a:solidFill>
                  <a:schemeClr val="accent2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lang="ru-RU" dirty="0" smtClean="0"/>
              <a:t>Щелкните, чтобы добавить текст</a:t>
            </a:r>
            <a:endParaRPr lang="ru-RU" dirty="0"/>
          </a:p>
        </p:txBody>
      </p:sp>
      <p:sp>
        <p:nvSpPr>
          <p:cNvPr id="34" name="Рисунок 11"/>
          <p:cNvSpPr>
            <a:spLocks noGrp="1"/>
          </p:cNvSpPr>
          <p:nvPr>
            <p:ph type="pic" sz="quarter" idx="22"/>
          </p:nvPr>
        </p:nvSpPr>
        <p:spPr>
          <a:xfrm>
            <a:off x="3849624" y="4690587"/>
            <a:ext cx="2450592" cy="211062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6" name="Текст 21"/>
          <p:cNvSpPr>
            <a:spLocks noGrp="1"/>
          </p:cNvSpPr>
          <p:nvPr>
            <p:ph type="body" sz="quarter" idx="24" hasCustomPrompt="1"/>
          </p:nvPr>
        </p:nvSpPr>
        <p:spPr>
          <a:xfrm>
            <a:off x="7235571" y="4636192"/>
            <a:ext cx="2359152" cy="237054"/>
          </a:xfrm>
        </p:spPr>
        <p:txBody>
          <a:bodyPr lIns="91440" rIns="91440" bIns="0" anchor="b">
            <a:noAutofit/>
          </a:bodyPr>
          <a:lstStyle>
            <a:lvl1pPr marL="0" indent="0" algn="l">
              <a:lnSpc>
                <a:spcPct val="114000"/>
              </a:lnSpc>
              <a:spcBef>
                <a:spcPts val="800"/>
              </a:spcBef>
              <a:buNone/>
              <a:defRPr sz="11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lang="ru-RU" dirty="0" smtClean="0"/>
              <a:t>Щелкните, чтобы добавить текст</a:t>
            </a:r>
            <a:endParaRPr lang="ru-RU" dirty="0"/>
          </a:p>
        </p:txBody>
      </p:sp>
      <p:sp>
        <p:nvSpPr>
          <p:cNvPr id="38" name="Текст 21"/>
          <p:cNvSpPr>
            <a:spLocks noGrp="1"/>
          </p:cNvSpPr>
          <p:nvPr>
            <p:ph type="body" sz="quarter" idx="26" hasCustomPrompt="1"/>
          </p:nvPr>
        </p:nvSpPr>
        <p:spPr>
          <a:xfrm>
            <a:off x="7235571" y="2854381"/>
            <a:ext cx="2359152" cy="237054"/>
          </a:xfrm>
        </p:spPr>
        <p:txBody>
          <a:bodyPr lIns="91440" rIns="91440" bIns="0" anchor="b">
            <a:noAutofit/>
          </a:bodyPr>
          <a:lstStyle>
            <a:lvl1pPr marL="0" indent="0" algn="l">
              <a:lnSpc>
                <a:spcPct val="114000"/>
              </a:lnSpc>
              <a:spcBef>
                <a:spcPts val="800"/>
              </a:spcBef>
              <a:buNone/>
              <a:defRPr sz="11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lang="ru-RU" dirty="0" smtClean="0"/>
              <a:t>Щелкните, чтобы добавить текст</a:t>
            </a:r>
            <a:endParaRPr lang="ru-RU" dirty="0"/>
          </a:p>
        </p:txBody>
      </p:sp>
      <p:sp>
        <p:nvSpPr>
          <p:cNvPr id="40" name="Текст 21"/>
          <p:cNvSpPr>
            <a:spLocks noGrp="1"/>
          </p:cNvSpPr>
          <p:nvPr>
            <p:ph type="body" sz="quarter" idx="28" hasCustomPrompt="1"/>
          </p:nvPr>
        </p:nvSpPr>
        <p:spPr>
          <a:xfrm>
            <a:off x="7235571" y="933388"/>
            <a:ext cx="2359152" cy="237054"/>
          </a:xfrm>
        </p:spPr>
        <p:txBody>
          <a:bodyPr lIns="91440" rIns="91440" bIns="0" anchor="b">
            <a:noAutofit/>
          </a:bodyPr>
          <a:lstStyle>
            <a:lvl1pPr marL="0" indent="0" algn="l">
              <a:lnSpc>
                <a:spcPct val="114000"/>
              </a:lnSpc>
              <a:spcBef>
                <a:spcPts val="800"/>
              </a:spcBef>
              <a:buNone/>
              <a:defRPr sz="11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lang="ru-RU" dirty="0" smtClean="0"/>
              <a:t>Щелкните, чтобы добавить текст</a:t>
            </a:r>
            <a:endParaRPr lang="ru-RU" dirty="0"/>
          </a:p>
        </p:txBody>
      </p:sp>
      <p:sp>
        <p:nvSpPr>
          <p:cNvPr id="43" name="Текст 21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3704131"/>
            <a:ext cx="2450592" cy="3074219"/>
          </a:xfrm>
        </p:spPr>
        <p:txBody>
          <a:bodyPr lIns="91440" rIns="91440" anchor="t">
            <a:noAutofit/>
          </a:bodyPr>
          <a:lstStyle>
            <a:lvl1pPr marL="182880" indent="-18288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</a:defRPr>
            </a:lvl1pPr>
            <a:lvl2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  <a:lvl6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6pPr>
            <a:lvl7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7pPr>
            <a:lvl8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8pPr>
            <a:lvl9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9pPr>
          </a:lstStyle>
          <a:p>
            <a:pPr lvl="0"/>
            <a:r>
              <a:rPr lang="ru-RU" dirty="0" smtClean="0"/>
              <a:t>Щелкните, чтобы добавить текст</a:t>
            </a:r>
            <a:endParaRPr lang="ru-RU" dirty="0"/>
          </a:p>
        </p:txBody>
      </p:sp>
      <p:sp>
        <p:nvSpPr>
          <p:cNvPr id="45" name="Текст 21"/>
          <p:cNvSpPr>
            <a:spLocks noGrp="1"/>
          </p:cNvSpPr>
          <p:nvPr>
            <p:ph type="body" sz="quarter" idx="33" hasCustomPrompt="1"/>
          </p:nvPr>
        </p:nvSpPr>
        <p:spPr>
          <a:xfrm>
            <a:off x="7235571" y="1170442"/>
            <a:ext cx="2359152" cy="1560646"/>
          </a:xfrm>
        </p:spPr>
        <p:txBody>
          <a:bodyPr lIns="91440" rIns="91440" anchor="t">
            <a:noAutofit/>
          </a:bodyPr>
          <a:lstStyle>
            <a:lvl1pPr marL="182880" indent="-18288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</a:defRPr>
            </a:lvl1pPr>
            <a:lvl2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  <a:lvl6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6pPr>
            <a:lvl7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7pPr>
            <a:lvl8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8pPr>
            <a:lvl9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9pPr>
          </a:lstStyle>
          <a:p>
            <a:pPr lvl="0"/>
            <a:r>
              <a:rPr lang="ru-RU" dirty="0" smtClean="0"/>
              <a:t>Щелкните, чтобы добавить текст</a:t>
            </a:r>
            <a:endParaRPr lang="ru-RU" dirty="0"/>
          </a:p>
        </p:txBody>
      </p:sp>
      <p:sp>
        <p:nvSpPr>
          <p:cNvPr id="46" name="Текст 21"/>
          <p:cNvSpPr>
            <a:spLocks noGrp="1"/>
          </p:cNvSpPr>
          <p:nvPr>
            <p:ph type="body" sz="quarter" idx="34" hasCustomPrompt="1"/>
          </p:nvPr>
        </p:nvSpPr>
        <p:spPr>
          <a:xfrm>
            <a:off x="7235571" y="3091437"/>
            <a:ext cx="2359152" cy="1393177"/>
          </a:xfrm>
        </p:spPr>
        <p:txBody>
          <a:bodyPr lIns="91440" rIns="91440" anchor="t">
            <a:noAutofit/>
          </a:bodyPr>
          <a:lstStyle>
            <a:lvl1pPr marL="182880" indent="-18288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</a:defRPr>
            </a:lvl1pPr>
            <a:lvl2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  <a:lvl6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6pPr>
            <a:lvl7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7pPr>
            <a:lvl8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8pPr>
            <a:lvl9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9pPr>
          </a:lstStyle>
          <a:p>
            <a:pPr lvl="0"/>
            <a:r>
              <a:rPr lang="ru-RU" dirty="0" smtClean="0"/>
              <a:t>Щелкните, чтобы добавить текст</a:t>
            </a:r>
            <a:endParaRPr lang="ru-RU" dirty="0"/>
          </a:p>
        </p:txBody>
      </p:sp>
      <p:sp>
        <p:nvSpPr>
          <p:cNvPr id="47" name="Текст 21"/>
          <p:cNvSpPr>
            <a:spLocks noGrp="1"/>
          </p:cNvSpPr>
          <p:nvPr>
            <p:ph type="body" sz="quarter" idx="35" hasCustomPrompt="1"/>
          </p:nvPr>
        </p:nvSpPr>
        <p:spPr>
          <a:xfrm>
            <a:off x="7235571" y="4873246"/>
            <a:ext cx="2359152" cy="1905104"/>
          </a:xfrm>
        </p:spPr>
        <p:txBody>
          <a:bodyPr lIns="91440" rIns="91440" anchor="t">
            <a:noAutofit/>
          </a:bodyPr>
          <a:lstStyle>
            <a:lvl1pPr marL="182880" indent="-18288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</a:defRPr>
            </a:lvl1pPr>
            <a:lvl2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  <a:lvl6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6pPr>
            <a:lvl7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7pPr>
            <a:lvl8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8pPr>
            <a:lvl9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9pPr>
          </a:lstStyle>
          <a:p>
            <a:pPr lvl="0"/>
            <a:r>
              <a:rPr lang="ru-RU" dirty="0" smtClean="0"/>
              <a:t>Щелкните, чтобы добавить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4508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</a:t>
            </a:r>
            <a:r>
              <a:rPr lang="ru-RU" noProof="0" dirty="0" smtClean="0"/>
              <a:t>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BAE6A-DCF3-43E4-B2A0-33D0CF1225FC}" type="datetimeFigureOut">
              <a:rPr lang="ru-RU" smtClean="0"/>
              <a:t>17.04.2021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761A3-4CAC-4C5F-AC82-8DB08D526BC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0287000" y="0"/>
            <a:ext cx="1828800" cy="77678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400" b="0" i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Печать</a:t>
            </a:r>
          </a:p>
          <a:p>
            <a:pPr algn="l" defTabSz="914400">
              <a:spcBef>
                <a:spcPts val="300"/>
              </a:spcBef>
              <a:buNone/>
            </a:pPr>
            <a:r>
              <a:rPr lang="ru-RU" sz="900" b="0" i="0" baseline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Печать на разных принтерах может отличаться, поэтому обязательно сделайте несколько пробных распечаток. Если выравнивание не идеально, поэкспериментируйте с параметром "Масштабировать по листу". Чтобы отобразить его, в диалоговом окне "Печать" нажмите "Слайды размером во всю страницу".</a:t>
            </a:r>
          </a:p>
          <a:p>
            <a:pPr algn="l" defTabSz="914400">
              <a:spcBef>
                <a:spcPts val="600"/>
              </a:spcBef>
              <a:buNone/>
            </a:pPr>
            <a:r>
              <a:rPr lang="ru-RU" sz="900" b="0" i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Вы заметили метки на линии сгиба? Они едва видны, но если вы не хотите, чтобы они отображались в вашей брошюре, последовательно нажмите "Вид", "Образец слайдов" и удалите их перед печатью.</a:t>
            </a:r>
          </a:p>
          <a:p>
            <a:pPr algn="l" defTabSz="914400">
              <a:spcBef>
                <a:spcPts val="600"/>
              </a:spcBef>
              <a:buNone/>
            </a:pPr>
            <a:r>
              <a:rPr lang="ru-RU" sz="1400" b="0" i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Настройка содержимого</a:t>
            </a:r>
          </a:p>
          <a:p>
            <a:pPr algn="l" defTabSz="914400">
              <a:spcBef>
                <a:spcPts val="300"/>
              </a:spcBef>
              <a:buNone/>
            </a:pPr>
            <a:r>
              <a:rPr lang="ru-RU" sz="900" b="0" i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Заполнители в этой брошюре уже отформатированы. Если вы хотите добавить в текст маркеры или удалить их, на вкладке "Главная" нажмите кнопку "Маркеры".</a:t>
            </a:r>
          </a:p>
          <a:p>
            <a:pPr algn="l" defTabSz="914400">
              <a:spcBef>
                <a:spcPts val="600"/>
              </a:spcBef>
              <a:buNone/>
            </a:pPr>
            <a:r>
              <a:rPr lang="ru-RU" sz="900" b="0" i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Если требуются дополнительные заполнители для заголовков, субтитров или основного текста, скопируйте нужное содержимое и перетащите его в соответствующее место. Смарт-направляющие </a:t>
            </a:r>
            <a:r>
              <a:rPr lang="ru-RU" sz="900" b="0" i="0" dirty="0" err="1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PowerPoint</a:t>
            </a:r>
            <a:r>
              <a:rPr lang="ru-RU" sz="900" b="0" i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 помогут вам выровнять его относительно других элементов на странице.</a:t>
            </a:r>
          </a:p>
          <a:p>
            <a:pPr algn="l" defTabSz="914400">
              <a:spcBef>
                <a:spcPts val="600"/>
              </a:spcBef>
              <a:buNone/>
            </a:pPr>
            <a:r>
              <a:rPr lang="ru-RU" sz="900" b="0" i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Хотите заменить предложенные изображения? Нет проблем! Выберите изображение, нажмите клавишу Удалить, а затем — значок для добавления вашей картинки.</a:t>
            </a:r>
          </a:p>
          <a:p>
            <a:pPr algn="l" defTabSz="914400">
              <a:spcBef>
                <a:spcPts val="600"/>
              </a:spcBef>
              <a:buNone/>
            </a:pPr>
            <a:r>
              <a:rPr lang="ru-RU" sz="900" b="0" i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Если вставленная фотография </a:t>
            </a:r>
            <a:r>
              <a:rPr lang="ru-RU" sz="900" b="0" i="0" baseline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 не совсем подходит по размеру, ее легко обрезать. Для этого выберите изображение, а затем в разделе "Работа с рисунками" на вкладке "Формат" в группе "Размер" нажмите кнопку "Обрезка".</a:t>
            </a:r>
            <a:endParaRPr lang="ru-RU" sz="900" b="0" i="0" baseline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728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iming>
    <p:tnLst>
      <p:par>
        <p:cTn id="1" dur="indefinite" restart="never" nodeType="tmRoot"/>
      </p:par>
    </p:tnLst>
  </p:timing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6243" r="6243"/>
          <a:stretch>
            <a:fillRect/>
          </a:stretch>
        </p:blipFill>
        <p:spPr>
          <a:xfrm>
            <a:off x="0" y="0"/>
            <a:ext cx="10202863" cy="7772400"/>
          </a:xfrm>
          <a:prstGeom prst="rect">
            <a:avLst/>
          </a:prstGeom>
        </p:spPr>
      </p:pic>
      <p:sp>
        <p:nvSpPr>
          <p:cNvPr id="15" name="Текст 14"/>
          <p:cNvSpPr>
            <a:spLocks noGrp="1"/>
          </p:cNvSpPr>
          <p:nvPr>
            <p:ph type="body" sz="quarter" idx="13"/>
          </p:nvPr>
        </p:nvSpPr>
        <p:spPr>
          <a:xfrm>
            <a:off x="6691313" y="4648625"/>
            <a:ext cx="3367087" cy="1882803"/>
          </a:xfrm>
        </p:spPr>
        <p:txBody>
          <a:bodyPr/>
          <a:lstStyle/>
          <a:p>
            <a:pPr marL="0" indent="0" algn="ctr" defTabSz="1">
              <a:buNone/>
            </a:pPr>
            <a:r>
              <a:rPr lang="ru-RU" sz="3600" b="1" i="1" dirty="0" smtClean="0">
                <a:solidFill>
                  <a:schemeClr val="bg1"/>
                </a:solidFill>
                <a:latin typeface="Constantia"/>
                <a:ea typeface="+mn-ea"/>
                <a:cs typeface="+mn-cs"/>
              </a:rPr>
              <a:t>Социальные проблемы подростков</a:t>
            </a:r>
            <a:endParaRPr lang="ru-RU" sz="3600" b="1" i="0" dirty="0">
              <a:solidFill>
                <a:schemeClr val="bg1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5"/>
          </p:nvPr>
        </p:nvSpPr>
        <p:spPr>
          <a:xfrm>
            <a:off x="3335815" y="685800"/>
            <a:ext cx="3355498" cy="7086600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Краснодарский </a:t>
            </a:r>
            <a:r>
              <a:rPr lang="ru-RU" sz="1400" b="1" dirty="0">
                <a:solidFill>
                  <a:schemeClr val="bg1"/>
                </a:solidFill>
              </a:rPr>
              <a:t>социально-реабилитационный центр для несовершеннолетних «АВИС» г. Краснодар, ул. Гагарина, 186, получить консультацию специалистов центра: 8 (861) 221-00-26, детский телефон доверия: 8-800-2000-122, http://srcn-avis.ru/.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Реабилитационный центр «Здоровый Краснодар»: Лечение и реабилитация наркомании, алкоголизма и </a:t>
            </a:r>
            <a:r>
              <a:rPr lang="ru-RU" sz="1400" b="1" dirty="0" err="1">
                <a:solidFill>
                  <a:schemeClr val="bg1"/>
                </a:solidFill>
              </a:rPr>
              <a:t>игромании</a:t>
            </a:r>
            <a:r>
              <a:rPr lang="ru-RU" sz="1400" b="1" dirty="0">
                <a:solidFill>
                  <a:schemeClr val="bg1"/>
                </a:solidFill>
              </a:rPr>
              <a:t>. г. Краснодар, ул. Рылеева, Общероссийский круглосуточный номер : 8 (800) 333-20-07, телефон в Краснодаре: (861) 204-27-13, https://krasnodar.czm.su/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«Центр медицинской профилактики» министерства здравоохранения Краснодарского края: г. Краснодар, ул. Воровского, 182. «Горячая линия» помощи отказа от курения 8-800-100-61-41, http://www.med-prof.ru/. Существуют кабинеты помощи отказа от курения. Адреса на сайте центра.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685800"/>
            <a:ext cx="333581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Адреса, телефоны и электронные адреса организаций, которые могут помочь при возникновении проблем у подростков:</a:t>
            </a:r>
          </a:p>
          <a:p>
            <a:pPr algn="ctr"/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Психологический </a:t>
            </a:r>
            <a:r>
              <a:rPr lang="ru-RU" sz="1400" b="1" dirty="0">
                <a:solidFill>
                  <a:schemeClr val="bg1"/>
                </a:solidFill>
              </a:rPr>
              <a:t>центр «ТОЧКА»:  Психологический центр поддержки детей и их родителей в Москве Психологический центр поддержки детей и их родителей. Москва, Большой Кисельный пер., д. 14 </a:t>
            </a:r>
            <a:r>
              <a:rPr lang="ru-RU" sz="1400" b="1" dirty="0" err="1">
                <a:solidFill>
                  <a:schemeClr val="bg1"/>
                </a:solidFill>
              </a:rPr>
              <a:t>стр</a:t>
            </a:r>
            <a:r>
              <a:rPr lang="ru-RU" sz="1400" b="1" dirty="0">
                <a:solidFill>
                  <a:schemeClr val="bg1"/>
                </a:solidFill>
              </a:rPr>
              <a:t> 1, тел.  8 (929) 639 30 61, http://tochka-centr.ru/.</a:t>
            </a:r>
          </a:p>
          <a:p>
            <a:pPr algn="ctr"/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Подростковый </a:t>
            </a:r>
            <a:r>
              <a:rPr lang="ru-RU" sz="1400" b="1" dirty="0">
                <a:solidFill>
                  <a:schemeClr val="bg1"/>
                </a:solidFill>
              </a:rPr>
              <a:t>центр «Герда»: Комплексная помощь подросткам от 14 до 17 лет, попавшим в трудную жизненную ситуацию. (конфликты, наркомания, алкоголизм, </a:t>
            </a:r>
            <a:r>
              <a:rPr lang="ru-RU" sz="1400" b="1" dirty="0" err="1">
                <a:solidFill>
                  <a:schemeClr val="bg1"/>
                </a:solidFill>
              </a:rPr>
              <a:t>гаджетозависимость</a:t>
            </a:r>
            <a:r>
              <a:rPr lang="ru-RU" sz="1400" b="1" dirty="0">
                <a:solidFill>
                  <a:schemeClr val="bg1"/>
                </a:solidFill>
              </a:rPr>
              <a:t>). г. Казань, ул. Восстание, 35 (офис), 8 (800) 775-63-46 Звонок бесплатный по всей России, http://centrgerda.ru/.</a:t>
            </a:r>
          </a:p>
        </p:txBody>
      </p:sp>
    </p:spTree>
    <p:extLst>
      <p:ext uri="{BB962C8B-B14F-4D97-AF65-F5344CB8AC3E}">
        <p14:creationId xmlns:p14="http://schemas.microsoft.com/office/powerpoint/2010/main" val="174269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27"/>
          <p:cNvSpPr>
            <a:spLocks noGrp="1"/>
          </p:cNvSpPr>
          <p:nvPr>
            <p:ph type="body" sz="quarter" idx="21"/>
          </p:nvPr>
        </p:nvSpPr>
        <p:spPr>
          <a:xfrm>
            <a:off x="3849624" y="685799"/>
            <a:ext cx="2450592" cy="4873172"/>
          </a:xfrm>
          <a:noFill/>
        </p:spPr>
        <p:txBody>
          <a:bodyPr/>
          <a:lstStyle/>
          <a:p>
            <a:pPr defTabSz="1"/>
            <a:endParaRPr lang="ru-RU" sz="1200" i="1" dirty="0" smtClean="0">
              <a:solidFill>
                <a:srgbClr val="94AA82">
                  <a:lumMod val="75000"/>
                </a:srgbClr>
              </a:solidFill>
            </a:endParaRPr>
          </a:p>
          <a:p>
            <a:pPr defTabSz="1"/>
            <a:r>
              <a:rPr lang="ru-RU" sz="1200" i="1" dirty="0" smtClean="0">
                <a:solidFill>
                  <a:srgbClr val="94AA82">
                    <a:lumMod val="75000"/>
                  </a:srgbClr>
                </a:solidFill>
              </a:rPr>
              <a:t>Проблемы подростков :</a:t>
            </a:r>
          </a:p>
          <a:p>
            <a:pPr defTabSz="1"/>
            <a:r>
              <a:rPr lang="ru-RU" sz="1200" i="1" dirty="0" smtClean="0">
                <a:solidFill>
                  <a:srgbClr val="94AA82">
                    <a:lumMod val="75000"/>
                  </a:srgbClr>
                </a:solidFill>
              </a:rPr>
              <a:t>•</a:t>
            </a:r>
            <a:r>
              <a:rPr lang="ru-RU" sz="1200" i="1" dirty="0">
                <a:solidFill>
                  <a:srgbClr val="94AA82">
                    <a:lumMod val="75000"/>
                  </a:srgbClr>
                </a:solidFill>
              </a:rPr>
              <a:t>	Ранняя алкоголизация, токсикомания, наркомания;</a:t>
            </a:r>
          </a:p>
          <a:p>
            <a:pPr defTabSz="1"/>
            <a:r>
              <a:rPr lang="ru-RU" sz="1200" i="1" dirty="0">
                <a:solidFill>
                  <a:srgbClr val="94AA82">
                    <a:lumMod val="75000"/>
                  </a:srgbClr>
                </a:solidFill>
              </a:rPr>
              <a:t>•	</a:t>
            </a:r>
            <a:r>
              <a:rPr lang="ru-RU" sz="1200" i="1" dirty="0" err="1">
                <a:solidFill>
                  <a:srgbClr val="94AA82">
                    <a:lumMod val="75000"/>
                  </a:srgbClr>
                </a:solidFill>
              </a:rPr>
              <a:t>Табакокурение</a:t>
            </a:r>
            <a:r>
              <a:rPr lang="ru-RU" sz="1200" i="1" dirty="0">
                <a:solidFill>
                  <a:srgbClr val="94AA82">
                    <a:lumMod val="75000"/>
                  </a:srgbClr>
                </a:solidFill>
              </a:rPr>
              <a:t>;</a:t>
            </a:r>
          </a:p>
          <a:p>
            <a:pPr defTabSz="1"/>
            <a:r>
              <a:rPr lang="ru-RU" sz="1200" i="1" dirty="0">
                <a:solidFill>
                  <a:srgbClr val="94AA82">
                    <a:lumMod val="75000"/>
                  </a:srgbClr>
                </a:solidFill>
              </a:rPr>
              <a:t>•	Противоправное поведение;</a:t>
            </a:r>
          </a:p>
          <a:p>
            <a:pPr defTabSz="1"/>
            <a:r>
              <a:rPr lang="ru-RU" sz="1200" i="1" dirty="0">
                <a:solidFill>
                  <a:srgbClr val="94AA82">
                    <a:lumMod val="75000"/>
                  </a:srgbClr>
                </a:solidFill>
              </a:rPr>
              <a:t>•	</a:t>
            </a:r>
            <a:r>
              <a:rPr lang="ru-RU" sz="1200" i="1" dirty="0" err="1">
                <a:solidFill>
                  <a:srgbClr val="94AA82">
                    <a:lumMod val="75000"/>
                  </a:srgbClr>
                </a:solidFill>
              </a:rPr>
              <a:t>Суицидальность</a:t>
            </a:r>
            <a:r>
              <a:rPr lang="ru-RU" sz="1200" i="1" dirty="0">
                <a:solidFill>
                  <a:srgbClr val="94AA82">
                    <a:lumMod val="75000"/>
                  </a:srgbClr>
                </a:solidFill>
              </a:rPr>
              <a:t>;</a:t>
            </a:r>
          </a:p>
          <a:p>
            <a:pPr defTabSz="1"/>
            <a:r>
              <a:rPr lang="ru-RU" sz="1200" i="1" dirty="0">
                <a:solidFill>
                  <a:srgbClr val="94AA82">
                    <a:lumMod val="75000"/>
                  </a:srgbClr>
                </a:solidFill>
              </a:rPr>
              <a:t>•	Зависимость от гаджетов;</a:t>
            </a:r>
          </a:p>
          <a:p>
            <a:pPr defTabSz="1"/>
            <a:r>
              <a:rPr lang="ru-RU" sz="1200" i="1" dirty="0">
                <a:solidFill>
                  <a:srgbClr val="94AA82">
                    <a:lumMod val="75000"/>
                  </a:srgbClr>
                </a:solidFill>
              </a:rPr>
              <a:t>•	Недовольство собственным телом;</a:t>
            </a:r>
          </a:p>
          <a:p>
            <a:pPr defTabSz="1"/>
            <a:r>
              <a:rPr lang="ru-RU" sz="1200" i="1" dirty="0">
                <a:solidFill>
                  <a:srgbClr val="94AA82">
                    <a:lumMod val="75000"/>
                  </a:srgbClr>
                </a:solidFill>
              </a:rPr>
              <a:t>•	Изолированность; </a:t>
            </a:r>
          </a:p>
          <a:p>
            <a:pPr defTabSz="1"/>
            <a:r>
              <a:rPr lang="ru-RU" sz="1200" i="1" dirty="0">
                <a:solidFill>
                  <a:srgbClr val="94AA82">
                    <a:lumMod val="75000"/>
                  </a:srgbClr>
                </a:solidFill>
              </a:rPr>
              <a:t>•	Отсутствие понимания в семье и школе; </a:t>
            </a:r>
          </a:p>
          <a:p>
            <a:pPr defTabSz="1"/>
            <a:r>
              <a:rPr lang="ru-RU" sz="1200" i="1" dirty="0">
                <a:solidFill>
                  <a:srgbClr val="94AA82">
                    <a:lumMod val="75000"/>
                  </a:srgbClr>
                </a:solidFill>
              </a:rPr>
              <a:t>•	Встреча с асоциальной группой или сверстником, имеющим соответствующий жизненный опыт; </a:t>
            </a:r>
          </a:p>
          <a:p>
            <a:pPr marL="0" indent="0" algn="l" defTabSz="1">
              <a:buNone/>
            </a:pPr>
            <a:endParaRPr lang="ru-RU" sz="1600" b="0" i="0" dirty="0">
              <a:solidFill>
                <a:srgbClr val="94AA82">
                  <a:lumMod val="75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68" name="Текст 67"/>
          <p:cNvSpPr>
            <a:spLocks noGrp="1"/>
          </p:cNvSpPr>
          <p:nvPr>
            <p:ph type="body" sz="quarter" idx="28"/>
          </p:nvPr>
        </p:nvSpPr>
        <p:spPr>
          <a:xfrm>
            <a:off x="6908800" y="685799"/>
            <a:ext cx="3047999" cy="896258"/>
          </a:xfrm>
        </p:spPr>
        <p:txBody>
          <a:bodyPr/>
          <a:lstStyle/>
          <a:p>
            <a:pPr marL="0" indent="0" algn="l" defTabSz="1">
              <a:lnSpc>
                <a:spcPct val="113000"/>
              </a:lnSpc>
              <a:buNone/>
            </a:pPr>
            <a:r>
              <a:rPr lang="ru-RU" sz="1400" b="1" i="1" dirty="0" smtClean="0">
                <a:solidFill>
                  <a:srgbClr val="6886BC"/>
                </a:solidFill>
                <a:latin typeface="Constantia"/>
                <a:ea typeface="+mn-ea"/>
                <a:cs typeface="+mn-cs"/>
              </a:rPr>
              <a:t>Способы самостоятельного решения возникших проблем :</a:t>
            </a:r>
          </a:p>
          <a:p>
            <a:pPr marL="0" indent="0" algn="l" defTabSz="1">
              <a:lnSpc>
                <a:spcPct val="113000"/>
              </a:lnSpc>
              <a:buNone/>
            </a:pPr>
            <a:endParaRPr lang="ru-RU" sz="1200" b="0" i="0" dirty="0">
              <a:solidFill>
                <a:srgbClr val="6886BC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42" name="Текст 41"/>
          <p:cNvSpPr>
            <a:spLocks noGrp="1"/>
          </p:cNvSpPr>
          <p:nvPr>
            <p:ph type="body" sz="quarter" idx="31"/>
          </p:nvPr>
        </p:nvSpPr>
        <p:spPr>
          <a:xfrm>
            <a:off x="0" y="3132075"/>
            <a:ext cx="3368330" cy="3646275"/>
          </a:xfrm>
        </p:spPr>
        <p:txBody>
          <a:bodyPr/>
          <a:lstStyle/>
          <a:p>
            <a:pPr marL="0" indent="0" algn="ctr" defTabSz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>
                <a:solidFill>
                  <a:srgbClr val="595959"/>
                </a:solidFill>
              </a:rPr>
              <a:t>Наша современность - век многочисленных соблазнов и опасностей, а её поколение - очень проблемное, всегда находящееся в безумной гонке за «трендами». Мы вечно гонимся за чем-то зачастую призрачным. И чаще всего это мода на что-либо. Порой эта индустрия совершенно безобидна, но в некоторых случаях губительна, приводящая к </a:t>
            </a:r>
            <a:r>
              <a:rPr lang="ru-RU" sz="1600" dirty="0" smtClean="0">
                <a:solidFill>
                  <a:srgbClr val="595959"/>
                </a:solidFill>
              </a:rPr>
              <a:t>нерациональному поведению </a:t>
            </a:r>
            <a:r>
              <a:rPr lang="ru-RU" sz="1600" dirty="0">
                <a:solidFill>
                  <a:srgbClr val="595959"/>
                </a:solidFill>
              </a:rPr>
              <a:t>со всеми вытекающими негативными последствиями.</a:t>
            </a:r>
            <a:endParaRPr lang="ru-RU" sz="1600" b="0" i="0" dirty="0">
              <a:solidFill>
                <a:srgbClr val="595959"/>
              </a:solidFill>
              <a:latin typeface="Constantia"/>
            </a:endParaRPr>
          </a:p>
        </p:txBody>
      </p:sp>
      <p:sp>
        <p:nvSpPr>
          <p:cNvPr id="92" name="Текст 91"/>
          <p:cNvSpPr>
            <a:spLocks noGrp="1"/>
          </p:cNvSpPr>
          <p:nvPr>
            <p:ph type="body" sz="quarter" idx="33"/>
          </p:nvPr>
        </p:nvSpPr>
        <p:spPr>
          <a:xfrm>
            <a:off x="6908800" y="1364343"/>
            <a:ext cx="3149600" cy="5312227"/>
          </a:xfrm>
        </p:spPr>
        <p:txBody>
          <a:bodyPr/>
          <a:lstStyle/>
          <a:p>
            <a:pPr marL="0" indent="0" defTabSz="1">
              <a:buNone/>
            </a:pPr>
            <a:endParaRPr lang="ru-RU" b="1" i="1" dirty="0" smtClean="0">
              <a:solidFill>
                <a:srgbClr val="595959"/>
              </a:solidFill>
            </a:endParaRPr>
          </a:p>
          <a:p>
            <a:pPr marL="0" indent="0" defTabSz="1">
              <a:buNone/>
            </a:pPr>
            <a:r>
              <a:rPr lang="ru-RU" b="1" i="1" dirty="0" smtClean="0">
                <a:solidFill>
                  <a:srgbClr val="595959"/>
                </a:solidFill>
              </a:rPr>
              <a:t>•</a:t>
            </a:r>
            <a:r>
              <a:rPr lang="ru-RU" b="1" i="1" dirty="0">
                <a:solidFill>
                  <a:srgbClr val="595959"/>
                </a:solidFill>
              </a:rPr>
              <a:t>	</a:t>
            </a:r>
            <a:r>
              <a:rPr lang="ru-RU" sz="1000" b="1" i="1" dirty="0">
                <a:solidFill>
                  <a:srgbClr val="595959"/>
                </a:solidFill>
              </a:rPr>
              <a:t>Вырабатывать умение принимать самостоятельные решения (не идти на поводу у общественного мнения, мнения своего окружения, не делать как все, решить для себя – что важнее, лучше всего всей своей жизнью показать, что вы имеете право на свою позицию и можете как совершать ошибки, так и исправлять их);</a:t>
            </a:r>
          </a:p>
          <a:p>
            <a:pPr marL="0" indent="0" defTabSz="1">
              <a:buNone/>
            </a:pPr>
            <a:r>
              <a:rPr lang="ru-RU" sz="1000" b="1" i="1" dirty="0">
                <a:solidFill>
                  <a:srgbClr val="595959"/>
                </a:solidFill>
              </a:rPr>
              <a:t>•	Очень важно научиться говорить нет и настаивать на своем решении (суметь отказаться в случае если друзья, одноклассники, знакомые предлагают попробовать алкоголь, сигареты наркотики);</a:t>
            </a:r>
          </a:p>
          <a:p>
            <a:pPr marL="0" indent="0" defTabSz="1">
              <a:buNone/>
            </a:pPr>
            <a:r>
              <a:rPr lang="ru-RU" sz="1000" b="1" i="1" dirty="0">
                <a:solidFill>
                  <a:srgbClr val="595959"/>
                </a:solidFill>
              </a:rPr>
              <a:t>•	 Научиться прощать обиды (обдумать произошедший конфликт, найти аргументы для обоих сторон, попытаться понять другую сторону</a:t>
            </a:r>
            <a:r>
              <a:rPr lang="ru-RU" sz="1000" b="1" i="1" dirty="0" smtClean="0">
                <a:solidFill>
                  <a:srgbClr val="595959"/>
                </a:solidFill>
              </a:rPr>
              <a:t>. </a:t>
            </a:r>
            <a:r>
              <a:rPr lang="ru-RU" sz="1000" b="1" i="1" dirty="0">
                <a:solidFill>
                  <a:srgbClr val="595959"/>
                </a:solidFill>
              </a:rPr>
              <a:t>Иногда для разрешения конфликта достаточно откровенного разговора.)</a:t>
            </a:r>
          </a:p>
          <a:p>
            <a:pPr marL="0" indent="0" defTabSz="1">
              <a:buNone/>
            </a:pPr>
            <a:r>
              <a:rPr lang="ru-RU" sz="1000" b="1" i="1" dirty="0">
                <a:solidFill>
                  <a:srgbClr val="595959"/>
                </a:solidFill>
              </a:rPr>
              <a:t>•	Смотреть на мир с оптимизмом (не унывать, за «черной полосой» в жизни всегда следует белая, и ты тоже можешь повлиять на ширину «черной полосы»)</a:t>
            </a:r>
          </a:p>
          <a:p>
            <a:pPr marL="0" indent="0" defTabSz="1">
              <a:buNone/>
            </a:pPr>
            <a:r>
              <a:rPr lang="ru-RU" sz="1000" b="1" i="1" dirty="0">
                <a:solidFill>
                  <a:srgbClr val="595959"/>
                </a:solidFill>
              </a:rPr>
              <a:t>•	Чтение специальной литературы (занимать саморазвитием, самовоспитанием);</a:t>
            </a:r>
          </a:p>
          <a:p>
            <a:pPr marL="0" indent="0" defTabSz="1">
              <a:buNone/>
            </a:pPr>
            <a:r>
              <a:rPr lang="ru-RU" sz="1000" b="1" i="1" dirty="0">
                <a:solidFill>
                  <a:srgbClr val="595959"/>
                </a:solidFill>
              </a:rPr>
              <a:t>•	Вместо пагубных привычек найти то занятие, которое заинтересует тебя, ведь мир так ярок и многогранен, в нем можно найти себя </a:t>
            </a:r>
            <a:r>
              <a:rPr lang="ru-RU" sz="1000" b="1" dirty="0">
                <a:solidFill>
                  <a:srgbClr val="595959"/>
                </a:solidFill>
              </a:rPr>
              <a:t>прекрасное занятие по вкусу. </a:t>
            </a:r>
            <a:endParaRPr lang="ru-RU" sz="900" b="1" i="0" dirty="0">
              <a:solidFill>
                <a:srgbClr val="595959"/>
              </a:solidFill>
              <a:latin typeface="Constantia"/>
            </a:endParaRPr>
          </a:p>
        </p:txBody>
      </p:sp>
      <p:pic>
        <p:nvPicPr>
          <p:cNvPr id="3" name="Рисунок 2" descr="Самолет в небе" title="Travel Picture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t="170" r="53571" b="15136"/>
          <a:stretch/>
        </p:blipFill>
        <p:spPr/>
      </p:pic>
      <p:pic>
        <p:nvPicPr>
          <p:cNvPr id="6" name="Рисунок 5" descr="Арочный вход в иглу с открытыми деревянными дверьми" title="Travel Picture"/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8" b="21308"/>
          <a:stretch>
            <a:fillRect/>
          </a:stretch>
        </p:blipFill>
        <p:spPr>
          <a:xfrm>
            <a:off x="3849624" y="5558971"/>
            <a:ext cx="2450592" cy="124224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6673" y="5558971"/>
            <a:ext cx="2931886" cy="21989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2" y="362856"/>
            <a:ext cx="3396341" cy="259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8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vel Brochure 11 x 8.5">
  <a:themeElements>
    <a:clrScheme name="Travel Brochure 2">
      <a:dk1>
        <a:srgbClr val="595959"/>
      </a:dk1>
      <a:lt1>
        <a:sysClr val="window" lastClr="FFFFFF"/>
      </a:lt1>
      <a:dk2>
        <a:srgbClr val="000000"/>
      </a:dk2>
      <a:lt2>
        <a:srgbClr val="DDDCD9"/>
      </a:lt2>
      <a:accent1>
        <a:srgbClr val="6886BC"/>
      </a:accent1>
      <a:accent2>
        <a:srgbClr val="94AA82"/>
      </a:accent2>
      <a:accent3>
        <a:srgbClr val="8E7154"/>
      </a:accent3>
      <a:accent4>
        <a:srgbClr val="A6623D"/>
      </a:accent4>
      <a:accent5>
        <a:srgbClr val="75A1BC"/>
      </a:accent5>
      <a:accent6>
        <a:srgbClr val="2F4D93"/>
      </a:accent6>
      <a:hlink>
        <a:srgbClr val="897959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otvlsblugrntri_TP103488177" id="{E9D47645-231E-40F1-A6CA-BD7FA5B5B184}" vid="{57DD49B6-FD47-493F-9486-4A5C119EC7D0}"/>
    </a:ext>
  </a:extLst>
</a:theme>
</file>

<file path=ppt/theme/theme2.xml><?xml version="1.0" encoding="utf-8"?>
<a:theme xmlns:a="http://schemas.openxmlformats.org/drawingml/2006/main" name="Office Theme">
  <a:themeElements>
    <a:clrScheme name="Travel Brochure 2">
      <a:dk1>
        <a:srgbClr val="595959"/>
      </a:dk1>
      <a:lt1>
        <a:sysClr val="window" lastClr="FFFFFF"/>
      </a:lt1>
      <a:dk2>
        <a:srgbClr val="000000"/>
      </a:dk2>
      <a:lt2>
        <a:srgbClr val="DDDCD9"/>
      </a:lt2>
      <a:accent1>
        <a:srgbClr val="6886BC"/>
      </a:accent1>
      <a:accent2>
        <a:srgbClr val="94AA82"/>
      </a:accent2>
      <a:accent3>
        <a:srgbClr val="8E7154"/>
      </a:accent3>
      <a:accent4>
        <a:srgbClr val="A6623D"/>
      </a:accent4>
      <a:accent5>
        <a:srgbClr val="75A1BC"/>
      </a:accent5>
      <a:accent6>
        <a:srgbClr val="2F4D93"/>
      </a:accent6>
      <a:hlink>
        <a:srgbClr val="897959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ravel Brochure 2">
      <a:dk1>
        <a:srgbClr val="595959"/>
      </a:dk1>
      <a:lt1>
        <a:sysClr val="window" lastClr="FFFFFF"/>
      </a:lt1>
      <a:dk2>
        <a:srgbClr val="000000"/>
      </a:dk2>
      <a:lt2>
        <a:srgbClr val="DDDCD9"/>
      </a:lt2>
      <a:accent1>
        <a:srgbClr val="6886BC"/>
      </a:accent1>
      <a:accent2>
        <a:srgbClr val="94AA82"/>
      </a:accent2>
      <a:accent3>
        <a:srgbClr val="8E7154"/>
      </a:accent3>
      <a:accent4>
        <a:srgbClr val="A6623D"/>
      </a:accent4>
      <a:accent5>
        <a:srgbClr val="75A1BC"/>
      </a:accent5>
      <a:accent6>
        <a:srgbClr val="2F4D93"/>
      </a:accent6>
      <a:hlink>
        <a:srgbClr val="897959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8EA249B-97D5-4750-89A5-0B835CF0A2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Туристический буклет в три сложения (в голубом и зеленом цветах)</Template>
  <TotalTime>0</TotalTime>
  <Words>329</Words>
  <Application>Microsoft Office PowerPoint</Application>
  <PresentationFormat>Произвольный</PresentationFormat>
  <Paragraphs>33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Constantia</vt:lpstr>
      <vt:lpstr>Travel Brochure 11 x 8.5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2020-02-14T08:40:04Z</dcterms:created>
  <dcterms:modified xsi:type="dcterms:W3CDTF">2021-04-17T05:27:41Z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TC034881799991</vt:lpwstr>
  </property>
</Properties>
</file>