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31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4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41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7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4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03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7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16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82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E94E0B-B7F6-45D1-9934-F38B1A5645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24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B6B48F-3398-4519-9C11-C190A1AAC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72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9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F5F965-7D05-4E34-A6DE-E522B12A12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55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7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7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96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3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6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760AD7-7190-4888-A238-93C2624A69A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40BD83-B068-4BBB-B219-2D8F8C41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98" y="1262323"/>
            <a:ext cx="6535738" cy="2614612"/>
          </a:xfrm>
        </p:spPr>
      </p:pic>
      <p:pic>
        <p:nvPicPr>
          <p:cNvPr id="7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37" y="3594607"/>
            <a:ext cx="56943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41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908050"/>
            <a:ext cx="82089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В середине</a:t>
            </a:r>
            <a:r>
              <a:rPr lang="ru-RU" altLang="ru-RU" sz="2000">
                <a:solidFill>
                  <a:srgbClr val="663300"/>
                </a:solidFill>
              </a:rPr>
              <a:t> </a:t>
            </a:r>
            <a:r>
              <a:rPr lang="ru-RU" altLang="ru-RU" sz="3600">
                <a:solidFill>
                  <a:srgbClr val="FF0000"/>
                </a:solidFill>
              </a:rPr>
              <a:t>V </a:t>
            </a:r>
            <a:r>
              <a:rPr lang="ru-RU" altLang="ru-RU" sz="2000">
                <a:solidFill>
                  <a:srgbClr val="FF0000"/>
                </a:solidFill>
              </a:rPr>
              <a:t>в. до н. э.</a:t>
            </a:r>
            <a:r>
              <a:rPr lang="ru-RU" altLang="ru-RU" sz="2000">
                <a:solidFill>
                  <a:srgbClr val="663300"/>
                </a:solidFill>
              </a:rPr>
              <a:t> </a:t>
            </a:r>
            <a:r>
              <a:rPr lang="ru-RU" altLang="ru-RU" sz="2000" b="1"/>
              <a:t>появилась запись чисел нового типа, так называемая</a:t>
            </a:r>
            <a:r>
              <a:rPr lang="ru-RU" altLang="ru-RU" sz="2000">
                <a:solidFill>
                  <a:srgbClr val="663300"/>
                </a:solidFill>
              </a:rPr>
              <a:t>  </a:t>
            </a:r>
            <a:r>
              <a:rPr lang="ru-RU" altLang="ru-RU">
                <a:solidFill>
                  <a:srgbClr val="FF0000"/>
                </a:solidFill>
              </a:rPr>
              <a:t>алфавитная нумерация</a:t>
            </a:r>
            <a:r>
              <a:rPr lang="ru-RU" altLang="ru-RU">
                <a:solidFill>
                  <a:srgbClr val="663300"/>
                </a:solidFill>
              </a:rPr>
              <a:t>. </a:t>
            </a:r>
            <a:br>
              <a:rPr lang="ru-RU" altLang="ru-RU">
                <a:solidFill>
                  <a:srgbClr val="663300"/>
                </a:solidFill>
              </a:rPr>
            </a:br>
            <a:r>
              <a:rPr lang="ru-RU" altLang="ru-RU" sz="2000">
                <a:solidFill>
                  <a:srgbClr val="663300"/>
                </a:solidFill>
              </a:rPr>
              <a:t/>
            </a:r>
            <a:br>
              <a:rPr lang="ru-RU" altLang="ru-RU" sz="2000">
                <a:solidFill>
                  <a:srgbClr val="663300"/>
                </a:solidFill>
              </a:rPr>
            </a:br>
            <a:endParaRPr lang="ru-RU" altLang="ru-RU" sz="2000">
              <a:solidFill>
                <a:srgbClr val="66330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926504" y="447675"/>
            <a:ext cx="6049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u="sng" dirty="0">
                <a:solidFill>
                  <a:srgbClr val="FF0000"/>
                </a:solidFill>
              </a:rPr>
              <a:t>Алфавитная нумерация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611188" y="2420938"/>
            <a:ext cx="46101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/>
              <a:t>В этой системе записи числа обозначались при помощи букв алфавита., над которыми ставились черточки: первые девять букв обозначали числа от 1 до 9, следующие девять - числа 10, 20, 30, ..., 90, и следующие девять - числа 100, 200, ..., 900.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dirty="0"/>
              <a:t>Таким образом, можно было обозначать любое число до 999. </a:t>
            </a:r>
          </a:p>
        </p:txBody>
      </p:sp>
      <p:pic>
        <p:nvPicPr>
          <p:cNvPr id="20485" name="Picture 18" descr="kir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924175"/>
            <a:ext cx="3148012" cy="2601913"/>
          </a:xfrm>
          <a:prstGeom prst="rect">
            <a:avLst/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7680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204316" y="410370"/>
            <a:ext cx="7129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Римская нумерация</a:t>
            </a:r>
          </a:p>
        </p:txBody>
      </p:sp>
      <p:pic>
        <p:nvPicPr>
          <p:cNvPr id="24579" name="Picture 6" descr="j01782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55291"/>
            <a:ext cx="819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j01782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84" y="1105514"/>
            <a:ext cx="828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j01782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59" y="1094871"/>
            <a:ext cx="809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623456" y="2133600"/>
            <a:ext cx="782435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Это номера глав в книгах, указание века, числа на циферблате часов, и т. д.</a:t>
            </a:r>
            <a:br>
              <a:rPr lang="ru-RU" altLang="ru-RU" b="1" dirty="0"/>
            </a:br>
            <a:r>
              <a:rPr lang="ru-RU" altLang="ru-RU" b="1" dirty="0"/>
              <a:t>Возникла эта нумерация в древнем Риме.</a:t>
            </a:r>
            <a:br>
              <a:rPr lang="ru-RU" altLang="ru-RU" b="1" dirty="0"/>
            </a:br>
            <a:r>
              <a:rPr lang="ru-RU" altLang="ru-RU" b="1" dirty="0"/>
              <a:t> В ней имеются узловые числа: один, пять и т. д. </a:t>
            </a:r>
          </a:p>
          <a:p>
            <a:pPr eaLnBrk="1" hangingPunct="1"/>
            <a:r>
              <a:rPr lang="ru-RU" altLang="ru-RU" b="1" dirty="0"/>
              <a:t>Остальные числа получались путем прибавления или вычитания одних узловых чисел из других 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3500438" y="908050"/>
            <a:ext cx="55006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Это нумерация, известная нам и в настоящее время.</a:t>
            </a:r>
            <a:br>
              <a:rPr lang="ru-RU" altLang="ru-RU" b="1"/>
            </a:br>
            <a:r>
              <a:rPr lang="ru-RU" altLang="ru-RU" b="1"/>
              <a:t> С нею мы достаточно часто сталкиваемся в повседневной жизни. </a:t>
            </a:r>
            <a:br>
              <a:rPr lang="ru-RU" altLang="ru-RU" b="1"/>
            </a:br>
            <a:endParaRPr lang="ru-RU" altLang="ru-RU" b="1"/>
          </a:p>
        </p:txBody>
      </p:sp>
      <p:pic>
        <p:nvPicPr>
          <p:cNvPr id="24584" name="Picture 12" descr="пальцы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11776"/>
            <a:ext cx="3025775" cy="20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3635375" y="3730132"/>
            <a:ext cx="481243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Например, </a:t>
            </a:r>
            <a:endParaRPr lang="en-US" altLang="ru-RU" b="1" dirty="0"/>
          </a:p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четыре</a:t>
            </a:r>
            <a:r>
              <a:rPr lang="ru-RU" altLang="ru-RU" dirty="0">
                <a:solidFill>
                  <a:srgbClr val="663300"/>
                </a:solidFill>
              </a:rPr>
              <a:t> </a:t>
            </a:r>
            <a:r>
              <a:rPr lang="ru-RU" altLang="ru-RU" b="1" dirty="0"/>
              <a:t>записывается как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IV</a:t>
            </a:r>
            <a:r>
              <a:rPr lang="ru-RU" altLang="ru-RU" dirty="0">
                <a:solidFill>
                  <a:srgbClr val="663300"/>
                </a:solidFill>
              </a:rPr>
              <a:t>, </a:t>
            </a:r>
            <a:r>
              <a:rPr lang="ru-RU" altLang="ru-RU" b="1" dirty="0"/>
              <a:t>т. е. пять</a:t>
            </a:r>
            <a:r>
              <a:rPr lang="ru-RU" altLang="ru-RU" dirty="0">
                <a:solidFill>
                  <a:srgbClr val="663300"/>
                </a:solidFill>
              </a:rPr>
              <a:t> </a:t>
            </a:r>
            <a:r>
              <a:rPr lang="ru-RU" altLang="ru-RU" b="1" dirty="0"/>
              <a:t>минус один, </a:t>
            </a:r>
            <a:endParaRPr lang="en-US" altLang="ru-RU" b="1" dirty="0"/>
          </a:p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восемь</a:t>
            </a:r>
            <a:r>
              <a:rPr lang="ru-RU" altLang="ru-RU" dirty="0">
                <a:solidFill>
                  <a:srgbClr val="663300"/>
                </a:solidFill>
              </a:rPr>
              <a:t> </a:t>
            </a:r>
            <a:r>
              <a:rPr lang="ru-RU" altLang="ru-RU" b="1" dirty="0"/>
              <a:t>— </a:t>
            </a:r>
            <a:r>
              <a:rPr lang="ru-RU" altLang="ru-RU" b="1" dirty="0">
                <a:solidFill>
                  <a:srgbClr val="FF0000"/>
                </a:solidFill>
              </a:rPr>
              <a:t>VIII</a:t>
            </a:r>
            <a:r>
              <a:rPr lang="ru-RU" altLang="ru-RU" b="1" dirty="0"/>
              <a:t> </a:t>
            </a:r>
            <a:r>
              <a:rPr lang="ru-RU" altLang="ru-RU" dirty="0">
                <a:solidFill>
                  <a:srgbClr val="663300"/>
                </a:solidFill>
              </a:rPr>
              <a:t>(</a:t>
            </a:r>
            <a:r>
              <a:rPr lang="ru-RU" altLang="ru-RU" b="1" dirty="0"/>
              <a:t>пять плюс три), </a:t>
            </a:r>
            <a:br>
              <a:rPr lang="ru-RU" altLang="ru-RU" b="1" dirty="0"/>
            </a:br>
            <a:r>
              <a:rPr lang="ru-RU" altLang="ru-RU" b="1" dirty="0">
                <a:solidFill>
                  <a:srgbClr val="FF0000"/>
                </a:solidFill>
              </a:rPr>
              <a:t>сорок</a:t>
            </a:r>
            <a:r>
              <a:rPr lang="ru-RU" altLang="ru-RU" b="1" dirty="0"/>
              <a:t>—</a:t>
            </a:r>
            <a:r>
              <a:rPr lang="en-US" altLang="ru-RU" b="1" dirty="0">
                <a:solidFill>
                  <a:srgbClr val="FF0000"/>
                </a:solidFill>
              </a:rPr>
              <a:t>XL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b="1" dirty="0"/>
              <a:t>(пятьдесят минус десять),</a:t>
            </a:r>
            <a:endParaRPr lang="en-US" altLang="ru-RU" b="1" dirty="0"/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6633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девяносто шесть—</a:t>
            </a:r>
            <a:r>
              <a:rPr lang="en-US" altLang="ru-RU" b="1" dirty="0">
                <a:solidFill>
                  <a:srgbClr val="FF0000"/>
                </a:solidFill>
              </a:rPr>
              <a:t>XCVI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b="1" dirty="0"/>
              <a:t>(сто минус десять плюс пять и плюс еще </a:t>
            </a:r>
            <a:r>
              <a:rPr lang="ru-RU" altLang="ru-RU" b="1" dirty="0" smtClean="0"/>
              <a:t>один)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9319748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647700" y="416452"/>
            <a:ext cx="755967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Из арабского языка заимствовано и слово</a:t>
            </a:r>
            <a:r>
              <a:rPr lang="ru-RU" altLang="ru-RU" sz="2000" dirty="0">
                <a:solidFill>
                  <a:srgbClr val="663300"/>
                </a:solidFill>
              </a:rPr>
              <a:t> </a:t>
            </a:r>
            <a:r>
              <a:rPr lang="ru-RU" altLang="ru-RU" sz="2800" dirty="0">
                <a:solidFill>
                  <a:srgbClr val="FF0000"/>
                </a:solidFill>
              </a:rPr>
              <a:t>"цифра" </a:t>
            </a:r>
          </a:p>
          <a:p>
            <a:pPr eaLnBrk="1" hangingPunct="1"/>
            <a:r>
              <a:rPr lang="ru-RU" altLang="ru-RU" sz="2000" b="1" dirty="0"/>
              <a:t>(по-арабски "</a:t>
            </a:r>
            <a:r>
              <a:rPr lang="ru-RU" altLang="ru-RU" sz="2000" b="1" dirty="0" err="1"/>
              <a:t>сыфр</a:t>
            </a:r>
            <a:r>
              <a:rPr lang="ru-RU" altLang="ru-RU" sz="2000" b="1" dirty="0"/>
              <a:t>"), означающее буквально "пустое место"</a:t>
            </a:r>
            <a:r>
              <a:rPr lang="ru-RU" altLang="ru-RU" sz="2000" dirty="0">
                <a:solidFill>
                  <a:srgbClr val="663300"/>
                </a:solidFill>
              </a:rPr>
              <a:t> </a:t>
            </a:r>
            <a:br>
              <a:rPr lang="ru-RU" altLang="ru-RU" sz="2000" dirty="0">
                <a:solidFill>
                  <a:srgbClr val="663300"/>
                </a:solidFill>
              </a:rPr>
            </a:br>
            <a:r>
              <a:rPr lang="ru-RU" altLang="ru-RU" sz="2000" dirty="0" smtClean="0">
                <a:solidFill>
                  <a:srgbClr val="663300"/>
                </a:solidFill>
              </a:rPr>
              <a:t> </a:t>
            </a:r>
            <a:r>
              <a:rPr lang="ru-RU" altLang="ru-RU" sz="2000" b="1" dirty="0"/>
              <a:t>Это слово применялось для названия знака пустого разряда, и этот смысл сохраняло до XVIII века, хотя еще в XV веке появился латинский термин "нуль" (</a:t>
            </a:r>
            <a:r>
              <a:rPr lang="ru-RU" altLang="ru-RU" sz="2000" b="1" dirty="0" err="1"/>
              <a:t>nullum</a:t>
            </a:r>
            <a:r>
              <a:rPr lang="ru-RU" altLang="ru-RU" sz="2000" b="1" dirty="0"/>
              <a:t> - ничто). </a:t>
            </a:r>
            <a:br>
              <a:rPr lang="ru-RU" altLang="ru-RU" sz="2000" b="1" dirty="0"/>
            </a:br>
            <a:r>
              <a:rPr lang="ru-RU" altLang="ru-RU" sz="2000" b="1" dirty="0"/>
              <a:t>Форма индийских цифр претерпевала многообразные изменения. </a:t>
            </a:r>
            <a:br>
              <a:rPr lang="ru-RU" altLang="ru-RU" sz="2000" b="1" dirty="0"/>
            </a:br>
            <a:r>
              <a:rPr lang="ru-RU" altLang="ru-RU" sz="2000" b="1" dirty="0"/>
              <a:t>Та форма, которой мы сейчас пользуемся установилась в</a:t>
            </a:r>
            <a:r>
              <a:rPr lang="ru-RU" altLang="ru-RU" sz="2000" dirty="0">
                <a:solidFill>
                  <a:srgbClr val="663300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XVI веке</a:t>
            </a:r>
            <a:r>
              <a:rPr lang="ru-RU" altLang="ru-RU" sz="20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27651" name="Picture 6" descr="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46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734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2" descr="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3" descr="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7346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4" descr="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734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5" descr="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611188" y="4076700"/>
            <a:ext cx="73453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/>
              <a:t>По мнению </a:t>
            </a:r>
            <a:r>
              <a:rPr lang="ru-RU" altLang="ru-RU" sz="2000" b="1" dirty="0" err="1"/>
              <a:t>марроканского</a:t>
            </a:r>
            <a:r>
              <a:rPr lang="ru-RU" altLang="ru-RU" sz="2000" b="1" dirty="0"/>
              <a:t> историка </a:t>
            </a:r>
            <a:r>
              <a:rPr lang="ru-RU" altLang="ru-RU" sz="2000" b="1" dirty="0" err="1"/>
              <a:t>Абделькари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Боунжира</a:t>
            </a:r>
            <a:r>
              <a:rPr lang="ru-RU" altLang="ru-RU" sz="2000" b="1" dirty="0"/>
              <a:t> арабским цифрам  в их первоначальном варианте было придано значение в строгом соответствии с числом углов, которые образуют фигуры</a:t>
            </a: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971550" y="594836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 flipH="1">
            <a:off x="755650" y="5948363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1331913" y="59483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5" name="Line 20"/>
          <p:cNvSpPr>
            <a:spLocks noChangeShapeType="1"/>
          </p:cNvSpPr>
          <p:nvPr/>
        </p:nvSpPr>
        <p:spPr bwMode="auto">
          <a:xfrm>
            <a:off x="1331913" y="64516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6" name="Line 21"/>
          <p:cNvSpPr>
            <a:spLocks noChangeShapeType="1"/>
          </p:cNvSpPr>
          <p:nvPr/>
        </p:nvSpPr>
        <p:spPr bwMode="auto">
          <a:xfrm flipH="1">
            <a:off x="1331913" y="5948363"/>
            <a:ext cx="360362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7" name="Line 22"/>
          <p:cNvSpPr>
            <a:spLocks noChangeShapeType="1"/>
          </p:cNvSpPr>
          <p:nvPr/>
        </p:nvSpPr>
        <p:spPr bwMode="auto">
          <a:xfrm>
            <a:off x="2052638" y="59483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8" name="Line 23"/>
          <p:cNvSpPr>
            <a:spLocks noChangeShapeType="1"/>
          </p:cNvSpPr>
          <p:nvPr/>
        </p:nvSpPr>
        <p:spPr bwMode="auto">
          <a:xfrm>
            <a:off x="2052638" y="64516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9" name="Line 24"/>
          <p:cNvSpPr>
            <a:spLocks noChangeShapeType="1"/>
          </p:cNvSpPr>
          <p:nvPr/>
        </p:nvSpPr>
        <p:spPr bwMode="auto">
          <a:xfrm flipH="1">
            <a:off x="2197100" y="5948363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0" name="Line 25"/>
          <p:cNvSpPr>
            <a:spLocks noChangeShapeType="1"/>
          </p:cNvSpPr>
          <p:nvPr/>
        </p:nvSpPr>
        <p:spPr bwMode="auto">
          <a:xfrm>
            <a:off x="2197100" y="6164263"/>
            <a:ext cx="21590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1" name="Line 26"/>
          <p:cNvSpPr>
            <a:spLocks noChangeShapeType="1"/>
          </p:cNvSpPr>
          <p:nvPr/>
        </p:nvSpPr>
        <p:spPr bwMode="auto">
          <a:xfrm flipH="1">
            <a:off x="2700338" y="5875338"/>
            <a:ext cx="3603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Line 27"/>
          <p:cNvSpPr>
            <a:spLocks noChangeShapeType="1"/>
          </p:cNvSpPr>
          <p:nvPr/>
        </p:nvSpPr>
        <p:spPr bwMode="auto">
          <a:xfrm>
            <a:off x="2700338" y="623570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3" name="Line 28"/>
          <p:cNvSpPr>
            <a:spLocks noChangeShapeType="1"/>
          </p:cNvSpPr>
          <p:nvPr/>
        </p:nvSpPr>
        <p:spPr bwMode="auto">
          <a:xfrm>
            <a:off x="3060700" y="5875338"/>
            <a:ext cx="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4" name="Text Box 29"/>
          <p:cNvSpPr txBox="1">
            <a:spLocks noChangeArrowheads="1"/>
          </p:cNvSpPr>
          <p:nvPr/>
        </p:nvSpPr>
        <p:spPr bwMode="auto">
          <a:xfrm>
            <a:off x="971550" y="7172325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675" name="Line 30"/>
          <p:cNvSpPr>
            <a:spLocks noChangeShapeType="1"/>
          </p:cNvSpPr>
          <p:nvPr/>
        </p:nvSpPr>
        <p:spPr bwMode="auto">
          <a:xfrm>
            <a:off x="3492500" y="58753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6" name="Line 31"/>
          <p:cNvSpPr>
            <a:spLocks noChangeShapeType="1"/>
          </p:cNvSpPr>
          <p:nvPr/>
        </p:nvSpPr>
        <p:spPr bwMode="auto">
          <a:xfrm>
            <a:off x="3492500" y="64516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7" name="Line 32"/>
          <p:cNvSpPr>
            <a:spLocks noChangeShapeType="1"/>
          </p:cNvSpPr>
          <p:nvPr/>
        </p:nvSpPr>
        <p:spPr bwMode="auto">
          <a:xfrm>
            <a:off x="3492500" y="61642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8" name="Line 33"/>
          <p:cNvSpPr>
            <a:spLocks noChangeShapeType="1"/>
          </p:cNvSpPr>
          <p:nvPr/>
        </p:nvSpPr>
        <p:spPr bwMode="auto">
          <a:xfrm>
            <a:off x="3492500" y="587533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9" name="Line 34"/>
          <p:cNvSpPr>
            <a:spLocks noChangeShapeType="1"/>
          </p:cNvSpPr>
          <p:nvPr/>
        </p:nvSpPr>
        <p:spPr bwMode="auto">
          <a:xfrm>
            <a:off x="3852863" y="6164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0" name="Line 35"/>
          <p:cNvSpPr>
            <a:spLocks noChangeShapeType="1"/>
          </p:cNvSpPr>
          <p:nvPr/>
        </p:nvSpPr>
        <p:spPr bwMode="auto">
          <a:xfrm>
            <a:off x="4213225" y="58753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1" name="Line 36"/>
          <p:cNvSpPr>
            <a:spLocks noChangeShapeType="1"/>
          </p:cNvSpPr>
          <p:nvPr/>
        </p:nvSpPr>
        <p:spPr bwMode="auto">
          <a:xfrm>
            <a:off x="4213225" y="64516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2" name="Line 37"/>
          <p:cNvSpPr>
            <a:spLocks noChangeShapeType="1"/>
          </p:cNvSpPr>
          <p:nvPr/>
        </p:nvSpPr>
        <p:spPr bwMode="auto">
          <a:xfrm>
            <a:off x="4213225" y="61642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3" name="Line 38"/>
          <p:cNvSpPr>
            <a:spLocks noChangeShapeType="1"/>
          </p:cNvSpPr>
          <p:nvPr/>
        </p:nvSpPr>
        <p:spPr bwMode="auto">
          <a:xfrm>
            <a:off x="4213225" y="587533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4" name="Line 39"/>
          <p:cNvSpPr>
            <a:spLocks noChangeShapeType="1"/>
          </p:cNvSpPr>
          <p:nvPr/>
        </p:nvSpPr>
        <p:spPr bwMode="auto">
          <a:xfrm>
            <a:off x="4573588" y="6164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5" name="Line 40"/>
          <p:cNvSpPr>
            <a:spLocks noChangeShapeType="1"/>
          </p:cNvSpPr>
          <p:nvPr/>
        </p:nvSpPr>
        <p:spPr bwMode="auto">
          <a:xfrm>
            <a:off x="4932363" y="58753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6" name="Line 41"/>
          <p:cNvSpPr>
            <a:spLocks noChangeShapeType="1"/>
          </p:cNvSpPr>
          <p:nvPr/>
        </p:nvSpPr>
        <p:spPr bwMode="auto">
          <a:xfrm>
            <a:off x="4932363" y="61642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7" name="Line 42"/>
          <p:cNvSpPr>
            <a:spLocks noChangeShapeType="1"/>
          </p:cNvSpPr>
          <p:nvPr/>
        </p:nvSpPr>
        <p:spPr bwMode="auto">
          <a:xfrm>
            <a:off x="4932363" y="6164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8" name="Line 43"/>
          <p:cNvSpPr>
            <a:spLocks noChangeShapeType="1"/>
          </p:cNvSpPr>
          <p:nvPr/>
        </p:nvSpPr>
        <p:spPr bwMode="auto">
          <a:xfrm>
            <a:off x="5653088" y="587533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9" name="Line 44"/>
          <p:cNvSpPr>
            <a:spLocks noChangeShapeType="1"/>
          </p:cNvSpPr>
          <p:nvPr/>
        </p:nvSpPr>
        <p:spPr bwMode="auto">
          <a:xfrm>
            <a:off x="5653088" y="64516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0" name="Line 45"/>
          <p:cNvSpPr>
            <a:spLocks noChangeShapeType="1"/>
          </p:cNvSpPr>
          <p:nvPr/>
        </p:nvSpPr>
        <p:spPr bwMode="auto">
          <a:xfrm>
            <a:off x="5653088" y="616426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1" name="Line 46"/>
          <p:cNvSpPr>
            <a:spLocks noChangeShapeType="1"/>
          </p:cNvSpPr>
          <p:nvPr/>
        </p:nvSpPr>
        <p:spPr bwMode="auto">
          <a:xfrm>
            <a:off x="5653088" y="587533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2" name="Line 47"/>
          <p:cNvSpPr>
            <a:spLocks noChangeShapeType="1"/>
          </p:cNvSpPr>
          <p:nvPr/>
        </p:nvSpPr>
        <p:spPr bwMode="auto">
          <a:xfrm>
            <a:off x="6013450" y="6164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3" name="Line 48"/>
          <p:cNvSpPr>
            <a:spLocks noChangeShapeType="1"/>
          </p:cNvSpPr>
          <p:nvPr/>
        </p:nvSpPr>
        <p:spPr bwMode="auto">
          <a:xfrm>
            <a:off x="5292725" y="587533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4" name="Line 49"/>
          <p:cNvSpPr>
            <a:spLocks noChangeShapeType="1"/>
          </p:cNvSpPr>
          <p:nvPr/>
        </p:nvSpPr>
        <p:spPr bwMode="auto">
          <a:xfrm>
            <a:off x="6013450" y="587533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5" name="Line 50"/>
          <p:cNvSpPr>
            <a:spLocks noChangeShapeType="1"/>
          </p:cNvSpPr>
          <p:nvPr/>
        </p:nvSpPr>
        <p:spPr bwMode="auto">
          <a:xfrm>
            <a:off x="6372225" y="58753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6" name="Line 51"/>
          <p:cNvSpPr>
            <a:spLocks noChangeShapeType="1"/>
          </p:cNvSpPr>
          <p:nvPr/>
        </p:nvSpPr>
        <p:spPr bwMode="auto">
          <a:xfrm>
            <a:off x="6372225" y="64516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7" name="Line 52"/>
          <p:cNvSpPr>
            <a:spLocks noChangeShapeType="1"/>
          </p:cNvSpPr>
          <p:nvPr/>
        </p:nvSpPr>
        <p:spPr bwMode="auto">
          <a:xfrm>
            <a:off x="6372225" y="61642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8" name="Line 53"/>
          <p:cNvSpPr>
            <a:spLocks noChangeShapeType="1"/>
          </p:cNvSpPr>
          <p:nvPr/>
        </p:nvSpPr>
        <p:spPr bwMode="auto">
          <a:xfrm>
            <a:off x="6372225" y="587533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99" name="Line 54"/>
          <p:cNvSpPr>
            <a:spLocks noChangeShapeType="1"/>
          </p:cNvSpPr>
          <p:nvPr/>
        </p:nvSpPr>
        <p:spPr bwMode="auto">
          <a:xfrm>
            <a:off x="6732588" y="6164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00" name="Line 55"/>
          <p:cNvSpPr>
            <a:spLocks noChangeShapeType="1"/>
          </p:cNvSpPr>
          <p:nvPr/>
        </p:nvSpPr>
        <p:spPr bwMode="auto">
          <a:xfrm>
            <a:off x="6732588" y="587533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01" name="Line 56"/>
          <p:cNvSpPr>
            <a:spLocks noChangeShapeType="1"/>
          </p:cNvSpPr>
          <p:nvPr/>
        </p:nvSpPr>
        <p:spPr bwMode="auto">
          <a:xfrm>
            <a:off x="5653088" y="60928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02" name="Freeform 57"/>
          <p:cNvSpPr>
            <a:spLocks/>
          </p:cNvSpPr>
          <p:nvPr/>
        </p:nvSpPr>
        <p:spPr bwMode="auto">
          <a:xfrm>
            <a:off x="842963" y="6113463"/>
            <a:ext cx="114300" cy="63500"/>
          </a:xfrm>
          <a:custGeom>
            <a:avLst/>
            <a:gdLst>
              <a:gd name="T0" fmla="*/ 0 w 72"/>
              <a:gd name="T1" fmla="*/ 0 h 40"/>
              <a:gd name="T2" fmla="*/ 181451223 w 72"/>
              <a:gd name="T3" fmla="*/ 100806236 h 40"/>
              <a:gd name="T4" fmla="*/ 0 60000 65536"/>
              <a:gd name="T5" fmla="*/ 0 60000 65536"/>
              <a:gd name="T6" fmla="*/ 0 w 72"/>
              <a:gd name="T7" fmla="*/ 0 h 40"/>
              <a:gd name="T8" fmla="*/ 72 w 72"/>
              <a:gd name="T9" fmla="*/ 40 h 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40">
                <a:moveTo>
                  <a:pt x="0" y="0"/>
                </a:moveTo>
                <a:cubicBezTo>
                  <a:pt x="18" y="27"/>
                  <a:pt x="37" y="40"/>
                  <a:pt x="72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03" name="Freeform 58"/>
          <p:cNvSpPr>
            <a:spLocks/>
          </p:cNvSpPr>
          <p:nvPr/>
        </p:nvSpPr>
        <p:spPr bwMode="auto">
          <a:xfrm>
            <a:off x="1465263" y="5973763"/>
            <a:ext cx="76200" cy="139700"/>
          </a:xfrm>
          <a:custGeom>
            <a:avLst/>
            <a:gdLst>
              <a:gd name="T0" fmla="*/ 20161250 w 48"/>
              <a:gd name="T1" fmla="*/ 0 h 88"/>
              <a:gd name="T2" fmla="*/ 120967511 w 48"/>
              <a:gd name="T3" fmla="*/ 221773772 h 88"/>
              <a:gd name="T4" fmla="*/ 0 60000 65536"/>
              <a:gd name="T5" fmla="*/ 0 60000 65536"/>
              <a:gd name="T6" fmla="*/ 0 w 48"/>
              <a:gd name="T7" fmla="*/ 0 h 88"/>
              <a:gd name="T8" fmla="*/ 48 w 48"/>
              <a:gd name="T9" fmla="*/ 88 h 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88">
                <a:moveTo>
                  <a:pt x="8" y="0"/>
                </a:moveTo>
                <a:cubicBezTo>
                  <a:pt x="12" y="32"/>
                  <a:pt x="0" y="88"/>
                  <a:pt x="4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04" name="Freeform 59"/>
          <p:cNvSpPr>
            <a:spLocks/>
          </p:cNvSpPr>
          <p:nvPr/>
        </p:nvSpPr>
        <p:spPr bwMode="auto">
          <a:xfrm>
            <a:off x="1524000" y="6291263"/>
            <a:ext cx="76200" cy="165100"/>
          </a:xfrm>
          <a:custGeom>
            <a:avLst/>
            <a:gdLst>
              <a:gd name="T0" fmla="*/ 0 w 48"/>
              <a:gd name="T1" fmla="*/ 0 h 104"/>
              <a:gd name="T2" fmla="*/ 100806243 w 48"/>
              <a:gd name="T3" fmla="*/ 181451246 h 104"/>
              <a:gd name="T4" fmla="*/ 120967511 w 48"/>
              <a:gd name="T5" fmla="*/ 262096272 h 104"/>
              <a:gd name="T6" fmla="*/ 0 60000 65536"/>
              <a:gd name="T7" fmla="*/ 0 60000 65536"/>
              <a:gd name="T8" fmla="*/ 0 60000 65536"/>
              <a:gd name="T9" fmla="*/ 0 w 48"/>
              <a:gd name="T10" fmla="*/ 0 h 104"/>
              <a:gd name="T11" fmla="*/ 48 w 48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04">
                <a:moveTo>
                  <a:pt x="0" y="0"/>
                </a:moveTo>
                <a:cubicBezTo>
                  <a:pt x="29" y="43"/>
                  <a:pt x="29" y="35"/>
                  <a:pt x="40" y="72"/>
                </a:cubicBezTo>
                <a:cubicBezTo>
                  <a:pt x="43" y="83"/>
                  <a:pt x="48" y="104"/>
                  <a:pt x="48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05" name="Freeform 60"/>
          <p:cNvSpPr>
            <a:spLocks/>
          </p:cNvSpPr>
          <p:nvPr/>
        </p:nvSpPr>
        <p:spPr bwMode="auto">
          <a:xfrm>
            <a:off x="2239963" y="5961063"/>
            <a:ext cx="101600" cy="101600"/>
          </a:xfrm>
          <a:custGeom>
            <a:avLst/>
            <a:gdLst>
              <a:gd name="T0" fmla="*/ 0 w 64"/>
              <a:gd name="T1" fmla="*/ 0 h 64"/>
              <a:gd name="T2" fmla="*/ 161289973 w 64"/>
              <a:gd name="T3" fmla="*/ 161289973 h 64"/>
              <a:gd name="T4" fmla="*/ 0 60000 65536"/>
              <a:gd name="T5" fmla="*/ 0 60000 65536"/>
              <a:gd name="T6" fmla="*/ 0 w 64"/>
              <a:gd name="T7" fmla="*/ 0 h 64"/>
              <a:gd name="T8" fmla="*/ 64 w 64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64">
                <a:moveTo>
                  <a:pt x="0" y="0"/>
                </a:moveTo>
                <a:cubicBezTo>
                  <a:pt x="16" y="49"/>
                  <a:pt x="23" y="43"/>
                  <a:pt x="64" y="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06" name="Freeform 61"/>
          <p:cNvSpPr>
            <a:spLocks/>
          </p:cNvSpPr>
          <p:nvPr/>
        </p:nvSpPr>
        <p:spPr bwMode="auto">
          <a:xfrm>
            <a:off x="2252663" y="6329363"/>
            <a:ext cx="38100" cy="88900"/>
          </a:xfrm>
          <a:custGeom>
            <a:avLst/>
            <a:gdLst>
              <a:gd name="T0" fmla="*/ 60483756 w 24"/>
              <a:gd name="T1" fmla="*/ 0 h 56"/>
              <a:gd name="T2" fmla="*/ 0 w 24"/>
              <a:gd name="T3" fmla="*/ 141128761 h 56"/>
              <a:gd name="T4" fmla="*/ 0 60000 65536"/>
              <a:gd name="T5" fmla="*/ 0 60000 65536"/>
              <a:gd name="T6" fmla="*/ 0 w 24"/>
              <a:gd name="T7" fmla="*/ 0 h 56"/>
              <a:gd name="T8" fmla="*/ 24 w 24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56">
                <a:moveTo>
                  <a:pt x="24" y="0"/>
                </a:moveTo>
                <a:cubicBezTo>
                  <a:pt x="18" y="18"/>
                  <a:pt x="0" y="39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07" name="Freeform 62"/>
          <p:cNvSpPr>
            <a:spLocks/>
          </p:cNvSpPr>
          <p:nvPr/>
        </p:nvSpPr>
        <p:spPr bwMode="auto">
          <a:xfrm>
            <a:off x="2273300" y="6113463"/>
            <a:ext cx="42863" cy="139700"/>
          </a:xfrm>
          <a:custGeom>
            <a:avLst/>
            <a:gdLst>
              <a:gd name="T0" fmla="*/ 7561352 w 27"/>
              <a:gd name="T1" fmla="*/ 0 h 88"/>
              <a:gd name="T2" fmla="*/ 68045812 w 27"/>
              <a:gd name="T3" fmla="*/ 221773772 h 88"/>
              <a:gd name="T4" fmla="*/ 0 60000 65536"/>
              <a:gd name="T5" fmla="*/ 0 60000 65536"/>
              <a:gd name="T6" fmla="*/ 0 w 27"/>
              <a:gd name="T7" fmla="*/ 0 h 88"/>
              <a:gd name="T8" fmla="*/ 27 w 27"/>
              <a:gd name="T9" fmla="*/ 88 h 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" h="88">
                <a:moveTo>
                  <a:pt x="3" y="0"/>
                </a:moveTo>
                <a:cubicBezTo>
                  <a:pt x="20" y="84"/>
                  <a:pt x="0" y="61"/>
                  <a:pt x="27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08" name="Freeform 63"/>
          <p:cNvSpPr>
            <a:spLocks/>
          </p:cNvSpPr>
          <p:nvPr/>
        </p:nvSpPr>
        <p:spPr bwMode="auto">
          <a:xfrm>
            <a:off x="3779838" y="6164263"/>
            <a:ext cx="76200" cy="139700"/>
          </a:xfrm>
          <a:custGeom>
            <a:avLst/>
            <a:gdLst>
              <a:gd name="T0" fmla="*/ 20161250 w 48"/>
              <a:gd name="T1" fmla="*/ 0 h 88"/>
              <a:gd name="T2" fmla="*/ 120967511 w 48"/>
              <a:gd name="T3" fmla="*/ 221773772 h 88"/>
              <a:gd name="T4" fmla="*/ 0 60000 65536"/>
              <a:gd name="T5" fmla="*/ 0 60000 65536"/>
              <a:gd name="T6" fmla="*/ 0 w 48"/>
              <a:gd name="T7" fmla="*/ 0 h 88"/>
              <a:gd name="T8" fmla="*/ 48 w 48"/>
              <a:gd name="T9" fmla="*/ 88 h 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88">
                <a:moveTo>
                  <a:pt x="8" y="0"/>
                </a:moveTo>
                <a:cubicBezTo>
                  <a:pt x="12" y="32"/>
                  <a:pt x="0" y="88"/>
                  <a:pt x="4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09" name="Freeform 64"/>
          <p:cNvSpPr>
            <a:spLocks/>
          </p:cNvSpPr>
          <p:nvPr/>
        </p:nvSpPr>
        <p:spPr bwMode="auto">
          <a:xfrm>
            <a:off x="4213225" y="6308725"/>
            <a:ext cx="76200" cy="165100"/>
          </a:xfrm>
          <a:custGeom>
            <a:avLst/>
            <a:gdLst>
              <a:gd name="T0" fmla="*/ 0 w 48"/>
              <a:gd name="T1" fmla="*/ 0 h 104"/>
              <a:gd name="T2" fmla="*/ 100806243 w 48"/>
              <a:gd name="T3" fmla="*/ 181451246 h 104"/>
              <a:gd name="T4" fmla="*/ 120967511 w 48"/>
              <a:gd name="T5" fmla="*/ 262096272 h 104"/>
              <a:gd name="T6" fmla="*/ 0 60000 65536"/>
              <a:gd name="T7" fmla="*/ 0 60000 65536"/>
              <a:gd name="T8" fmla="*/ 0 60000 65536"/>
              <a:gd name="T9" fmla="*/ 0 w 48"/>
              <a:gd name="T10" fmla="*/ 0 h 104"/>
              <a:gd name="T11" fmla="*/ 48 w 48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04">
                <a:moveTo>
                  <a:pt x="0" y="0"/>
                </a:moveTo>
                <a:cubicBezTo>
                  <a:pt x="29" y="43"/>
                  <a:pt x="29" y="35"/>
                  <a:pt x="40" y="72"/>
                </a:cubicBezTo>
                <a:cubicBezTo>
                  <a:pt x="43" y="83"/>
                  <a:pt x="48" y="104"/>
                  <a:pt x="48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10" name="Freeform 65"/>
          <p:cNvSpPr>
            <a:spLocks/>
          </p:cNvSpPr>
          <p:nvPr/>
        </p:nvSpPr>
        <p:spPr bwMode="auto">
          <a:xfrm>
            <a:off x="4500563" y="6164263"/>
            <a:ext cx="76200" cy="139700"/>
          </a:xfrm>
          <a:custGeom>
            <a:avLst/>
            <a:gdLst>
              <a:gd name="T0" fmla="*/ 20161250 w 48"/>
              <a:gd name="T1" fmla="*/ 0 h 88"/>
              <a:gd name="T2" fmla="*/ 120967511 w 48"/>
              <a:gd name="T3" fmla="*/ 221773772 h 88"/>
              <a:gd name="T4" fmla="*/ 0 60000 65536"/>
              <a:gd name="T5" fmla="*/ 0 60000 65536"/>
              <a:gd name="T6" fmla="*/ 0 w 48"/>
              <a:gd name="T7" fmla="*/ 0 h 88"/>
              <a:gd name="T8" fmla="*/ 48 w 48"/>
              <a:gd name="T9" fmla="*/ 88 h 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88">
                <a:moveTo>
                  <a:pt x="8" y="0"/>
                </a:moveTo>
                <a:cubicBezTo>
                  <a:pt x="12" y="32"/>
                  <a:pt x="0" y="88"/>
                  <a:pt x="4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11" name="Freeform 66"/>
          <p:cNvSpPr>
            <a:spLocks/>
          </p:cNvSpPr>
          <p:nvPr/>
        </p:nvSpPr>
        <p:spPr bwMode="auto">
          <a:xfrm>
            <a:off x="5940425" y="6164263"/>
            <a:ext cx="76200" cy="139700"/>
          </a:xfrm>
          <a:custGeom>
            <a:avLst/>
            <a:gdLst>
              <a:gd name="T0" fmla="*/ 20161250 w 48"/>
              <a:gd name="T1" fmla="*/ 0 h 88"/>
              <a:gd name="T2" fmla="*/ 120967511 w 48"/>
              <a:gd name="T3" fmla="*/ 221773772 h 88"/>
              <a:gd name="T4" fmla="*/ 0 60000 65536"/>
              <a:gd name="T5" fmla="*/ 0 60000 65536"/>
              <a:gd name="T6" fmla="*/ 0 w 48"/>
              <a:gd name="T7" fmla="*/ 0 h 88"/>
              <a:gd name="T8" fmla="*/ 48 w 48"/>
              <a:gd name="T9" fmla="*/ 88 h 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88">
                <a:moveTo>
                  <a:pt x="8" y="0"/>
                </a:moveTo>
                <a:cubicBezTo>
                  <a:pt x="12" y="32"/>
                  <a:pt x="0" y="88"/>
                  <a:pt x="4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12" name="Freeform 67"/>
          <p:cNvSpPr>
            <a:spLocks/>
          </p:cNvSpPr>
          <p:nvPr/>
        </p:nvSpPr>
        <p:spPr bwMode="auto">
          <a:xfrm>
            <a:off x="2786063" y="6151563"/>
            <a:ext cx="165100" cy="130175"/>
          </a:xfrm>
          <a:custGeom>
            <a:avLst/>
            <a:gdLst>
              <a:gd name="T0" fmla="*/ 0 w 104"/>
              <a:gd name="T1" fmla="*/ 0 h 82"/>
              <a:gd name="T2" fmla="*/ 221773784 w 104"/>
              <a:gd name="T3" fmla="*/ 181451232 h 82"/>
              <a:gd name="T4" fmla="*/ 120967514 w 104"/>
              <a:gd name="T5" fmla="*/ 80644995 h 82"/>
              <a:gd name="T6" fmla="*/ 0 60000 65536"/>
              <a:gd name="T7" fmla="*/ 0 60000 65536"/>
              <a:gd name="T8" fmla="*/ 0 60000 65536"/>
              <a:gd name="T9" fmla="*/ 0 w 104"/>
              <a:gd name="T10" fmla="*/ 0 h 82"/>
              <a:gd name="T11" fmla="*/ 104 w 104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82">
                <a:moveTo>
                  <a:pt x="0" y="0"/>
                </a:moveTo>
                <a:cubicBezTo>
                  <a:pt x="29" y="24"/>
                  <a:pt x="56" y="51"/>
                  <a:pt x="88" y="72"/>
                </a:cubicBezTo>
                <a:cubicBezTo>
                  <a:pt x="104" y="82"/>
                  <a:pt x="48" y="32"/>
                  <a:pt x="48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13" name="Freeform 68"/>
          <p:cNvSpPr>
            <a:spLocks/>
          </p:cNvSpPr>
          <p:nvPr/>
        </p:nvSpPr>
        <p:spPr bwMode="auto">
          <a:xfrm>
            <a:off x="2938463" y="5999163"/>
            <a:ext cx="114300" cy="38100"/>
          </a:xfrm>
          <a:custGeom>
            <a:avLst/>
            <a:gdLst>
              <a:gd name="T0" fmla="*/ 0 w 72"/>
              <a:gd name="T1" fmla="*/ 0 h 24"/>
              <a:gd name="T2" fmla="*/ 120967498 w 72"/>
              <a:gd name="T3" fmla="*/ 60483756 h 24"/>
              <a:gd name="T4" fmla="*/ 181451223 w 72"/>
              <a:gd name="T5" fmla="*/ 40322500 h 24"/>
              <a:gd name="T6" fmla="*/ 0 60000 65536"/>
              <a:gd name="T7" fmla="*/ 0 60000 65536"/>
              <a:gd name="T8" fmla="*/ 0 60000 65536"/>
              <a:gd name="T9" fmla="*/ 0 w 72"/>
              <a:gd name="T10" fmla="*/ 0 h 24"/>
              <a:gd name="T11" fmla="*/ 72 w 72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24">
                <a:moveTo>
                  <a:pt x="0" y="0"/>
                </a:moveTo>
                <a:cubicBezTo>
                  <a:pt x="12" y="8"/>
                  <a:pt x="31" y="24"/>
                  <a:pt x="48" y="24"/>
                </a:cubicBezTo>
                <a:cubicBezTo>
                  <a:pt x="56" y="24"/>
                  <a:pt x="72" y="16"/>
                  <a:pt x="72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14" name="Freeform 69"/>
          <p:cNvSpPr>
            <a:spLocks/>
          </p:cNvSpPr>
          <p:nvPr/>
        </p:nvSpPr>
        <p:spPr bwMode="auto">
          <a:xfrm>
            <a:off x="3000375" y="6151563"/>
            <a:ext cx="52388" cy="241300"/>
          </a:xfrm>
          <a:custGeom>
            <a:avLst/>
            <a:gdLst>
              <a:gd name="T0" fmla="*/ 42843852 w 33"/>
              <a:gd name="T1" fmla="*/ 0 h 152"/>
              <a:gd name="T2" fmla="*/ 2520974 w 33"/>
              <a:gd name="T3" fmla="*/ 241935002 h 152"/>
              <a:gd name="T4" fmla="*/ 22682412 w 33"/>
              <a:gd name="T5" fmla="*/ 342741212 h 152"/>
              <a:gd name="T6" fmla="*/ 83166730 w 33"/>
              <a:gd name="T7" fmla="*/ 383063695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152"/>
              <a:gd name="T14" fmla="*/ 33 w 33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152">
                <a:moveTo>
                  <a:pt x="17" y="0"/>
                </a:moveTo>
                <a:cubicBezTo>
                  <a:pt x="12" y="32"/>
                  <a:pt x="3" y="64"/>
                  <a:pt x="1" y="96"/>
                </a:cubicBezTo>
                <a:cubicBezTo>
                  <a:pt x="0" y="110"/>
                  <a:pt x="2" y="124"/>
                  <a:pt x="9" y="136"/>
                </a:cubicBezTo>
                <a:cubicBezTo>
                  <a:pt x="14" y="144"/>
                  <a:pt x="33" y="152"/>
                  <a:pt x="33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15" name="Freeform 70"/>
          <p:cNvSpPr>
            <a:spLocks/>
          </p:cNvSpPr>
          <p:nvPr/>
        </p:nvSpPr>
        <p:spPr bwMode="auto">
          <a:xfrm>
            <a:off x="3494088" y="5872163"/>
            <a:ext cx="92075" cy="141287"/>
          </a:xfrm>
          <a:custGeom>
            <a:avLst/>
            <a:gdLst>
              <a:gd name="T0" fmla="*/ 146169074 w 58"/>
              <a:gd name="T1" fmla="*/ 0 h 89"/>
              <a:gd name="T2" fmla="*/ 126007829 w 58"/>
              <a:gd name="T3" fmla="*/ 80644712 h 89"/>
              <a:gd name="T4" fmla="*/ 5040313 w 58"/>
              <a:gd name="T5" fmla="*/ 181450595 h 89"/>
              <a:gd name="T6" fmla="*/ 0 60000 65536"/>
              <a:gd name="T7" fmla="*/ 0 60000 65536"/>
              <a:gd name="T8" fmla="*/ 0 60000 65536"/>
              <a:gd name="T9" fmla="*/ 0 w 58"/>
              <a:gd name="T10" fmla="*/ 0 h 89"/>
              <a:gd name="T11" fmla="*/ 58 w 5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89">
                <a:moveTo>
                  <a:pt x="58" y="0"/>
                </a:moveTo>
                <a:cubicBezTo>
                  <a:pt x="55" y="11"/>
                  <a:pt x="57" y="24"/>
                  <a:pt x="50" y="32"/>
                </a:cubicBezTo>
                <a:cubicBezTo>
                  <a:pt x="0" y="89"/>
                  <a:pt x="2" y="41"/>
                  <a:pt x="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16" name="Freeform 71"/>
          <p:cNvSpPr>
            <a:spLocks/>
          </p:cNvSpPr>
          <p:nvPr/>
        </p:nvSpPr>
        <p:spPr bwMode="auto">
          <a:xfrm>
            <a:off x="3484563" y="6062663"/>
            <a:ext cx="103187" cy="76200"/>
          </a:xfrm>
          <a:custGeom>
            <a:avLst/>
            <a:gdLst>
              <a:gd name="T0" fmla="*/ 0 w 65"/>
              <a:gd name="T1" fmla="*/ 0 h 48"/>
              <a:gd name="T2" fmla="*/ 161289192 w 65"/>
              <a:gd name="T3" fmla="*/ 120967511 h 48"/>
              <a:gd name="T4" fmla="*/ 0 60000 65536"/>
              <a:gd name="T5" fmla="*/ 0 60000 65536"/>
              <a:gd name="T6" fmla="*/ 0 w 65"/>
              <a:gd name="T7" fmla="*/ 0 h 48"/>
              <a:gd name="T8" fmla="*/ 65 w 65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" h="48">
                <a:moveTo>
                  <a:pt x="0" y="0"/>
                </a:moveTo>
                <a:cubicBezTo>
                  <a:pt x="65" y="13"/>
                  <a:pt x="25" y="9"/>
                  <a:pt x="64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17" name="Freeform 72"/>
          <p:cNvSpPr>
            <a:spLocks/>
          </p:cNvSpPr>
          <p:nvPr/>
        </p:nvSpPr>
        <p:spPr bwMode="auto">
          <a:xfrm>
            <a:off x="3713163" y="6367463"/>
            <a:ext cx="114300" cy="63500"/>
          </a:xfrm>
          <a:custGeom>
            <a:avLst/>
            <a:gdLst>
              <a:gd name="T0" fmla="*/ 181451223 w 72"/>
              <a:gd name="T1" fmla="*/ 0 h 40"/>
              <a:gd name="T2" fmla="*/ 0 w 72"/>
              <a:gd name="T3" fmla="*/ 100806236 h 40"/>
              <a:gd name="T4" fmla="*/ 0 60000 65536"/>
              <a:gd name="T5" fmla="*/ 0 60000 65536"/>
              <a:gd name="T6" fmla="*/ 0 w 72"/>
              <a:gd name="T7" fmla="*/ 0 h 40"/>
              <a:gd name="T8" fmla="*/ 72 w 72"/>
              <a:gd name="T9" fmla="*/ 40 h 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40">
                <a:moveTo>
                  <a:pt x="72" y="0"/>
                </a:moveTo>
                <a:cubicBezTo>
                  <a:pt x="43" y="5"/>
                  <a:pt x="0" y="2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18" name="Line 73"/>
          <p:cNvSpPr>
            <a:spLocks noChangeShapeType="1"/>
          </p:cNvSpPr>
          <p:nvPr/>
        </p:nvSpPr>
        <p:spPr bwMode="auto">
          <a:xfrm>
            <a:off x="3492500" y="630872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19" name="Freeform 74"/>
          <p:cNvSpPr>
            <a:spLocks/>
          </p:cNvSpPr>
          <p:nvPr/>
        </p:nvSpPr>
        <p:spPr bwMode="auto">
          <a:xfrm>
            <a:off x="3509963" y="6380163"/>
            <a:ext cx="114300" cy="76200"/>
          </a:xfrm>
          <a:custGeom>
            <a:avLst/>
            <a:gdLst>
              <a:gd name="T0" fmla="*/ 0 w 72"/>
              <a:gd name="T1" fmla="*/ 0 h 48"/>
              <a:gd name="T2" fmla="*/ 141128740 w 72"/>
              <a:gd name="T3" fmla="*/ 60483756 h 48"/>
              <a:gd name="T4" fmla="*/ 181451223 w 72"/>
              <a:gd name="T5" fmla="*/ 120967511 h 48"/>
              <a:gd name="T6" fmla="*/ 0 60000 65536"/>
              <a:gd name="T7" fmla="*/ 0 60000 65536"/>
              <a:gd name="T8" fmla="*/ 0 60000 65536"/>
              <a:gd name="T9" fmla="*/ 0 w 72"/>
              <a:gd name="T10" fmla="*/ 0 h 48"/>
              <a:gd name="T11" fmla="*/ 72 w 7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48">
                <a:moveTo>
                  <a:pt x="0" y="0"/>
                </a:moveTo>
                <a:cubicBezTo>
                  <a:pt x="24" y="6"/>
                  <a:pt x="38" y="6"/>
                  <a:pt x="56" y="24"/>
                </a:cubicBezTo>
                <a:cubicBezTo>
                  <a:pt x="63" y="31"/>
                  <a:pt x="72" y="48"/>
                  <a:pt x="72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20" name="Freeform 75"/>
          <p:cNvSpPr>
            <a:spLocks/>
          </p:cNvSpPr>
          <p:nvPr/>
        </p:nvSpPr>
        <p:spPr bwMode="auto">
          <a:xfrm>
            <a:off x="4213225" y="6164263"/>
            <a:ext cx="92075" cy="141287"/>
          </a:xfrm>
          <a:custGeom>
            <a:avLst/>
            <a:gdLst>
              <a:gd name="T0" fmla="*/ 146169074 w 58"/>
              <a:gd name="T1" fmla="*/ 0 h 89"/>
              <a:gd name="T2" fmla="*/ 126007829 w 58"/>
              <a:gd name="T3" fmla="*/ 80644712 h 89"/>
              <a:gd name="T4" fmla="*/ 5040313 w 58"/>
              <a:gd name="T5" fmla="*/ 181450595 h 89"/>
              <a:gd name="T6" fmla="*/ 0 60000 65536"/>
              <a:gd name="T7" fmla="*/ 0 60000 65536"/>
              <a:gd name="T8" fmla="*/ 0 60000 65536"/>
              <a:gd name="T9" fmla="*/ 0 w 58"/>
              <a:gd name="T10" fmla="*/ 0 h 89"/>
              <a:gd name="T11" fmla="*/ 58 w 5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89">
                <a:moveTo>
                  <a:pt x="58" y="0"/>
                </a:moveTo>
                <a:cubicBezTo>
                  <a:pt x="55" y="11"/>
                  <a:pt x="57" y="24"/>
                  <a:pt x="50" y="32"/>
                </a:cubicBezTo>
                <a:cubicBezTo>
                  <a:pt x="0" y="89"/>
                  <a:pt x="2" y="41"/>
                  <a:pt x="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21" name="Freeform 76"/>
          <p:cNvSpPr>
            <a:spLocks/>
          </p:cNvSpPr>
          <p:nvPr/>
        </p:nvSpPr>
        <p:spPr bwMode="auto">
          <a:xfrm>
            <a:off x="4429125" y="6380163"/>
            <a:ext cx="114300" cy="63500"/>
          </a:xfrm>
          <a:custGeom>
            <a:avLst/>
            <a:gdLst>
              <a:gd name="T0" fmla="*/ 181451223 w 72"/>
              <a:gd name="T1" fmla="*/ 0 h 40"/>
              <a:gd name="T2" fmla="*/ 0 w 72"/>
              <a:gd name="T3" fmla="*/ 100806236 h 40"/>
              <a:gd name="T4" fmla="*/ 0 60000 65536"/>
              <a:gd name="T5" fmla="*/ 0 60000 65536"/>
              <a:gd name="T6" fmla="*/ 0 w 72"/>
              <a:gd name="T7" fmla="*/ 0 h 40"/>
              <a:gd name="T8" fmla="*/ 72 w 72"/>
              <a:gd name="T9" fmla="*/ 40 h 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40">
                <a:moveTo>
                  <a:pt x="72" y="0"/>
                </a:moveTo>
                <a:cubicBezTo>
                  <a:pt x="43" y="5"/>
                  <a:pt x="0" y="2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22" name="Freeform 77"/>
          <p:cNvSpPr>
            <a:spLocks/>
          </p:cNvSpPr>
          <p:nvPr/>
        </p:nvSpPr>
        <p:spPr bwMode="auto">
          <a:xfrm>
            <a:off x="4213225" y="6092825"/>
            <a:ext cx="103188" cy="76200"/>
          </a:xfrm>
          <a:custGeom>
            <a:avLst/>
            <a:gdLst>
              <a:gd name="T0" fmla="*/ 0 w 65"/>
              <a:gd name="T1" fmla="*/ 0 h 48"/>
              <a:gd name="T2" fmla="*/ 161290755 w 65"/>
              <a:gd name="T3" fmla="*/ 120967511 h 48"/>
              <a:gd name="T4" fmla="*/ 0 60000 65536"/>
              <a:gd name="T5" fmla="*/ 0 60000 65536"/>
              <a:gd name="T6" fmla="*/ 0 w 65"/>
              <a:gd name="T7" fmla="*/ 0 h 48"/>
              <a:gd name="T8" fmla="*/ 65 w 65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" h="48">
                <a:moveTo>
                  <a:pt x="0" y="0"/>
                </a:moveTo>
                <a:cubicBezTo>
                  <a:pt x="65" y="13"/>
                  <a:pt x="25" y="9"/>
                  <a:pt x="64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23" name="Freeform 78"/>
          <p:cNvSpPr>
            <a:spLocks/>
          </p:cNvSpPr>
          <p:nvPr/>
        </p:nvSpPr>
        <p:spPr bwMode="auto">
          <a:xfrm>
            <a:off x="4213225" y="5875338"/>
            <a:ext cx="92075" cy="141287"/>
          </a:xfrm>
          <a:custGeom>
            <a:avLst/>
            <a:gdLst>
              <a:gd name="T0" fmla="*/ 146169074 w 58"/>
              <a:gd name="T1" fmla="*/ 0 h 89"/>
              <a:gd name="T2" fmla="*/ 126007829 w 58"/>
              <a:gd name="T3" fmla="*/ 80644712 h 89"/>
              <a:gd name="T4" fmla="*/ 5040313 w 58"/>
              <a:gd name="T5" fmla="*/ 181450595 h 89"/>
              <a:gd name="T6" fmla="*/ 0 60000 65536"/>
              <a:gd name="T7" fmla="*/ 0 60000 65536"/>
              <a:gd name="T8" fmla="*/ 0 60000 65536"/>
              <a:gd name="T9" fmla="*/ 0 w 58"/>
              <a:gd name="T10" fmla="*/ 0 h 89"/>
              <a:gd name="T11" fmla="*/ 58 w 5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89">
                <a:moveTo>
                  <a:pt x="58" y="0"/>
                </a:moveTo>
                <a:cubicBezTo>
                  <a:pt x="55" y="11"/>
                  <a:pt x="57" y="24"/>
                  <a:pt x="50" y="32"/>
                </a:cubicBezTo>
                <a:cubicBezTo>
                  <a:pt x="0" y="89"/>
                  <a:pt x="2" y="41"/>
                  <a:pt x="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24" name="Line 79"/>
          <p:cNvSpPr>
            <a:spLocks noChangeShapeType="1"/>
          </p:cNvSpPr>
          <p:nvPr/>
        </p:nvSpPr>
        <p:spPr bwMode="auto">
          <a:xfrm>
            <a:off x="5076825" y="609282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25" name="Oval 80"/>
          <p:cNvSpPr>
            <a:spLocks noChangeArrowheads="1"/>
          </p:cNvSpPr>
          <p:nvPr/>
        </p:nvSpPr>
        <p:spPr bwMode="auto">
          <a:xfrm>
            <a:off x="5005388" y="6019800"/>
            <a:ext cx="142875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26" name="Freeform 81"/>
          <p:cNvSpPr>
            <a:spLocks/>
          </p:cNvSpPr>
          <p:nvPr/>
        </p:nvSpPr>
        <p:spPr bwMode="auto">
          <a:xfrm>
            <a:off x="5148263" y="5875338"/>
            <a:ext cx="101600" cy="101600"/>
          </a:xfrm>
          <a:custGeom>
            <a:avLst/>
            <a:gdLst>
              <a:gd name="T0" fmla="*/ 0 w 64"/>
              <a:gd name="T1" fmla="*/ 0 h 64"/>
              <a:gd name="T2" fmla="*/ 161289973 w 64"/>
              <a:gd name="T3" fmla="*/ 161289973 h 64"/>
              <a:gd name="T4" fmla="*/ 0 60000 65536"/>
              <a:gd name="T5" fmla="*/ 0 60000 65536"/>
              <a:gd name="T6" fmla="*/ 0 w 64"/>
              <a:gd name="T7" fmla="*/ 0 h 64"/>
              <a:gd name="T8" fmla="*/ 64 w 64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64">
                <a:moveTo>
                  <a:pt x="0" y="0"/>
                </a:moveTo>
                <a:cubicBezTo>
                  <a:pt x="16" y="49"/>
                  <a:pt x="23" y="43"/>
                  <a:pt x="64" y="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27" name="Freeform 82"/>
          <p:cNvSpPr>
            <a:spLocks/>
          </p:cNvSpPr>
          <p:nvPr/>
        </p:nvSpPr>
        <p:spPr bwMode="auto">
          <a:xfrm>
            <a:off x="5221288" y="6019800"/>
            <a:ext cx="38100" cy="88900"/>
          </a:xfrm>
          <a:custGeom>
            <a:avLst/>
            <a:gdLst>
              <a:gd name="T0" fmla="*/ 60483756 w 24"/>
              <a:gd name="T1" fmla="*/ 0 h 56"/>
              <a:gd name="T2" fmla="*/ 0 w 24"/>
              <a:gd name="T3" fmla="*/ 141128761 h 56"/>
              <a:gd name="T4" fmla="*/ 0 60000 65536"/>
              <a:gd name="T5" fmla="*/ 0 60000 65536"/>
              <a:gd name="T6" fmla="*/ 0 w 24"/>
              <a:gd name="T7" fmla="*/ 0 h 56"/>
              <a:gd name="T8" fmla="*/ 24 w 24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56">
                <a:moveTo>
                  <a:pt x="24" y="0"/>
                </a:moveTo>
                <a:cubicBezTo>
                  <a:pt x="18" y="18"/>
                  <a:pt x="0" y="39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28" name="Freeform 83"/>
          <p:cNvSpPr>
            <a:spLocks/>
          </p:cNvSpPr>
          <p:nvPr/>
        </p:nvSpPr>
        <p:spPr bwMode="auto">
          <a:xfrm>
            <a:off x="5653088" y="5875338"/>
            <a:ext cx="92075" cy="141287"/>
          </a:xfrm>
          <a:custGeom>
            <a:avLst/>
            <a:gdLst>
              <a:gd name="T0" fmla="*/ 146169074 w 58"/>
              <a:gd name="T1" fmla="*/ 0 h 89"/>
              <a:gd name="T2" fmla="*/ 126007829 w 58"/>
              <a:gd name="T3" fmla="*/ 80644712 h 89"/>
              <a:gd name="T4" fmla="*/ 5040313 w 58"/>
              <a:gd name="T5" fmla="*/ 181450595 h 89"/>
              <a:gd name="T6" fmla="*/ 0 60000 65536"/>
              <a:gd name="T7" fmla="*/ 0 60000 65536"/>
              <a:gd name="T8" fmla="*/ 0 60000 65536"/>
              <a:gd name="T9" fmla="*/ 0 w 58"/>
              <a:gd name="T10" fmla="*/ 0 h 89"/>
              <a:gd name="T11" fmla="*/ 58 w 5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89">
                <a:moveTo>
                  <a:pt x="58" y="0"/>
                </a:moveTo>
                <a:cubicBezTo>
                  <a:pt x="55" y="11"/>
                  <a:pt x="57" y="24"/>
                  <a:pt x="50" y="32"/>
                </a:cubicBezTo>
                <a:cubicBezTo>
                  <a:pt x="0" y="89"/>
                  <a:pt x="2" y="41"/>
                  <a:pt x="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29" name="Freeform 84"/>
          <p:cNvSpPr>
            <a:spLocks/>
          </p:cNvSpPr>
          <p:nvPr/>
        </p:nvSpPr>
        <p:spPr bwMode="auto">
          <a:xfrm>
            <a:off x="5653088" y="6380163"/>
            <a:ext cx="114300" cy="76200"/>
          </a:xfrm>
          <a:custGeom>
            <a:avLst/>
            <a:gdLst>
              <a:gd name="T0" fmla="*/ 0 w 72"/>
              <a:gd name="T1" fmla="*/ 0 h 48"/>
              <a:gd name="T2" fmla="*/ 141128740 w 72"/>
              <a:gd name="T3" fmla="*/ 60483756 h 48"/>
              <a:gd name="T4" fmla="*/ 181451223 w 72"/>
              <a:gd name="T5" fmla="*/ 120967511 h 48"/>
              <a:gd name="T6" fmla="*/ 0 60000 65536"/>
              <a:gd name="T7" fmla="*/ 0 60000 65536"/>
              <a:gd name="T8" fmla="*/ 0 60000 65536"/>
              <a:gd name="T9" fmla="*/ 0 w 72"/>
              <a:gd name="T10" fmla="*/ 0 h 48"/>
              <a:gd name="T11" fmla="*/ 72 w 7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48">
                <a:moveTo>
                  <a:pt x="0" y="0"/>
                </a:moveTo>
                <a:cubicBezTo>
                  <a:pt x="24" y="6"/>
                  <a:pt x="38" y="6"/>
                  <a:pt x="56" y="24"/>
                </a:cubicBezTo>
                <a:cubicBezTo>
                  <a:pt x="63" y="31"/>
                  <a:pt x="72" y="48"/>
                  <a:pt x="72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0" name="Freeform 85"/>
          <p:cNvSpPr>
            <a:spLocks/>
          </p:cNvSpPr>
          <p:nvPr/>
        </p:nvSpPr>
        <p:spPr bwMode="auto">
          <a:xfrm>
            <a:off x="5653088" y="6092825"/>
            <a:ext cx="103187" cy="76200"/>
          </a:xfrm>
          <a:custGeom>
            <a:avLst/>
            <a:gdLst>
              <a:gd name="T0" fmla="*/ 0 w 65"/>
              <a:gd name="T1" fmla="*/ 0 h 48"/>
              <a:gd name="T2" fmla="*/ 161289192 w 65"/>
              <a:gd name="T3" fmla="*/ 120967511 h 48"/>
              <a:gd name="T4" fmla="*/ 0 60000 65536"/>
              <a:gd name="T5" fmla="*/ 0 60000 65536"/>
              <a:gd name="T6" fmla="*/ 0 w 65"/>
              <a:gd name="T7" fmla="*/ 0 h 48"/>
              <a:gd name="T8" fmla="*/ 65 w 65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" h="48">
                <a:moveTo>
                  <a:pt x="0" y="0"/>
                </a:moveTo>
                <a:cubicBezTo>
                  <a:pt x="65" y="13"/>
                  <a:pt x="25" y="9"/>
                  <a:pt x="64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1" name="Freeform 86"/>
          <p:cNvSpPr>
            <a:spLocks/>
          </p:cNvSpPr>
          <p:nvPr/>
        </p:nvSpPr>
        <p:spPr bwMode="auto">
          <a:xfrm>
            <a:off x="6661150" y="5875338"/>
            <a:ext cx="101600" cy="101600"/>
          </a:xfrm>
          <a:custGeom>
            <a:avLst/>
            <a:gdLst>
              <a:gd name="T0" fmla="*/ 0 w 64"/>
              <a:gd name="T1" fmla="*/ 0 h 64"/>
              <a:gd name="T2" fmla="*/ 161289973 w 64"/>
              <a:gd name="T3" fmla="*/ 161289973 h 64"/>
              <a:gd name="T4" fmla="*/ 0 60000 65536"/>
              <a:gd name="T5" fmla="*/ 0 60000 65536"/>
              <a:gd name="T6" fmla="*/ 0 w 64"/>
              <a:gd name="T7" fmla="*/ 0 h 64"/>
              <a:gd name="T8" fmla="*/ 64 w 64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64">
                <a:moveTo>
                  <a:pt x="0" y="0"/>
                </a:moveTo>
                <a:cubicBezTo>
                  <a:pt x="16" y="49"/>
                  <a:pt x="23" y="43"/>
                  <a:pt x="64" y="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2" name="Freeform 87"/>
          <p:cNvSpPr>
            <a:spLocks/>
          </p:cNvSpPr>
          <p:nvPr/>
        </p:nvSpPr>
        <p:spPr bwMode="auto">
          <a:xfrm>
            <a:off x="5653088" y="6164263"/>
            <a:ext cx="92075" cy="141287"/>
          </a:xfrm>
          <a:custGeom>
            <a:avLst/>
            <a:gdLst>
              <a:gd name="T0" fmla="*/ 146169074 w 58"/>
              <a:gd name="T1" fmla="*/ 0 h 89"/>
              <a:gd name="T2" fmla="*/ 126007829 w 58"/>
              <a:gd name="T3" fmla="*/ 80644712 h 89"/>
              <a:gd name="T4" fmla="*/ 5040313 w 58"/>
              <a:gd name="T5" fmla="*/ 181450595 h 89"/>
              <a:gd name="T6" fmla="*/ 0 60000 65536"/>
              <a:gd name="T7" fmla="*/ 0 60000 65536"/>
              <a:gd name="T8" fmla="*/ 0 60000 65536"/>
              <a:gd name="T9" fmla="*/ 0 w 58"/>
              <a:gd name="T10" fmla="*/ 0 h 89"/>
              <a:gd name="T11" fmla="*/ 58 w 5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89">
                <a:moveTo>
                  <a:pt x="58" y="0"/>
                </a:moveTo>
                <a:cubicBezTo>
                  <a:pt x="55" y="11"/>
                  <a:pt x="57" y="24"/>
                  <a:pt x="50" y="32"/>
                </a:cubicBezTo>
                <a:cubicBezTo>
                  <a:pt x="0" y="89"/>
                  <a:pt x="2" y="41"/>
                  <a:pt x="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3" name="Freeform 88"/>
          <p:cNvSpPr>
            <a:spLocks/>
          </p:cNvSpPr>
          <p:nvPr/>
        </p:nvSpPr>
        <p:spPr bwMode="auto">
          <a:xfrm>
            <a:off x="5868988" y="6380163"/>
            <a:ext cx="114300" cy="63500"/>
          </a:xfrm>
          <a:custGeom>
            <a:avLst/>
            <a:gdLst>
              <a:gd name="T0" fmla="*/ 181451223 w 72"/>
              <a:gd name="T1" fmla="*/ 0 h 40"/>
              <a:gd name="T2" fmla="*/ 0 w 72"/>
              <a:gd name="T3" fmla="*/ 100806236 h 40"/>
              <a:gd name="T4" fmla="*/ 0 60000 65536"/>
              <a:gd name="T5" fmla="*/ 0 60000 65536"/>
              <a:gd name="T6" fmla="*/ 0 w 72"/>
              <a:gd name="T7" fmla="*/ 0 h 40"/>
              <a:gd name="T8" fmla="*/ 72 w 72"/>
              <a:gd name="T9" fmla="*/ 40 h 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40">
                <a:moveTo>
                  <a:pt x="72" y="0"/>
                </a:moveTo>
                <a:cubicBezTo>
                  <a:pt x="43" y="5"/>
                  <a:pt x="0" y="2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4" name="Freeform 89"/>
          <p:cNvSpPr>
            <a:spLocks/>
          </p:cNvSpPr>
          <p:nvPr/>
        </p:nvSpPr>
        <p:spPr bwMode="auto">
          <a:xfrm>
            <a:off x="6661150" y="6164263"/>
            <a:ext cx="76200" cy="139700"/>
          </a:xfrm>
          <a:custGeom>
            <a:avLst/>
            <a:gdLst>
              <a:gd name="T0" fmla="*/ 20161250 w 48"/>
              <a:gd name="T1" fmla="*/ 0 h 88"/>
              <a:gd name="T2" fmla="*/ 120967511 w 48"/>
              <a:gd name="T3" fmla="*/ 221773772 h 88"/>
              <a:gd name="T4" fmla="*/ 0 60000 65536"/>
              <a:gd name="T5" fmla="*/ 0 60000 65536"/>
              <a:gd name="T6" fmla="*/ 0 w 48"/>
              <a:gd name="T7" fmla="*/ 0 h 88"/>
              <a:gd name="T8" fmla="*/ 48 w 48"/>
              <a:gd name="T9" fmla="*/ 88 h 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88">
                <a:moveTo>
                  <a:pt x="8" y="0"/>
                </a:moveTo>
                <a:cubicBezTo>
                  <a:pt x="12" y="32"/>
                  <a:pt x="0" y="88"/>
                  <a:pt x="4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5" name="Freeform 90"/>
          <p:cNvSpPr>
            <a:spLocks/>
          </p:cNvSpPr>
          <p:nvPr/>
        </p:nvSpPr>
        <p:spPr bwMode="auto">
          <a:xfrm>
            <a:off x="6372225" y="5875338"/>
            <a:ext cx="92075" cy="141287"/>
          </a:xfrm>
          <a:custGeom>
            <a:avLst/>
            <a:gdLst>
              <a:gd name="T0" fmla="*/ 146169074 w 58"/>
              <a:gd name="T1" fmla="*/ 0 h 89"/>
              <a:gd name="T2" fmla="*/ 126007829 w 58"/>
              <a:gd name="T3" fmla="*/ 80644712 h 89"/>
              <a:gd name="T4" fmla="*/ 5040313 w 58"/>
              <a:gd name="T5" fmla="*/ 181450595 h 89"/>
              <a:gd name="T6" fmla="*/ 0 60000 65536"/>
              <a:gd name="T7" fmla="*/ 0 60000 65536"/>
              <a:gd name="T8" fmla="*/ 0 60000 65536"/>
              <a:gd name="T9" fmla="*/ 0 w 58"/>
              <a:gd name="T10" fmla="*/ 0 h 89"/>
              <a:gd name="T11" fmla="*/ 58 w 5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89">
                <a:moveTo>
                  <a:pt x="58" y="0"/>
                </a:moveTo>
                <a:cubicBezTo>
                  <a:pt x="55" y="11"/>
                  <a:pt x="57" y="24"/>
                  <a:pt x="50" y="32"/>
                </a:cubicBezTo>
                <a:cubicBezTo>
                  <a:pt x="0" y="89"/>
                  <a:pt x="2" y="41"/>
                  <a:pt x="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6" name="Freeform 91"/>
          <p:cNvSpPr>
            <a:spLocks/>
          </p:cNvSpPr>
          <p:nvPr/>
        </p:nvSpPr>
        <p:spPr bwMode="auto">
          <a:xfrm>
            <a:off x="5940425" y="5875338"/>
            <a:ext cx="76200" cy="139700"/>
          </a:xfrm>
          <a:custGeom>
            <a:avLst/>
            <a:gdLst>
              <a:gd name="T0" fmla="*/ 20161250 w 48"/>
              <a:gd name="T1" fmla="*/ 0 h 88"/>
              <a:gd name="T2" fmla="*/ 120967511 w 48"/>
              <a:gd name="T3" fmla="*/ 221773772 h 88"/>
              <a:gd name="T4" fmla="*/ 0 60000 65536"/>
              <a:gd name="T5" fmla="*/ 0 60000 65536"/>
              <a:gd name="T6" fmla="*/ 0 w 48"/>
              <a:gd name="T7" fmla="*/ 0 h 88"/>
              <a:gd name="T8" fmla="*/ 48 w 48"/>
              <a:gd name="T9" fmla="*/ 88 h 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88">
                <a:moveTo>
                  <a:pt x="8" y="0"/>
                </a:moveTo>
                <a:cubicBezTo>
                  <a:pt x="12" y="32"/>
                  <a:pt x="0" y="88"/>
                  <a:pt x="4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7" name="Freeform 92"/>
          <p:cNvSpPr>
            <a:spLocks/>
          </p:cNvSpPr>
          <p:nvPr/>
        </p:nvSpPr>
        <p:spPr bwMode="auto">
          <a:xfrm>
            <a:off x="6372225" y="6092825"/>
            <a:ext cx="103188" cy="76200"/>
          </a:xfrm>
          <a:custGeom>
            <a:avLst/>
            <a:gdLst>
              <a:gd name="T0" fmla="*/ 0 w 65"/>
              <a:gd name="T1" fmla="*/ 0 h 48"/>
              <a:gd name="T2" fmla="*/ 161290755 w 65"/>
              <a:gd name="T3" fmla="*/ 120967511 h 48"/>
              <a:gd name="T4" fmla="*/ 0 60000 65536"/>
              <a:gd name="T5" fmla="*/ 0 60000 65536"/>
              <a:gd name="T6" fmla="*/ 0 w 65"/>
              <a:gd name="T7" fmla="*/ 0 h 48"/>
              <a:gd name="T8" fmla="*/ 65 w 65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" h="48">
                <a:moveTo>
                  <a:pt x="0" y="0"/>
                </a:moveTo>
                <a:cubicBezTo>
                  <a:pt x="65" y="13"/>
                  <a:pt x="25" y="9"/>
                  <a:pt x="64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8" name="Freeform 93"/>
          <p:cNvSpPr>
            <a:spLocks/>
          </p:cNvSpPr>
          <p:nvPr/>
        </p:nvSpPr>
        <p:spPr bwMode="auto">
          <a:xfrm>
            <a:off x="6661150" y="6019800"/>
            <a:ext cx="38100" cy="88900"/>
          </a:xfrm>
          <a:custGeom>
            <a:avLst/>
            <a:gdLst>
              <a:gd name="T0" fmla="*/ 60483756 w 24"/>
              <a:gd name="T1" fmla="*/ 0 h 56"/>
              <a:gd name="T2" fmla="*/ 0 w 24"/>
              <a:gd name="T3" fmla="*/ 141128761 h 56"/>
              <a:gd name="T4" fmla="*/ 0 60000 65536"/>
              <a:gd name="T5" fmla="*/ 0 60000 65536"/>
              <a:gd name="T6" fmla="*/ 0 w 24"/>
              <a:gd name="T7" fmla="*/ 0 h 56"/>
              <a:gd name="T8" fmla="*/ 24 w 24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56">
                <a:moveTo>
                  <a:pt x="24" y="0"/>
                </a:moveTo>
                <a:cubicBezTo>
                  <a:pt x="18" y="18"/>
                  <a:pt x="0" y="39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39" name="Freeform 94"/>
          <p:cNvSpPr>
            <a:spLocks/>
          </p:cNvSpPr>
          <p:nvPr/>
        </p:nvSpPr>
        <p:spPr bwMode="auto">
          <a:xfrm>
            <a:off x="6589713" y="6380163"/>
            <a:ext cx="114300" cy="63500"/>
          </a:xfrm>
          <a:custGeom>
            <a:avLst/>
            <a:gdLst>
              <a:gd name="T0" fmla="*/ 181451223 w 72"/>
              <a:gd name="T1" fmla="*/ 0 h 40"/>
              <a:gd name="T2" fmla="*/ 0 w 72"/>
              <a:gd name="T3" fmla="*/ 100806236 h 40"/>
              <a:gd name="T4" fmla="*/ 0 60000 65536"/>
              <a:gd name="T5" fmla="*/ 0 60000 65536"/>
              <a:gd name="T6" fmla="*/ 0 w 72"/>
              <a:gd name="T7" fmla="*/ 0 h 40"/>
              <a:gd name="T8" fmla="*/ 72 w 72"/>
              <a:gd name="T9" fmla="*/ 40 h 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40">
                <a:moveTo>
                  <a:pt x="72" y="0"/>
                </a:moveTo>
                <a:cubicBezTo>
                  <a:pt x="43" y="5"/>
                  <a:pt x="0" y="2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7740" name="Line 95"/>
          <p:cNvSpPr>
            <a:spLocks noChangeShapeType="1"/>
          </p:cNvSpPr>
          <p:nvPr/>
        </p:nvSpPr>
        <p:spPr bwMode="auto">
          <a:xfrm>
            <a:off x="6372225" y="630872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741" name="Freeform 96"/>
          <p:cNvSpPr>
            <a:spLocks/>
          </p:cNvSpPr>
          <p:nvPr/>
        </p:nvSpPr>
        <p:spPr bwMode="auto">
          <a:xfrm>
            <a:off x="6372225" y="6380163"/>
            <a:ext cx="114300" cy="76200"/>
          </a:xfrm>
          <a:custGeom>
            <a:avLst/>
            <a:gdLst>
              <a:gd name="T0" fmla="*/ 0 w 72"/>
              <a:gd name="T1" fmla="*/ 0 h 48"/>
              <a:gd name="T2" fmla="*/ 141128740 w 72"/>
              <a:gd name="T3" fmla="*/ 60483756 h 48"/>
              <a:gd name="T4" fmla="*/ 181451223 w 72"/>
              <a:gd name="T5" fmla="*/ 120967511 h 48"/>
              <a:gd name="T6" fmla="*/ 0 60000 65536"/>
              <a:gd name="T7" fmla="*/ 0 60000 65536"/>
              <a:gd name="T8" fmla="*/ 0 60000 65536"/>
              <a:gd name="T9" fmla="*/ 0 w 72"/>
              <a:gd name="T10" fmla="*/ 0 h 48"/>
              <a:gd name="T11" fmla="*/ 72 w 7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48">
                <a:moveTo>
                  <a:pt x="0" y="0"/>
                </a:moveTo>
                <a:cubicBezTo>
                  <a:pt x="24" y="6"/>
                  <a:pt x="38" y="6"/>
                  <a:pt x="56" y="24"/>
                </a:cubicBezTo>
                <a:cubicBezTo>
                  <a:pt x="63" y="31"/>
                  <a:pt x="72" y="48"/>
                  <a:pt x="72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435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1042988" y="1117600"/>
            <a:ext cx="6692900" cy="187483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52352" bIns="38088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0000"/>
                </a:solidFill>
              </a:rPr>
              <a:t>Система счисления —</a:t>
            </a:r>
            <a:r>
              <a:rPr lang="ru-RU" altLang="ru-RU" sz="3200"/>
              <a:t> </a:t>
            </a:r>
            <a:r>
              <a:rPr lang="ru-RU" altLang="ru-RU" sz="2000" b="1"/>
              <a:t>совокупность правил наименования и изображения чисел с помощью набора символов, называемых цифрами</a:t>
            </a:r>
            <a:r>
              <a:rPr lang="ru-RU" altLang="ru-RU" sz="3200">
                <a:solidFill>
                  <a:srgbClr val="996633"/>
                </a:solidFill>
              </a:rPr>
              <a:t>. 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971550" y="4581525"/>
            <a:ext cx="7632700" cy="1265238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Количество цифр (знаков), используемых для представления чисел  называют</a:t>
            </a:r>
            <a:br>
              <a:rPr lang="ru-RU" altLang="ru-RU" sz="2000" b="1"/>
            </a:br>
            <a:r>
              <a:rPr lang="ru-RU" altLang="ru-RU" sz="3200">
                <a:solidFill>
                  <a:srgbClr val="FF0000"/>
                </a:solidFill>
                <a:latin typeface="Arial Unicode MS" panose="020B0604020202020204" pitchFamily="34" charset="-128"/>
              </a:rPr>
              <a:t>Основанием</a:t>
            </a:r>
            <a:r>
              <a:rPr lang="ru-RU" altLang="ru-RU" sz="3200">
                <a:latin typeface="Arial Unicode MS" panose="020B0604020202020204" pitchFamily="34" charset="-128"/>
              </a:rPr>
              <a:t> </a:t>
            </a:r>
            <a:r>
              <a:rPr lang="ru-RU" altLang="ru-RU" sz="3200">
                <a:solidFill>
                  <a:srgbClr val="FF0000"/>
                </a:solidFill>
                <a:latin typeface="Arial Unicode MS" panose="020B0604020202020204" pitchFamily="34" charset="-128"/>
              </a:rPr>
              <a:t>системы счисления</a:t>
            </a:r>
          </a:p>
        </p:txBody>
      </p:sp>
    </p:spTree>
    <p:extLst>
      <p:ext uri="{BB962C8B-B14F-4D97-AF65-F5344CB8AC3E}">
        <p14:creationId xmlns:p14="http://schemas.microsoft.com/office/powerpoint/2010/main" val="29854390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62175" y="533400"/>
            <a:ext cx="5207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>
                <a:solidFill>
                  <a:srgbClr val="FF0000"/>
                </a:solidFill>
              </a:rPr>
              <a:t>Системы счисления</a:t>
            </a:r>
            <a:r>
              <a:rPr lang="ru-RU" altLang="ru-RU" sz="2800">
                <a:solidFill>
                  <a:srgbClr val="663300"/>
                </a:solidFill>
              </a:rPr>
              <a:t> 		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4248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</a:rPr>
              <a:t>Непозиционные </a:t>
            </a:r>
            <a:r>
              <a:rPr lang="ru-RU" altLang="ru-RU" sz="2800">
                <a:solidFill>
                  <a:srgbClr val="663300"/>
                </a:solidFill>
              </a:rPr>
              <a:t>		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895850" y="1484313"/>
            <a:ext cx="4248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</a:rPr>
              <a:t>Позиционные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11188" y="2133600"/>
            <a:ext cx="2746375" cy="2844800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Системы счисления, в которых каждой цифре соответствует величина, не зависящая от её места в записи числа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816475" y="2160588"/>
            <a:ext cx="3673475" cy="2844800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Системы счисления,   в которых вклад каждой цифры в величину числа зависит от её положения (позиции) в последовательности цифр, изображающей число </a:t>
            </a:r>
            <a:br>
              <a:rPr lang="ru-RU" altLang="ru-RU" sz="2000" b="1"/>
            </a:br>
            <a:endParaRPr lang="ru-RU" altLang="ru-RU" sz="2000" b="1"/>
          </a:p>
        </p:txBody>
      </p:sp>
      <p:sp>
        <p:nvSpPr>
          <p:cNvPr id="30727" name="AutoShape 9"/>
          <p:cNvSpPr>
            <a:spLocks noChangeArrowheads="1"/>
          </p:cNvSpPr>
          <p:nvPr/>
        </p:nvSpPr>
        <p:spPr bwMode="auto">
          <a:xfrm rot="1808555">
            <a:off x="5530850" y="1290638"/>
            <a:ext cx="566738" cy="231775"/>
          </a:xfrm>
          <a:prstGeom prst="rightArrow">
            <a:avLst>
              <a:gd name="adj1" fmla="val 50000"/>
              <a:gd name="adj2" fmla="val 61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30728" name="AutoShape 10"/>
          <p:cNvSpPr>
            <a:spLocks noChangeArrowheads="1"/>
          </p:cNvSpPr>
          <p:nvPr/>
        </p:nvSpPr>
        <p:spPr bwMode="auto">
          <a:xfrm rot="19791445" flipH="1">
            <a:off x="2525713" y="1233488"/>
            <a:ext cx="566737" cy="231775"/>
          </a:xfrm>
          <a:prstGeom prst="rightArrow">
            <a:avLst>
              <a:gd name="adj1" fmla="val 50000"/>
              <a:gd name="adj2" fmla="val 61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714375" y="4929188"/>
            <a:ext cx="242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Древнегреческая, кириллическая, римская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4789488" y="5143500"/>
            <a:ext cx="4122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Десятичная, двоичная и т.д.</a:t>
            </a:r>
          </a:p>
        </p:txBody>
      </p:sp>
    </p:spTree>
    <p:extLst>
      <p:ext uri="{BB962C8B-B14F-4D97-AF65-F5344CB8AC3E}">
        <p14:creationId xmlns:p14="http://schemas.microsoft.com/office/powerpoint/2010/main" val="7543488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16013" y="1125538"/>
            <a:ext cx="745648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В римской записи числа важно не собственное положение цифры, а где она стоит относительно другой цифры: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 </a:t>
            </a:r>
            <a:r>
              <a:rPr lang="ru-RU" altLang="ru-RU" sz="2800" b="1"/>
              <a:t>записи</a:t>
            </a:r>
            <a:r>
              <a:rPr lang="ru-RU" altLang="ru-RU" sz="3200">
                <a:solidFill>
                  <a:srgbClr val="FF0000"/>
                </a:solidFill>
              </a:rPr>
              <a:t> XII </a:t>
            </a:r>
            <a:r>
              <a:rPr lang="ru-RU" altLang="ru-RU" sz="3200"/>
              <a:t>и</a:t>
            </a:r>
            <a:r>
              <a:rPr lang="ru-RU" altLang="ru-RU" sz="3200">
                <a:solidFill>
                  <a:schemeClr val="bg1"/>
                </a:solidFill>
              </a:rPr>
              <a:t> </a:t>
            </a:r>
            <a:r>
              <a:rPr lang="ru-RU" altLang="ru-RU" sz="3200">
                <a:solidFill>
                  <a:srgbClr val="FF0000"/>
                </a:solidFill>
              </a:rPr>
              <a:t>IX</a:t>
            </a:r>
            <a:r>
              <a:rPr lang="ru-RU" altLang="ru-RU" sz="3200">
                <a:solidFill>
                  <a:schemeClr val="bg1"/>
                </a:solidFill>
              </a:rPr>
              <a:t>. </a:t>
            </a:r>
            <a:r>
              <a:rPr lang="ru-RU" altLang="ru-RU" sz="3200"/>
              <a:t>Здесь в обоих случаях цифра "I" стоит на 2-ом месте справа,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/>
              <a:t> но в </a:t>
            </a:r>
            <a:r>
              <a:rPr lang="ru-RU" altLang="ru-RU" sz="2800" b="1"/>
              <a:t>одном</a:t>
            </a:r>
            <a:r>
              <a:rPr lang="ru-RU" altLang="ru-RU" sz="3200"/>
              <a:t> случае ее нужно прибавлять к 10, а в другом </a:t>
            </a:r>
            <a:r>
              <a:rPr lang="ru-RU" altLang="ru-RU" sz="2800" b="1"/>
              <a:t>вычитать</a:t>
            </a:r>
            <a:r>
              <a:rPr lang="ru-RU" altLang="ru-RU" sz="3200"/>
              <a:t>!</a:t>
            </a:r>
            <a:r>
              <a:rPr lang="ru-RU" altLang="ru-RU" sz="2400"/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31747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603048"/>
            <a:ext cx="18303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6409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71550" y="765175"/>
            <a:ext cx="714533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latin typeface="Verdana" panose="020B0604030504040204" pitchFamily="34" charset="0"/>
              </a:rPr>
              <a:t>Наиболее совершенными являются позиционные системы счисления, т.е. системы записи чисел, в которых вклад каждой цифры в величину числа зависит от её положения (позиции) в последовательности цифр, изображающей число </a:t>
            </a:r>
            <a:r>
              <a:rPr lang="ru-RU" altLang="ru-RU" sz="2000" b="1"/>
              <a:t/>
            </a:r>
            <a:br>
              <a:rPr lang="ru-RU" altLang="ru-RU" sz="2000" b="1"/>
            </a:br>
            <a:endParaRPr lang="ru-RU" altLang="ru-RU" sz="2000" b="1"/>
          </a:p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Например, в числе 53 цифра "5" в разряде десятков дает числу вклад в 50 единиц (5*10). </a:t>
            </a:r>
          </a:p>
          <a:p>
            <a:pPr eaLnBrk="1" hangingPunct="1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87438" y="4627563"/>
            <a:ext cx="6985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Verdana" panose="020B0604030504040204" pitchFamily="34" charset="0"/>
              </a:rPr>
              <a:t>Позиционные системы счисления результат длительного исторического развития непозиционных систем счисления </a:t>
            </a:r>
          </a:p>
        </p:txBody>
      </p:sp>
      <p:pic>
        <p:nvPicPr>
          <p:cNvPr id="32772" name="Picture 5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53" y="467591"/>
            <a:ext cx="1654200" cy="141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0180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" y="234950"/>
            <a:ext cx="8650288" cy="774700"/>
          </a:xfrm>
        </p:spPr>
      </p:pic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027" y="855662"/>
            <a:ext cx="8156864" cy="237807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Любая позиционная система счисления характеризуется своим </a:t>
            </a:r>
            <a:r>
              <a:rPr lang="ru-RU" sz="2000" i="1" dirty="0">
                <a:solidFill>
                  <a:srgbClr val="FF0000"/>
                </a:solidFill>
              </a:rPr>
              <a:t>основанием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000" i="1" dirty="0">
              <a:solidFill>
                <a:srgbClr val="FF0000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Основание позиционной системы счисления – это количество различных знаков или символов, используемых для изображения цифр в данной системе счисления</a:t>
            </a:r>
            <a:r>
              <a:rPr lang="ru-RU" sz="2000" dirty="0" smtClean="0"/>
              <a:t>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За основание системы счисления можно принять любое натуральное число – два, три, четыре и т. д.</a:t>
            </a:r>
          </a:p>
        </p:txBody>
      </p:sp>
      <p:pic>
        <p:nvPicPr>
          <p:cNvPr id="33796" name="Picture 5" descr="BS00508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3855" y="5169694"/>
            <a:ext cx="1033463" cy="1090612"/>
          </a:xfrm>
          <a:noFill/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99654" y="3522085"/>
            <a:ext cx="7782792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Verdana" panose="020B0604030504040204" pitchFamily="34" charset="0"/>
              </a:rPr>
              <a:t>В разные  исторические периоды многие народы пользовались системами счисления отличными от десяти. </a:t>
            </a:r>
          </a:p>
          <a:p>
            <a:pPr eaLnBrk="1" hangingPunct="1"/>
            <a:r>
              <a:rPr lang="ru-RU" altLang="ru-RU" dirty="0">
                <a:latin typeface="Verdana" panose="020B0604030504040204" pitchFamily="34" charset="0"/>
              </a:rPr>
              <a:t>         Так,  например,  довольно  широкое распространение имела двенадцатеричная система. В устной речи остатки этой системы сохранились, когда мы вместо 12 употребляем </a:t>
            </a:r>
            <a:r>
              <a:rPr lang="en-US" altLang="ru-RU" dirty="0">
                <a:latin typeface="Verdana" panose="020B0604030504040204" pitchFamily="34" charset="0"/>
              </a:rPr>
              <a:t>“</a:t>
            </a:r>
            <a:r>
              <a:rPr lang="ru-RU" altLang="ru-RU" dirty="0">
                <a:latin typeface="Verdana" panose="020B0604030504040204" pitchFamily="34" charset="0"/>
              </a:rPr>
              <a:t>дюжина</a:t>
            </a:r>
            <a:r>
              <a:rPr lang="en-US" altLang="ru-RU" dirty="0">
                <a:latin typeface="Verdana" panose="020B0604030504040204" pitchFamily="34" charset="0"/>
              </a:rPr>
              <a:t>”</a:t>
            </a:r>
            <a:r>
              <a:rPr lang="ru-RU" altLang="ru-RU" dirty="0">
                <a:latin typeface="Verdana" panose="020B0604030504040204" pitchFamily="34" charset="0"/>
              </a:rPr>
              <a:t>. У англичан оно осталось –   1 фут=12 дюймам, </a:t>
            </a:r>
          </a:p>
          <a:p>
            <a:pPr eaLnBrk="1" hangingPunct="1"/>
            <a:r>
              <a:rPr lang="ru-RU" altLang="ru-RU" dirty="0">
                <a:latin typeface="Verdana" panose="020B0604030504040204" pitchFamily="34" charset="0"/>
              </a:rPr>
              <a:t>1 шиллинг=12 пенсам. </a:t>
            </a:r>
          </a:p>
          <a:p>
            <a:pPr eaLnBrk="1" hangingPunct="1"/>
            <a:endParaRPr lang="ru-RU" altLang="ru-RU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089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47663"/>
            <a:ext cx="8242300" cy="785812"/>
          </a:xfrm>
        </p:spPr>
      </p:pic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37755" y="1071563"/>
            <a:ext cx="5666220" cy="56165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/>
              <a:t>Приняв за </a:t>
            </a:r>
            <a:r>
              <a:rPr lang="ru-RU" sz="2400" b="1" dirty="0"/>
              <a:t>основание число 10</a:t>
            </a:r>
            <a:r>
              <a:rPr lang="ru-RU" sz="2400" dirty="0"/>
              <a:t>, получаем знакомую нам  </a:t>
            </a:r>
            <a:r>
              <a:rPr lang="ru-RU" sz="2400" i="1" dirty="0">
                <a:solidFill>
                  <a:srgbClr val="FF0000"/>
                </a:solidFill>
              </a:rPr>
              <a:t>десятичную</a:t>
            </a:r>
            <a:r>
              <a:rPr lang="ru-RU" sz="2400" dirty="0"/>
              <a:t>  систему счисления: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/>
              <a:t>       </a:t>
            </a:r>
            <a:r>
              <a:rPr lang="ru-RU" sz="2400" b="1" dirty="0"/>
              <a:t>0, 1, 2, 3, 4, 5, 6, 7, 8, 9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/>
              <a:t>        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/>
              <a:t>Всего </a:t>
            </a:r>
            <a:r>
              <a:rPr lang="ru-RU" sz="2400" b="1" dirty="0"/>
              <a:t>10 разных      знаков</a:t>
            </a:r>
            <a:r>
              <a:rPr lang="ru-RU" sz="2400" dirty="0"/>
              <a:t>  составляют    алфавит      десятичной  системы   счисления. Можно записать  любое число включая все эти знаки: 237,  12840, 987, 23...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i="1" dirty="0">
                <a:solidFill>
                  <a:srgbClr val="FF0000"/>
                </a:solidFill>
              </a:rPr>
              <a:t>Основание </a:t>
            </a:r>
            <a:r>
              <a:rPr lang="ru-RU" sz="2200" i="1" dirty="0"/>
              <a:t>системы счисления обозначают буквой 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ru-RU" sz="2200" i="1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200" i="1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i="1" dirty="0"/>
              <a:t>Для десятичной системы счисления 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ru-RU" sz="2200" i="1" dirty="0">
                <a:solidFill>
                  <a:srgbClr val="FF0000"/>
                </a:solidFill>
              </a:rPr>
              <a:t>=10</a:t>
            </a:r>
          </a:p>
        </p:txBody>
      </p:sp>
      <p:sp>
        <p:nvSpPr>
          <p:cNvPr id="34821" name="WordArt 18"/>
          <p:cNvSpPr>
            <a:spLocks noChangeArrowheads="1" noChangeShapeType="1" noTextEdit="1"/>
          </p:cNvSpPr>
          <p:nvPr/>
        </p:nvSpPr>
        <p:spPr bwMode="auto">
          <a:xfrm rot="5400000">
            <a:off x="5572126" y="2857500"/>
            <a:ext cx="4500562" cy="12144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 fontAlgn="auto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23788773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41313"/>
            <a:ext cx="8516938" cy="860425"/>
          </a:xfrm>
        </p:spPr>
      </p:pic>
      <p:sp>
        <p:nvSpPr>
          <p:cNvPr id="35843" name="Rectangle 4"/>
          <p:cNvSpPr>
            <a:spLocks noGrp="1" noChangeArrowheads="1"/>
          </p:cNvSpPr>
          <p:nvPr>
            <p:ph idx="1"/>
          </p:nvPr>
        </p:nvSpPr>
        <p:spPr>
          <a:xfrm>
            <a:off x="1009650" y="1590387"/>
            <a:ext cx="6419850" cy="5111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ru-RU" altLang="ru-RU" sz="2400" dirty="0" smtClean="0"/>
              <a:t>Приняв за </a:t>
            </a:r>
            <a:r>
              <a:rPr lang="ru-RU" altLang="ru-RU" sz="2400" b="1" dirty="0" smtClean="0"/>
              <a:t>основание число 2</a:t>
            </a:r>
            <a:r>
              <a:rPr lang="ru-RU" altLang="ru-RU" sz="2400" dirty="0" smtClean="0"/>
              <a:t>, получаем </a:t>
            </a:r>
            <a:r>
              <a:rPr lang="ru-RU" altLang="ru-RU" sz="2400" i="1" dirty="0" smtClean="0">
                <a:solidFill>
                  <a:srgbClr val="FF0000"/>
                </a:solidFill>
              </a:rPr>
              <a:t>двоичную</a:t>
            </a:r>
            <a:r>
              <a:rPr lang="ru-RU" altLang="ru-RU" sz="2400" dirty="0" smtClean="0"/>
              <a:t>  систему счисления: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       </a:t>
            </a:r>
            <a:r>
              <a:rPr lang="ru-RU" altLang="ru-RU" sz="2400" b="1" dirty="0" smtClean="0"/>
              <a:t>0,   1</a:t>
            </a:r>
            <a:endParaRPr lang="ru-RU" altLang="ru-RU" sz="2400" dirty="0" smtClean="0"/>
          </a:p>
          <a:p>
            <a:pPr marL="0" indent="0" eaLnBrk="1" hangingPunct="1">
              <a:lnSpc>
                <a:spcPct val="90000"/>
              </a:lnSpc>
            </a:pPr>
            <a:endParaRPr lang="ru-RU" altLang="ru-RU" sz="2400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Всего </a:t>
            </a:r>
            <a:r>
              <a:rPr lang="ru-RU" altLang="ru-RU" sz="2400" b="1" dirty="0" smtClean="0"/>
              <a:t>2 разных      знака</a:t>
            </a:r>
            <a:r>
              <a:rPr lang="ru-RU" altLang="ru-RU" sz="2400" dirty="0" smtClean="0"/>
              <a:t> составляют алфавит      двоичной  системы счисления.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Можно записать любое число включая эти знаки:    1,  11, 101, 110, 10010011… - обратите внимание: используем только цифры  от 0 до 1.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200" i="1" dirty="0" smtClean="0"/>
              <a:t>Для двоичной системы счисления </a:t>
            </a:r>
            <a:r>
              <a:rPr lang="en-US" altLang="ru-RU" sz="2200" i="1" dirty="0" smtClean="0">
                <a:solidFill>
                  <a:srgbClr val="FF0000"/>
                </a:solidFill>
              </a:rPr>
              <a:t>q</a:t>
            </a:r>
            <a:r>
              <a:rPr lang="ru-RU" altLang="ru-RU" sz="2200" i="1" dirty="0" smtClean="0">
                <a:solidFill>
                  <a:srgbClr val="FF0000"/>
                </a:solidFill>
              </a:rPr>
              <a:t>=2</a:t>
            </a:r>
          </a:p>
          <a:p>
            <a:pPr marL="0" indent="0" eaLnBrk="1" hangingPunct="1">
              <a:lnSpc>
                <a:spcPct val="90000"/>
              </a:lnSpc>
            </a:pPr>
            <a:endParaRPr lang="ru-RU" altLang="ru-RU" sz="2200" dirty="0" smtClean="0"/>
          </a:p>
        </p:txBody>
      </p:sp>
      <p:sp>
        <p:nvSpPr>
          <p:cNvPr id="35844" name="WordArt 7"/>
          <p:cNvSpPr>
            <a:spLocks noChangeArrowheads="1" noChangeShapeType="1" noTextEdit="1"/>
          </p:cNvSpPr>
          <p:nvPr/>
        </p:nvSpPr>
        <p:spPr bwMode="auto">
          <a:xfrm>
            <a:off x="8388350" y="3789363"/>
            <a:ext cx="431800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WordArt 12"/>
          <p:cNvSpPr>
            <a:spLocks noChangeArrowheads="1" noChangeShapeType="1" noTextEdit="1"/>
          </p:cNvSpPr>
          <p:nvPr/>
        </p:nvSpPr>
        <p:spPr bwMode="auto">
          <a:xfrm rot="5400000">
            <a:off x="6020883" y="3681918"/>
            <a:ext cx="3429000" cy="9286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 fontAlgn="auto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656871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7818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/>
              <a:t>Счет появился тогда, когда человеку потребовалось информировать своих сородичей о количестве обнаруженных им предметов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5067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/>
              <a:t>Сначала люди  просто различали один предмет перед ними или нет. </a:t>
            </a:r>
            <a:br>
              <a:rPr lang="ru-RU" altLang="ru-RU" b="1" dirty="0" smtClean="0"/>
            </a:br>
            <a:r>
              <a:rPr lang="ru-RU" altLang="ru-RU" b="1" dirty="0" smtClean="0"/>
              <a:t>Если предмет был не один, то говорили «много». </a:t>
            </a:r>
            <a:endParaRPr lang="ru-RU" altLang="ru-RU" b="1" dirty="0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06582" y="3605645"/>
            <a:ext cx="8125691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Первыми понятиями математики были "меньше", "больше" и "столько же". Если одно племя меняло пойманных рыб на сделанные людьми другого племени каменные ножи, не нужно было считать, сколько принесли рыб и сколько ножей. Достаточно было положить рядом с каждой рыбой по ножу, чтобы обмен между племенами состоялся</a:t>
            </a:r>
            <a:r>
              <a:rPr lang="ru-RU" altLang="ru-RU" sz="2000" dirty="0"/>
              <a:t>.</a:t>
            </a:r>
            <a:r>
              <a:rPr lang="ru-RU" altLang="ru-RU" sz="2000" dirty="0">
                <a:solidFill>
                  <a:srgbClr val="4A25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altLang="ru-RU" dirty="0">
              <a:solidFill>
                <a:srgbClr val="4A2500"/>
              </a:solidFill>
            </a:endParaRPr>
          </a:p>
        </p:txBody>
      </p:sp>
      <p:pic>
        <p:nvPicPr>
          <p:cNvPr id="7" name="Picture 22" descr="soch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81827"/>
            <a:ext cx="3004906" cy="212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2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0" y="218282"/>
            <a:ext cx="8242300" cy="1420813"/>
          </a:xfrm>
        </p:spPr>
      </p:pic>
      <p:sp>
        <p:nvSpPr>
          <p:cNvPr id="82948" name="Rectangle 4"/>
          <p:cNvSpPr>
            <a:spLocks noGrp="1" noChangeArrowheads="1"/>
          </p:cNvSpPr>
          <p:nvPr>
            <p:ph idx="1"/>
          </p:nvPr>
        </p:nvSpPr>
        <p:spPr>
          <a:xfrm>
            <a:off x="585788" y="1426153"/>
            <a:ext cx="7272337" cy="502285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/>
              <a:t>Приняв за </a:t>
            </a:r>
            <a:r>
              <a:rPr lang="ru-RU" sz="2400" b="1" dirty="0"/>
              <a:t>основание число 8</a:t>
            </a:r>
            <a:r>
              <a:rPr lang="ru-RU" sz="2400" dirty="0"/>
              <a:t>, получаем </a:t>
            </a:r>
            <a:r>
              <a:rPr lang="ru-RU" sz="2400" i="1" dirty="0">
                <a:solidFill>
                  <a:srgbClr val="FF0000"/>
                </a:solidFill>
              </a:rPr>
              <a:t>восьмеричную </a:t>
            </a:r>
            <a:r>
              <a:rPr lang="ru-RU" sz="2400" dirty="0"/>
              <a:t> систему счисления: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/>
              <a:t>       </a:t>
            </a:r>
            <a:r>
              <a:rPr lang="ru-RU" sz="2400" b="1" dirty="0"/>
              <a:t>0, 1, 2, 3, 4, 5, 6, 7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/>
              <a:t>    Всего </a:t>
            </a:r>
            <a:r>
              <a:rPr lang="ru-RU" sz="2400" b="1" dirty="0"/>
              <a:t>8 разных      знаков</a:t>
            </a:r>
            <a:r>
              <a:rPr lang="ru-RU" sz="2400" dirty="0"/>
              <a:t> составляют алфавит      восьмеричной  системы счисления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/>
              <a:t>	Можно записать любое число включая все эти знаки:237, 145, 32, 12765… - обратите внимание: используем цифры от 0 до 7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i="1" dirty="0"/>
              <a:t>Для восьмеричной системы счисления 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ru-RU" sz="2200" i="1" dirty="0">
                <a:solidFill>
                  <a:srgbClr val="FF0000"/>
                </a:solidFill>
              </a:rPr>
              <a:t>=8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6869" name="WordArt 23"/>
          <p:cNvSpPr>
            <a:spLocks noChangeArrowheads="1" noChangeShapeType="1" noTextEdit="1"/>
          </p:cNvSpPr>
          <p:nvPr/>
        </p:nvSpPr>
        <p:spPr bwMode="auto">
          <a:xfrm rot="5400000">
            <a:off x="6429375" y="2786063"/>
            <a:ext cx="3571875" cy="7143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 fontAlgn="auto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01234567</a:t>
            </a:r>
          </a:p>
        </p:txBody>
      </p:sp>
    </p:spTree>
    <p:extLst>
      <p:ext uri="{BB962C8B-B14F-4D97-AF65-F5344CB8AC3E}">
        <p14:creationId xmlns:p14="http://schemas.microsoft.com/office/powerpoint/2010/main" val="5234572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34941"/>
            <a:ext cx="8242300" cy="682625"/>
          </a:xfrm>
        </p:spPr>
      </p:pic>
      <p:sp>
        <p:nvSpPr>
          <p:cNvPr id="37891" name="Rectangle 4"/>
          <p:cNvSpPr>
            <a:spLocks noGrp="1" noChangeArrowheads="1"/>
          </p:cNvSpPr>
          <p:nvPr>
            <p:ph idx="1"/>
          </p:nvPr>
        </p:nvSpPr>
        <p:spPr>
          <a:xfrm>
            <a:off x="895342" y="954070"/>
            <a:ext cx="6321425" cy="5188816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</a:pPr>
            <a:r>
              <a:rPr lang="ru-RU" altLang="ru-RU" sz="2000" dirty="0" smtClean="0"/>
              <a:t>Приняв за </a:t>
            </a:r>
            <a:r>
              <a:rPr lang="ru-RU" altLang="ru-RU" sz="2000" b="1" dirty="0" smtClean="0"/>
              <a:t>основание число 16</a:t>
            </a:r>
            <a:r>
              <a:rPr lang="ru-RU" altLang="ru-RU" sz="2000" dirty="0" smtClean="0"/>
              <a:t>, получаем </a:t>
            </a:r>
            <a:r>
              <a:rPr lang="ru-RU" altLang="ru-RU" sz="2000" i="1" dirty="0" smtClean="0">
                <a:solidFill>
                  <a:srgbClr val="FF0000"/>
                </a:solidFill>
              </a:rPr>
              <a:t>шестнадцатеричную</a:t>
            </a:r>
            <a:r>
              <a:rPr lang="ru-RU" altLang="ru-RU" sz="2000" dirty="0" smtClean="0"/>
              <a:t>  систему счисления. Здесь мы можем воспользоваться 10 знаками десятичной системы, добавив еще 6  знаков – буквы латинского алфавита </a:t>
            </a:r>
            <a:r>
              <a:rPr lang="en-US" altLang="ru-RU" sz="2000" dirty="0" smtClean="0"/>
              <a:t>(A, B, C, D, E, F)</a:t>
            </a:r>
            <a:r>
              <a:rPr lang="ru-RU" altLang="ru-RU" sz="2000" dirty="0" smtClean="0"/>
              <a:t>:</a:t>
            </a:r>
            <a:r>
              <a:rPr lang="ru-RU" altLang="ru-RU" sz="2000" b="1" dirty="0" smtClean="0"/>
              <a:t> 0, 1, 2, 3, 4, 5, 6, 7, 8, 9, </a:t>
            </a:r>
            <a:r>
              <a:rPr lang="en-US" altLang="ru-RU" sz="2000" b="1" dirty="0" smtClean="0"/>
              <a:t>A, B, C, D, E, F</a:t>
            </a:r>
            <a:r>
              <a:rPr lang="ru-RU" altLang="ru-RU" sz="2000" b="1" dirty="0" smtClean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endParaRPr lang="ru-RU" altLang="ru-RU" sz="1200" b="1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 smtClean="0"/>
              <a:t>        </a:t>
            </a:r>
            <a:r>
              <a:rPr lang="ru-RU" altLang="ru-RU" sz="1600" dirty="0" smtClean="0"/>
              <a:t>		         	            </a:t>
            </a:r>
            <a:r>
              <a:rPr lang="ru-RU" altLang="ru-RU" sz="1400" dirty="0" smtClean="0"/>
              <a:t>10    11    12   13   14   15</a:t>
            </a:r>
          </a:p>
          <a:p>
            <a:pPr marL="0" indent="0" eaLnBrk="1" hangingPunct="1">
              <a:lnSpc>
                <a:spcPct val="80000"/>
              </a:lnSpc>
            </a:pPr>
            <a:endParaRPr lang="ru-RU" altLang="ru-RU" sz="1200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 smtClean="0"/>
              <a:t>       Всего </a:t>
            </a:r>
            <a:r>
              <a:rPr lang="ru-RU" altLang="ru-RU" sz="2200" b="1" dirty="0" smtClean="0"/>
              <a:t>16 разных    знаков</a:t>
            </a:r>
            <a:r>
              <a:rPr lang="ru-RU" altLang="ru-RU" sz="2200" dirty="0" smtClean="0"/>
              <a:t>  составляют алфавит шестнадцатеричной системы счисления.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dirty="0" smtClean="0"/>
              <a:t>Можно записать любое число включая все эти знаки:  А37, 1В45, </a:t>
            </a:r>
            <a:r>
              <a:rPr lang="en-US" altLang="ru-RU" sz="2200" dirty="0" smtClean="0"/>
              <a:t>F</a:t>
            </a:r>
            <a:r>
              <a:rPr lang="ru-RU" altLang="ru-RU" sz="2200" dirty="0" smtClean="0"/>
              <a:t>3</a:t>
            </a:r>
            <a:r>
              <a:rPr lang="en-US" altLang="ru-RU" sz="2200" dirty="0" smtClean="0"/>
              <a:t>0</a:t>
            </a:r>
            <a:r>
              <a:rPr lang="ru-RU" altLang="ru-RU" sz="2200" dirty="0" smtClean="0"/>
              <a:t>2, 1</a:t>
            </a:r>
            <a:r>
              <a:rPr lang="en-US" altLang="ru-RU" sz="2200" dirty="0" smtClean="0"/>
              <a:t>A3C</a:t>
            </a:r>
            <a:r>
              <a:rPr lang="ru-RU" altLang="ru-RU" sz="2200" dirty="0" smtClean="0"/>
              <a:t>5… - обратите внимание: используем знаки от 0 до </a:t>
            </a:r>
            <a:r>
              <a:rPr lang="en-US" altLang="ru-RU" sz="2200" dirty="0" smtClean="0"/>
              <a:t>F</a:t>
            </a:r>
            <a:r>
              <a:rPr lang="ru-RU" altLang="ru-RU" sz="2200" dirty="0" smtClean="0"/>
              <a:t>.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2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000" i="1" dirty="0" smtClean="0"/>
              <a:t>Для шестнадцатеричной системы счисления </a:t>
            </a:r>
            <a:r>
              <a:rPr lang="en-US" altLang="ru-RU" sz="2000" i="1" dirty="0" smtClean="0">
                <a:solidFill>
                  <a:srgbClr val="FF0000"/>
                </a:solidFill>
              </a:rPr>
              <a:t>q</a:t>
            </a:r>
            <a:r>
              <a:rPr lang="ru-RU" altLang="ru-RU" sz="2000" i="1" dirty="0" smtClean="0">
                <a:solidFill>
                  <a:srgbClr val="FF0000"/>
                </a:solidFill>
              </a:rPr>
              <a:t>=16</a:t>
            </a:r>
            <a:endParaRPr lang="ru-RU" altLang="ru-RU" sz="20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2200" dirty="0" smtClean="0"/>
          </a:p>
        </p:txBody>
      </p:sp>
      <p:sp>
        <p:nvSpPr>
          <p:cNvPr id="37892" name="WordArt 10"/>
          <p:cNvSpPr>
            <a:spLocks noChangeArrowheads="1" noChangeShapeType="1" noTextEdit="1"/>
          </p:cNvSpPr>
          <p:nvPr/>
        </p:nvSpPr>
        <p:spPr bwMode="auto">
          <a:xfrm>
            <a:off x="6858000" y="5126038"/>
            <a:ext cx="3048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WordArt 19"/>
          <p:cNvSpPr>
            <a:spLocks noChangeArrowheads="1" noChangeShapeType="1" noTextEdit="1"/>
          </p:cNvSpPr>
          <p:nvPr/>
        </p:nvSpPr>
        <p:spPr bwMode="auto">
          <a:xfrm>
            <a:off x="8610600" y="3144838"/>
            <a:ext cx="3048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WordArt 20"/>
          <p:cNvSpPr>
            <a:spLocks noChangeArrowheads="1" noChangeShapeType="1" noTextEdit="1"/>
          </p:cNvSpPr>
          <p:nvPr/>
        </p:nvSpPr>
        <p:spPr bwMode="auto">
          <a:xfrm>
            <a:off x="8610600" y="3830638"/>
            <a:ext cx="3048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WordArt 21"/>
          <p:cNvSpPr>
            <a:spLocks noChangeArrowheads="1" noChangeShapeType="1" noTextEdit="1"/>
          </p:cNvSpPr>
          <p:nvPr/>
        </p:nvSpPr>
        <p:spPr bwMode="auto">
          <a:xfrm>
            <a:off x="8686800" y="4364038"/>
            <a:ext cx="25717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Line 23"/>
          <p:cNvSpPr>
            <a:spLocks noChangeShapeType="1"/>
          </p:cNvSpPr>
          <p:nvPr/>
        </p:nvSpPr>
        <p:spPr bwMode="auto">
          <a:xfrm flipH="1">
            <a:off x="5429250" y="2286000"/>
            <a:ext cx="142875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7" name="Line 24"/>
          <p:cNvSpPr>
            <a:spLocks noChangeShapeType="1"/>
          </p:cNvSpPr>
          <p:nvPr/>
        </p:nvSpPr>
        <p:spPr bwMode="auto">
          <a:xfrm flipH="1">
            <a:off x="4071938" y="2357438"/>
            <a:ext cx="285750" cy="214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8" name="Line 25"/>
          <p:cNvSpPr>
            <a:spLocks noChangeShapeType="1"/>
          </p:cNvSpPr>
          <p:nvPr/>
        </p:nvSpPr>
        <p:spPr bwMode="auto">
          <a:xfrm flipH="1">
            <a:off x="4500563" y="2286000"/>
            <a:ext cx="214312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Line 26"/>
          <p:cNvSpPr>
            <a:spLocks noChangeShapeType="1"/>
          </p:cNvSpPr>
          <p:nvPr/>
        </p:nvSpPr>
        <p:spPr bwMode="auto">
          <a:xfrm flipH="1">
            <a:off x="5000625" y="2286000"/>
            <a:ext cx="142875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0" name="Line 35"/>
          <p:cNvSpPr>
            <a:spLocks noChangeShapeType="1"/>
          </p:cNvSpPr>
          <p:nvPr/>
        </p:nvSpPr>
        <p:spPr bwMode="auto">
          <a:xfrm flipH="1">
            <a:off x="5786438" y="2286000"/>
            <a:ext cx="71437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1" name="Line 36"/>
          <p:cNvSpPr>
            <a:spLocks noChangeShapeType="1"/>
          </p:cNvSpPr>
          <p:nvPr/>
        </p:nvSpPr>
        <p:spPr bwMode="auto">
          <a:xfrm flipH="1">
            <a:off x="6215063" y="2214563"/>
            <a:ext cx="46037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2" name="WordArt 38"/>
          <p:cNvSpPr>
            <a:spLocks noChangeArrowheads="1" noChangeShapeType="1" noTextEdit="1"/>
          </p:cNvSpPr>
          <p:nvPr/>
        </p:nvSpPr>
        <p:spPr bwMode="auto">
          <a:xfrm>
            <a:off x="8748713" y="5013325"/>
            <a:ext cx="228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94" name="WordArt 30"/>
          <p:cNvSpPr>
            <a:spLocks noChangeArrowheads="1" noChangeShapeType="1" noTextEdit="1"/>
          </p:cNvSpPr>
          <p:nvPr/>
        </p:nvSpPr>
        <p:spPr bwMode="auto">
          <a:xfrm rot="5400000">
            <a:off x="5410972" y="3061491"/>
            <a:ext cx="5143536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/>
              </a:rPr>
              <a:t>0123456789ABCDEF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151242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6512"/>
            <a:ext cx="8978900" cy="1223963"/>
          </a:xfrm>
        </p:spPr>
      </p:pic>
      <p:sp>
        <p:nvSpPr>
          <p:cNvPr id="41987" name="Text Box 4"/>
          <p:cNvSpPr>
            <a:spLocks noGrp="1" noChangeArrowheads="1"/>
          </p:cNvSpPr>
          <p:nvPr>
            <p:ph idx="1"/>
          </p:nvPr>
        </p:nvSpPr>
        <p:spPr>
          <a:xfrm>
            <a:off x="357188" y="1000125"/>
            <a:ext cx="8229600" cy="25923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2200" dirty="0" smtClean="0">
                <a:latin typeface="Monotype Corsiva" panose="03010101010201010101" pitchFamily="66" charset="0"/>
              </a:rPr>
              <a:t>	</a:t>
            </a:r>
            <a:r>
              <a:rPr kumimoji="1" lang="ru-RU" altLang="ru-RU" sz="2200" dirty="0" smtClean="0">
                <a:latin typeface="Century Gothic" panose="020B0502020202020204" pitchFamily="34" charset="0"/>
              </a:rPr>
              <a:t>Позиция цифры в числе называется разрядом. В записи правый разряд </a:t>
            </a:r>
            <a:r>
              <a:rPr kumimoji="1" lang="ru-RU" altLang="ru-RU" sz="2200" dirty="0" smtClean="0">
                <a:latin typeface="Monotype Corsiva" panose="03010101010201010101" pitchFamily="66" charset="0"/>
              </a:rPr>
              <a:t>– </a:t>
            </a:r>
            <a:r>
              <a:rPr kumimoji="1" lang="ru-RU" altLang="ru-RU" sz="2200" b="1" dirty="0" smtClean="0">
                <a:latin typeface="Times New Roman" panose="02020603050405020304" pitchFamily="18" charset="0"/>
              </a:rPr>
              <a:t>разряд единиц</a:t>
            </a:r>
            <a:r>
              <a:rPr kumimoji="1" lang="ru-RU" altLang="ru-RU" sz="2200" dirty="0" smtClean="0">
                <a:latin typeface="Times New Roman" panose="02020603050405020304" pitchFamily="18" charset="0"/>
              </a:rPr>
              <a:t>,</a:t>
            </a:r>
            <a:r>
              <a:rPr kumimoji="1" lang="ru-RU" altLang="ru-RU" sz="2200" dirty="0" smtClean="0">
                <a:latin typeface="Monotype Corsiva" panose="03010101010201010101" pitchFamily="66" charset="0"/>
              </a:rPr>
              <a:t> </a:t>
            </a:r>
            <a:r>
              <a:rPr kumimoji="1" lang="ru-RU" altLang="ru-RU" sz="2200" dirty="0" smtClean="0">
                <a:latin typeface="Century Gothic" panose="020B0502020202020204" pitchFamily="34" charset="0"/>
              </a:rPr>
              <a:t>затем смещаясь влево</a:t>
            </a:r>
            <a:r>
              <a:rPr kumimoji="1" lang="ru-RU" altLang="ru-RU" sz="2200" dirty="0" smtClean="0">
                <a:latin typeface="Monotype Corsiva" panose="03010101010201010101" pitchFamily="66" charset="0"/>
              </a:rPr>
              <a:t> - </a:t>
            </a:r>
            <a:r>
              <a:rPr kumimoji="1" lang="ru-RU" altLang="ru-RU" sz="2200" b="1" dirty="0" smtClean="0">
                <a:latin typeface="Times New Roman" panose="02020603050405020304" pitchFamily="18" charset="0"/>
              </a:rPr>
              <a:t>десятки, сотни, тысячи</a:t>
            </a:r>
            <a:r>
              <a:rPr kumimoji="1" lang="ru-RU" altLang="ru-RU" sz="2200" dirty="0" smtClean="0">
                <a:latin typeface="Monotype Corsiva" panose="03010101010201010101" pitchFamily="66" charset="0"/>
              </a:rPr>
              <a:t> </a:t>
            </a:r>
            <a:r>
              <a:rPr kumimoji="1" lang="ru-RU" altLang="ru-RU" sz="2200" dirty="0" smtClean="0">
                <a:latin typeface="Century Gothic" panose="020B0502020202020204" pitchFamily="34" charset="0"/>
              </a:rPr>
              <a:t>и так далее. 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06582" y="2214563"/>
            <a:ext cx="7668491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kumimoji="1" lang="ru-RU" altLang="ru-RU" sz="2000" dirty="0">
                <a:latin typeface="Verdana" panose="020B0604030504040204" pitchFamily="34" charset="0"/>
              </a:rPr>
              <a:t>Число </a:t>
            </a:r>
            <a:r>
              <a:rPr kumimoji="1" lang="ru-RU" altLang="ru-RU" sz="2000" dirty="0">
                <a:solidFill>
                  <a:srgbClr val="FF0066"/>
                </a:solidFill>
                <a:latin typeface="Verdana" panose="020B0604030504040204" pitchFamily="34" charset="0"/>
              </a:rPr>
              <a:t>555 </a:t>
            </a:r>
            <a:r>
              <a:rPr kumimoji="1" lang="ru-RU" altLang="ru-RU" sz="2000" dirty="0">
                <a:latin typeface="Verdana" panose="020B0604030504040204" pitchFamily="34" charset="0"/>
              </a:rPr>
              <a:t>записано в привычной для нас свернутой форме. Мы настолько привыкли к такой записи, что уже не замечаем, как в уме умножаем цифры числа на разные степени числа 10.</a:t>
            </a:r>
            <a:r>
              <a:rPr kumimoji="1" lang="en-US" altLang="ru-RU" sz="2000" dirty="0">
                <a:latin typeface="Verdana" panose="020B0604030504040204" pitchFamily="34" charset="0"/>
              </a:rPr>
              <a:t>  </a:t>
            </a:r>
            <a:r>
              <a:rPr lang="ru-RU" altLang="ru-RU" sz="2000" dirty="0">
                <a:latin typeface="Verdana" panose="020B0604030504040204" pitchFamily="34" charset="0"/>
              </a:rPr>
              <a:t>Это число в развернутой форме    будет выглядеть так :</a:t>
            </a:r>
            <a:r>
              <a:rPr lang="en-US" altLang="ru-RU" sz="2000" dirty="0">
                <a:latin typeface="Verdana" panose="020B0604030504040204" pitchFamily="34" charset="0"/>
              </a:rPr>
              <a:t> </a:t>
            </a:r>
            <a:r>
              <a:rPr lang="ru-RU" altLang="ru-RU" sz="2000" dirty="0">
                <a:latin typeface="Verdana" panose="020B0604030504040204" pitchFamily="34" charset="0"/>
              </a:rPr>
              <a:t>      </a:t>
            </a:r>
            <a:endParaRPr lang="en-US" altLang="ru-RU" sz="20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000" dirty="0">
                <a:latin typeface="Verdana" panose="020B0604030504040204" pitchFamily="34" charset="0"/>
              </a:rPr>
              <a:t> </a:t>
            </a:r>
            <a:r>
              <a:rPr lang="ru-RU" altLang="ru-RU" sz="2200" dirty="0">
                <a:solidFill>
                  <a:srgbClr val="FF0000"/>
                </a:solidFill>
                <a:latin typeface="Verdana" panose="020B0604030504040204" pitchFamily="34" charset="0"/>
              </a:rPr>
              <a:t>555</a:t>
            </a:r>
            <a:r>
              <a:rPr lang="ru-RU" altLang="ru-RU" sz="2200" baseline="-25000" dirty="0">
                <a:latin typeface="Verdana" panose="020B0604030504040204" pitchFamily="34" charset="0"/>
              </a:rPr>
              <a:t>10</a:t>
            </a:r>
            <a:r>
              <a:rPr lang="ru-RU" altLang="ru-RU" sz="2200" dirty="0">
                <a:latin typeface="Verdana" panose="020B0604030504040204" pitchFamily="34" charset="0"/>
              </a:rPr>
              <a:t> = </a:t>
            </a:r>
            <a:r>
              <a:rPr lang="ru-RU" altLang="ru-RU" sz="2200" dirty="0">
                <a:solidFill>
                  <a:srgbClr val="FF0000"/>
                </a:solidFill>
                <a:latin typeface="Verdana" panose="020B0604030504040204" pitchFamily="34" charset="0"/>
              </a:rPr>
              <a:t>5 </a:t>
            </a:r>
            <a:r>
              <a:rPr lang="ru-RU" altLang="ru-RU" sz="2200" dirty="0">
                <a:latin typeface="Verdana" panose="020B0604030504040204" pitchFamily="34" charset="0"/>
              </a:rPr>
              <a:t>· 10</a:t>
            </a:r>
            <a:r>
              <a:rPr lang="ru-RU" altLang="ru-RU" sz="2200" baseline="30000" dirty="0">
                <a:latin typeface="Verdana" panose="020B0604030504040204" pitchFamily="34" charset="0"/>
              </a:rPr>
              <a:t>2</a:t>
            </a:r>
            <a:r>
              <a:rPr lang="ru-RU" altLang="ru-RU" sz="2200" dirty="0">
                <a:latin typeface="Verdana" panose="020B0604030504040204" pitchFamily="34" charset="0"/>
              </a:rPr>
              <a:t> + </a:t>
            </a:r>
            <a:r>
              <a:rPr lang="ru-RU" altLang="ru-RU" sz="2200" dirty="0">
                <a:solidFill>
                  <a:srgbClr val="FF0000"/>
                </a:solidFill>
                <a:latin typeface="Verdana" panose="020B0604030504040204" pitchFamily="34" charset="0"/>
              </a:rPr>
              <a:t>5 </a:t>
            </a:r>
            <a:r>
              <a:rPr lang="ru-RU" altLang="ru-RU" sz="2200" dirty="0">
                <a:latin typeface="Verdana" panose="020B0604030504040204" pitchFamily="34" charset="0"/>
              </a:rPr>
              <a:t>· 10</a:t>
            </a:r>
            <a:r>
              <a:rPr lang="ru-RU" altLang="ru-RU" sz="2200" baseline="30000" dirty="0">
                <a:latin typeface="Verdana" panose="020B0604030504040204" pitchFamily="34" charset="0"/>
              </a:rPr>
              <a:t>1</a:t>
            </a:r>
            <a:r>
              <a:rPr lang="ru-RU" altLang="ru-RU" sz="2200" dirty="0">
                <a:latin typeface="Verdana" panose="020B0604030504040204" pitchFamily="34" charset="0"/>
              </a:rPr>
              <a:t> + </a:t>
            </a:r>
            <a:r>
              <a:rPr lang="ru-RU" altLang="ru-RU" sz="2200" dirty="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r>
              <a:rPr lang="ru-RU" altLang="ru-RU" sz="2200" dirty="0">
                <a:latin typeface="Verdana" panose="020B0604030504040204" pitchFamily="34" charset="0"/>
              </a:rPr>
              <a:t> · 10</a:t>
            </a:r>
            <a:r>
              <a:rPr lang="ru-RU" altLang="ru-RU" sz="2200" baseline="30000" dirty="0">
                <a:latin typeface="Verdana" panose="020B0604030504040204" pitchFamily="34" charset="0"/>
              </a:rPr>
              <a:t>0</a:t>
            </a:r>
            <a:r>
              <a:rPr lang="ru-RU" altLang="ru-RU" sz="2200" dirty="0">
                <a:latin typeface="Verdana" panose="020B0604030504040204" pitchFamily="34" charset="0"/>
              </a:rPr>
              <a:t> , </a:t>
            </a:r>
            <a:endParaRPr lang="en-US" altLang="ru-RU" sz="22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000" dirty="0">
                <a:latin typeface="Verdana" panose="020B0604030504040204" pitchFamily="34" charset="0"/>
              </a:rPr>
              <a:t>откуда видно, что число в позиционной системе записывается в виде суммы числового ряда степеней основания ( в нашем случае это 10), в качестве коэффициентов которых выступают цифры данного числа.</a:t>
            </a:r>
          </a:p>
          <a:p>
            <a:pPr eaLnBrk="1" hangingPunct="1"/>
            <a:endParaRPr lang="ru-RU" altLang="ru-RU" sz="2000" dirty="0">
              <a:latin typeface="Verdana" panose="020B0604030504040204" pitchFamily="34" charset="0"/>
            </a:endParaRPr>
          </a:p>
        </p:txBody>
      </p:sp>
      <p:sp>
        <p:nvSpPr>
          <p:cNvPr id="41989" name="WordArt 6"/>
          <p:cNvSpPr>
            <a:spLocks noChangeArrowheads="1" noChangeShapeType="1" noTextEdit="1"/>
          </p:cNvSpPr>
          <p:nvPr/>
        </p:nvSpPr>
        <p:spPr bwMode="auto">
          <a:xfrm>
            <a:off x="4071937" y="5666943"/>
            <a:ext cx="928687" cy="6429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q=10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951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-201613"/>
            <a:ext cx="8978900" cy="1225551"/>
          </a:xfrm>
        </p:spPr>
      </p:pic>
      <p:sp>
        <p:nvSpPr>
          <p:cNvPr id="43011" name="Text Box 3"/>
          <p:cNvSpPr>
            <a:spLocks noGrp="1" noChangeArrowheads="1"/>
          </p:cNvSpPr>
          <p:nvPr>
            <p:ph idx="1"/>
          </p:nvPr>
        </p:nvSpPr>
        <p:spPr>
          <a:xfrm>
            <a:off x="468313" y="857250"/>
            <a:ext cx="8229600" cy="114300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</a:pPr>
            <a:r>
              <a:rPr lang="ru-RU" altLang="ru-RU" sz="2400" smtClean="0">
                <a:latin typeface="Arial Narrow" panose="020B0606020202030204" pitchFamily="34" charset="0"/>
              </a:rPr>
              <a:t>Теперь запишем двоичное число, которое может состоять только из нулей и единиц, например,  </a:t>
            </a:r>
            <a:r>
              <a:rPr lang="ru-RU" altLang="ru-RU" sz="2400" smtClean="0">
                <a:solidFill>
                  <a:srgbClr val="FF0000"/>
                </a:solidFill>
                <a:latin typeface="Arial Narrow" panose="020B0606020202030204" pitchFamily="34" charset="0"/>
              </a:rPr>
              <a:t>1111</a:t>
            </a:r>
            <a:r>
              <a:rPr lang="ru-RU" altLang="ru-RU" sz="2400" baseline="-25000" smtClean="0">
                <a:latin typeface="Arial Narrow" panose="020B0606020202030204" pitchFamily="34" charset="0"/>
              </a:rPr>
              <a:t>2</a:t>
            </a:r>
            <a:r>
              <a:rPr lang="ru-RU" altLang="ru-RU" sz="2400" smtClean="0">
                <a:latin typeface="Arial Narrow" panose="020B0606020202030204" pitchFamily="34" charset="0"/>
              </a:rPr>
              <a:t> в развернутом виде:</a:t>
            </a:r>
          </a:p>
          <a:p>
            <a:pPr marL="0" indent="0"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mtClean="0">
                <a:solidFill>
                  <a:srgbClr val="FF0000"/>
                </a:solidFill>
                <a:latin typeface="Arial Narrow" panose="020B0606020202030204" pitchFamily="34" charset="0"/>
              </a:rPr>
              <a:t>           1111</a:t>
            </a:r>
            <a:r>
              <a:rPr lang="ru-RU" altLang="ru-RU" baseline="-25000" smtClean="0">
                <a:latin typeface="Arial Narrow" panose="020B0606020202030204" pitchFamily="34" charset="0"/>
              </a:rPr>
              <a:t>2</a:t>
            </a:r>
            <a:r>
              <a:rPr lang="ru-RU" altLang="ru-RU" smtClean="0">
                <a:solidFill>
                  <a:srgbClr val="FF0000"/>
                </a:solidFill>
                <a:latin typeface="Arial Narrow" panose="020B0606020202030204" pitchFamily="34" charset="0"/>
              </a:rPr>
              <a:t> = 1 · </a:t>
            </a:r>
            <a:r>
              <a:rPr lang="ru-RU" altLang="ru-RU" smtClean="0">
                <a:latin typeface="Arial Narrow" panose="020B0606020202030204" pitchFamily="34" charset="0"/>
              </a:rPr>
              <a:t>2</a:t>
            </a:r>
            <a:r>
              <a:rPr lang="ru-RU" altLang="ru-RU" baseline="30000" smtClean="0">
                <a:latin typeface="Arial Narrow" panose="020B0606020202030204" pitchFamily="34" charset="0"/>
              </a:rPr>
              <a:t>3</a:t>
            </a:r>
            <a:r>
              <a:rPr lang="ru-RU" altLang="ru-RU" baseline="3000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mtClean="0">
                <a:solidFill>
                  <a:srgbClr val="FF0000"/>
                </a:solidFill>
                <a:latin typeface="Arial Narrow" panose="020B0606020202030204" pitchFamily="34" charset="0"/>
              </a:rPr>
              <a:t>+ 1 · </a:t>
            </a:r>
            <a:r>
              <a:rPr lang="ru-RU" altLang="ru-RU" smtClean="0">
                <a:latin typeface="Arial Narrow" panose="020B0606020202030204" pitchFamily="34" charset="0"/>
              </a:rPr>
              <a:t>2</a:t>
            </a:r>
            <a:r>
              <a:rPr lang="ru-RU" altLang="ru-RU" baseline="30000" smtClean="0">
                <a:latin typeface="Arial Narrow" panose="020B0606020202030204" pitchFamily="34" charset="0"/>
              </a:rPr>
              <a:t>2</a:t>
            </a:r>
            <a:r>
              <a:rPr lang="ru-RU" altLang="ru-RU" smtClean="0">
                <a:solidFill>
                  <a:srgbClr val="FF0000"/>
                </a:solidFill>
                <a:latin typeface="Arial Narrow" panose="020B0606020202030204" pitchFamily="34" charset="0"/>
              </a:rPr>
              <a:t> + 1 · </a:t>
            </a:r>
            <a:r>
              <a:rPr lang="ru-RU" altLang="ru-RU" smtClean="0">
                <a:latin typeface="Arial Narrow" panose="020B0606020202030204" pitchFamily="34" charset="0"/>
              </a:rPr>
              <a:t>2</a:t>
            </a:r>
            <a:r>
              <a:rPr lang="ru-RU" altLang="ru-RU" baseline="30000" smtClean="0">
                <a:latin typeface="Arial Narrow" panose="020B0606020202030204" pitchFamily="34" charset="0"/>
              </a:rPr>
              <a:t>1</a:t>
            </a:r>
            <a:r>
              <a:rPr lang="ru-RU" altLang="ru-RU" smtClean="0">
                <a:solidFill>
                  <a:srgbClr val="FF0000"/>
                </a:solidFill>
                <a:latin typeface="Arial Narrow" panose="020B0606020202030204" pitchFamily="34" charset="0"/>
              </a:rPr>
              <a:t> + 1 · </a:t>
            </a:r>
            <a:r>
              <a:rPr lang="ru-RU" altLang="ru-RU" smtClean="0">
                <a:latin typeface="Arial Narrow" panose="020B0606020202030204" pitchFamily="34" charset="0"/>
              </a:rPr>
              <a:t>2</a:t>
            </a:r>
            <a:r>
              <a:rPr lang="ru-RU" altLang="ru-RU" baseline="30000" smtClean="0">
                <a:latin typeface="Arial Narrow" panose="020B0606020202030204" pitchFamily="34" charset="0"/>
              </a:rPr>
              <a:t>0 </a:t>
            </a:r>
            <a:r>
              <a:rPr lang="ru-RU" altLang="ru-RU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3012" name="WordArt 5"/>
          <p:cNvSpPr>
            <a:spLocks noChangeArrowheads="1" noChangeShapeType="1" noTextEdit="1"/>
          </p:cNvSpPr>
          <p:nvPr/>
        </p:nvSpPr>
        <p:spPr bwMode="auto">
          <a:xfrm>
            <a:off x="7421563" y="2577848"/>
            <a:ext cx="814387" cy="517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q=2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42939" y="2000250"/>
            <a:ext cx="78009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Теперь запишем восьмеричное число, которое может состоять из цифр от 0 до 7, например,  24518  в развернутом виде: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        2451</a:t>
            </a:r>
            <a:r>
              <a:rPr lang="ru-RU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8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=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· 8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3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+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· 8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+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5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· 8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+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· 8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0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Рассмотрим развернутую запись числа представленного в шестнадцатеричной системы счисления: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    А23С</a:t>
            </a:r>
            <a:r>
              <a:rPr lang="ru-RU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16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=  А ·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16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3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+ 2 ·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16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+ 3 ·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16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+С ·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16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0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         Где цифра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= 10, 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С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=12.</a:t>
            </a:r>
          </a:p>
        </p:txBody>
      </p:sp>
      <p:sp>
        <p:nvSpPr>
          <p:cNvPr id="43014" name="WordArt 7"/>
          <p:cNvSpPr>
            <a:spLocks noChangeArrowheads="1" noChangeShapeType="1" noTextEdit="1"/>
          </p:cNvSpPr>
          <p:nvPr/>
        </p:nvSpPr>
        <p:spPr bwMode="auto">
          <a:xfrm>
            <a:off x="7457281" y="3775870"/>
            <a:ext cx="815975" cy="361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q=8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3015" name="WordArt 8"/>
          <p:cNvSpPr>
            <a:spLocks noChangeArrowheads="1" noChangeShapeType="1" noTextEdit="1"/>
          </p:cNvSpPr>
          <p:nvPr/>
        </p:nvSpPr>
        <p:spPr bwMode="auto">
          <a:xfrm>
            <a:off x="7421563" y="5114132"/>
            <a:ext cx="887412" cy="4873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q=16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3016" name="Прямоугольник 7"/>
          <p:cNvSpPr>
            <a:spLocks noChangeArrowheads="1"/>
          </p:cNvSpPr>
          <p:nvPr/>
        </p:nvSpPr>
        <p:spPr bwMode="auto">
          <a:xfrm>
            <a:off x="642939" y="5357813"/>
            <a:ext cx="6643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latin typeface="Arial Narrow" panose="020B0606020202030204" pitchFamily="34" charset="0"/>
              </a:rPr>
              <a:t>ПЕРЕВОД</a:t>
            </a:r>
            <a:r>
              <a:rPr lang="ru-RU" altLang="ru-RU" b="1" dirty="0">
                <a:latin typeface="Arial Narrow" panose="020B0606020202030204" pitchFamily="34" charset="0"/>
              </a:rPr>
              <a:t> чисел в десятичную систему</a:t>
            </a:r>
            <a:r>
              <a:rPr lang="ru-RU" altLang="ru-RU" dirty="0">
                <a:latin typeface="Arial Narrow" panose="020B0606020202030204" pitchFamily="34" charset="0"/>
              </a:rPr>
              <a:t> счисления выполнить довольно легко. Для этого необходимо записать число в развернутой форме и вычислить его значение в десятичном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16936734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412875"/>
            <a:ext cx="3960812" cy="2160588"/>
          </a:xfrm>
        </p:spPr>
        <p:txBody>
          <a:bodyPr>
            <a:norm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latin typeface="Arial Narrow" pitchFamily="34" charset="0"/>
              </a:rPr>
              <a:t>При переводе из одной системы счисления в другую можно пользоваться таблицей соответствия.</a:t>
            </a:r>
          </a:p>
        </p:txBody>
      </p:sp>
      <p:pic>
        <p:nvPicPr>
          <p:cNvPr id="44035" name="Picture 110" descr="BS01183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857625"/>
            <a:ext cx="2074863" cy="1981200"/>
          </a:xfrm>
          <a:noFill/>
        </p:spPr>
      </p:pic>
      <p:graphicFrame>
        <p:nvGraphicFramePr>
          <p:cNvPr id="92364" name="Group 20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10188290"/>
              </p:ext>
            </p:extLst>
          </p:nvPr>
        </p:nvGraphicFramePr>
        <p:xfrm>
          <a:off x="675408" y="737755"/>
          <a:ext cx="3636820" cy="5836920"/>
        </p:xfrm>
        <a:graphic>
          <a:graphicData uri="http://schemas.openxmlformats.org/drawingml/2006/table">
            <a:tbl>
              <a:tblPr/>
              <a:tblGrid>
                <a:gridCol w="909205"/>
                <a:gridCol w="909205"/>
                <a:gridCol w="909205"/>
                <a:gridCol w="909205"/>
              </a:tblGrid>
              <a:tr h="29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q=10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q=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q=8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q=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9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39748" y="266244"/>
            <a:ext cx="8643998" cy="64294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dirty="0" smtClean="0"/>
              <a:t>Перевод чисел из одной системы счисления в другую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00517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836613"/>
            <a:ext cx="6245225" cy="4105275"/>
          </a:xfrm>
        </p:spPr>
        <p:txBody>
          <a:bodyPr>
            <a:normAutofit lnSpcReduction="10000"/>
          </a:bodyPr>
          <a:lstStyle/>
          <a:p>
            <a:pPr marL="457200" indent="-457200" algn="just" eaLnBrk="1" hangingPunct="1">
              <a:lnSpc>
                <a:spcPct val="90000"/>
              </a:lnSpc>
              <a:defRPr/>
            </a:pPr>
            <a:r>
              <a:rPr lang="ru-RU" sz="2400" b="1" dirty="0" smtClean="0">
                <a:latin typeface="Arial Narrow" pitchFamily="34" charset="0"/>
              </a:rPr>
              <a:t>Перевод числа из десятичной системы в   систему счисления </a:t>
            </a:r>
            <a:r>
              <a:rPr lang="en-US" sz="2400" b="1" dirty="0" smtClean="0">
                <a:latin typeface="Arial Narrow" pitchFamily="34" charset="0"/>
              </a:rPr>
              <a:t>c </a:t>
            </a:r>
            <a:r>
              <a:rPr lang="ru-RU" sz="2400" b="1" dirty="0" smtClean="0">
                <a:latin typeface="Arial Narrow" pitchFamily="34" charset="0"/>
              </a:rPr>
              <a:t>другим основанием:</a:t>
            </a:r>
            <a:r>
              <a:rPr lang="ru-RU" sz="2400" dirty="0" smtClean="0">
                <a:latin typeface="Arial Narrow" pitchFamily="34" charset="0"/>
              </a:rPr>
              <a:t> </a:t>
            </a:r>
          </a:p>
          <a:p>
            <a:pPr marL="900113" indent="-457200" algn="just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ru-RU" sz="2400" dirty="0" smtClean="0">
                <a:latin typeface="Arial Narrow" pitchFamily="34" charset="0"/>
              </a:rPr>
              <a:t>Последовательно выполнять деление исходного целого числа на основание той системы, в которую переводим, пока не получится частное меньшее делителя.</a:t>
            </a:r>
          </a:p>
          <a:p>
            <a:pPr marL="900113" indent="-457200" algn="just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ru-RU" sz="2400" dirty="0" smtClean="0">
                <a:latin typeface="Arial Narrow" pitchFamily="34" charset="0"/>
              </a:rPr>
              <a:t>Записать полученные остатки в обратном порядке, начиная с последнего частного.</a:t>
            </a:r>
          </a:p>
          <a:p>
            <a:pPr marL="900113" indent="-457200" algn="just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400" dirty="0" smtClean="0">
              <a:latin typeface="Arial Narrow" pitchFamily="34" charset="0"/>
            </a:endParaRPr>
          </a:p>
          <a:p>
            <a:pPr marL="457200" indent="-457200" algn="just" eaLnBrk="1" hangingPunct="1">
              <a:lnSpc>
                <a:spcPct val="90000"/>
              </a:lnSpc>
              <a:defRPr/>
            </a:pPr>
            <a:r>
              <a:rPr lang="ru-RU" dirty="0" smtClean="0"/>
              <a:t>      </a:t>
            </a:r>
            <a:r>
              <a:rPr lang="ru-RU" sz="2400" b="1" dirty="0" smtClean="0"/>
              <a:t>Просмотрим исполнение данного алгоритма на практике: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14375" y="260350"/>
            <a:ext cx="807243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chemeClr val="accent2"/>
                </a:solidFill>
                <a:latin typeface="Lucida Console" pitchFamily="49" charset="0"/>
              </a:rPr>
              <a:t>ПЕРЕВОД</a:t>
            </a:r>
            <a:r>
              <a:rPr lang="ru-RU" sz="2800" b="1" dirty="0">
                <a:solidFill>
                  <a:schemeClr val="accent2"/>
                </a:solidFill>
                <a:latin typeface="Lucida Console" pitchFamily="49" charset="0"/>
              </a:rPr>
              <a:t> ЧИСЕЛ из десятичной системы</a:t>
            </a:r>
          </a:p>
        </p:txBody>
      </p:sp>
      <p:sp>
        <p:nvSpPr>
          <p:cNvPr id="45060" name="WordArt 5"/>
          <p:cNvSpPr>
            <a:spLocks noChangeArrowheads="1" noChangeShapeType="1" noTextEdit="1"/>
          </p:cNvSpPr>
          <p:nvPr/>
        </p:nvSpPr>
        <p:spPr bwMode="auto">
          <a:xfrm>
            <a:off x="7143750" y="1000125"/>
            <a:ext cx="1282700" cy="858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q=10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5061" name="WordArt 7"/>
          <p:cNvSpPr>
            <a:spLocks noChangeArrowheads="1" noChangeShapeType="1" noTextEdit="1"/>
          </p:cNvSpPr>
          <p:nvPr/>
        </p:nvSpPr>
        <p:spPr bwMode="auto">
          <a:xfrm>
            <a:off x="7451725" y="3789363"/>
            <a:ext cx="1052513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q=2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5062" name="AutoShape 9"/>
          <p:cNvSpPr>
            <a:spLocks noChangeArrowheads="1"/>
          </p:cNvSpPr>
          <p:nvPr/>
        </p:nvSpPr>
        <p:spPr bwMode="auto">
          <a:xfrm>
            <a:off x="7667625" y="21336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5063" name="WordArt 11"/>
          <p:cNvSpPr>
            <a:spLocks noChangeArrowheads="1" noChangeShapeType="1" noTextEdit="1"/>
          </p:cNvSpPr>
          <p:nvPr/>
        </p:nvSpPr>
        <p:spPr bwMode="auto">
          <a:xfrm>
            <a:off x="1122795" y="5203825"/>
            <a:ext cx="1052513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q=3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5064" name="WordArt 12"/>
          <p:cNvSpPr>
            <a:spLocks noChangeArrowheads="1" noChangeShapeType="1" noTextEdit="1"/>
          </p:cNvSpPr>
          <p:nvPr/>
        </p:nvSpPr>
        <p:spPr bwMode="auto">
          <a:xfrm>
            <a:off x="6732588" y="5084763"/>
            <a:ext cx="1052512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q=7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5065" name="WordArt 13"/>
          <p:cNvSpPr>
            <a:spLocks noChangeArrowheads="1" noChangeShapeType="1" noTextEdit="1"/>
          </p:cNvSpPr>
          <p:nvPr/>
        </p:nvSpPr>
        <p:spPr bwMode="auto">
          <a:xfrm>
            <a:off x="2897187" y="5212195"/>
            <a:ext cx="1052513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q=8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5066" name="WordArt 14"/>
          <p:cNvSpPr>
            <a:spLocks noChangeArrowheads="1" noChangeShapeType="1" noTextEdit="1"/>
          </p:cNvSpPr>
          <p:nvPr/>
        </p:nvSpPr>
        <p:spPr bwMode="auto">
          <a:xfrm>
            <a:off x="4671579" y="5212195"/>
            <a:ext cx="1052513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q=18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060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49" y="592282"/>
            <a:ext cx="6245225" cy="5459268"/>
          </a:xfrm>
        </p:spPr>
        <p:txBody>
          <a:bodyPr/>
          <a:lstStyle/>
          <a:p>
            <a:pPr marL="0" indent="0" eaLnBrk="1" hangingPunct="1"/>
            <a:r>
              <a:rPr lang="ru-RU" altLang="ru-RU" dirty="0" smtClean="0">
                <a:latin typeface="Arial Narrow" panose="020B0606020202030204" pitchFamily="34" charset="0"/>
              </a:rPr>
              <a:t>Возьмем десятичное число, например, </a:t>
            </a:r>
            <a:r>
              <a:rPr lang="ru-RU" alt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13</a:t>
            </a:r>
            <a:r>
              <a:rPr lang="ru-RU" altLang="ru-RU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</a:t>
            </a:r>
            <a:r>
              <a:rPr lang="ru-RU" altLang="ru-RU" dirty="0" smtClean="0">
                <a:latin typeface="Arial Narrow" panose="020B0606020202030204" pitchFamily="34" charset="0"/>
              </a:rPr>
              <a:t> и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ru-RU" dirty="0" smtClean="0">
                <a:latin typeface="Arial Narrow" panose="020B0606020202030204" pitchFamily="34" charset="0"/>
              </a:rPr>
              <a:t>переведем его в двоичное, выполняя деление на основание: 2   </a:t>
            </a:r>
          </a:p>
        </p:txBody>
      </p:sp>
      <p:sp>
        <p:nvSpPr>
          <p:cNvPr id="46083" name="WordArt 5"/>
          <p:cNvSpPr>
            <a:spLocks noChangeArrowheads="1" noChangeShapeType="1" noTextEdit="1"/>
          </p:cNvSpPr>
          <p:nvPr/>
        </p:nvSpPr>
        <p:spPr bwMode="auto">
          <a:xfrm>
            <a:off x="7024687" y="1371779"/>
            <a:ext cx="1357313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q=10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6084" name="WordArt 7"/>
          <p:cNvSpPr>
            <a:spLocks noChangeArrowheads="1" noChangeShapeType="1" noTextEdit="1"/>
          </p:cNvSpPr>
          <p:nvPr/>
        </p:nvSpPr>
        <p:spPr bwMode="auto">
          <a:xfrm>
            <a:off x="7718280" y="2602091"/>
            <a:ext cx="2286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в</a:t>
            </a:r>
          </a:p>
        </p:txBody>
      </p:sp>
      <p:sp>
        <p:nvSpPr>
          <p:cNvPr id="46085" name="WordArt 8"/>
          <p:cNvSpPr>
            <a:spLocks noChangeArrowheads="1" noChangeShapeType="1" noTextEdit="1"/>
          </p:cNvSpPr>
          <p:nvPr/>
        </p:nvSpPr>
        <p:spPr bwMode="auto">
          <a:xfrm>
            <a:off x="7620000" y="3429000"/>
            <a:ext cx="1273175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q=2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graphicFrame>
        <p:nvGraphicFramePr>
          <p:cNvPr id="97371" name="Group 91"/>
          <p:cNvGraphicFramePr>
            <a:graphicFrameLocks noGrp="1"/>
          </p:cNvGraphicFramePr>
          <p:nvPr/>
        </p:nvGraphicFramePr>
        <p:xfrm>
          <a:off x="468313" y="2060575"/>
          <a:ext cx="2339975" cy="1828800"/>
        </p:xfrm>
        <a:graphic>
          <a:graphicData uri="http://schemas.openxmlformats.org/drawingml/2006/table">
            <a:tbl>
              <a:tblPr/>
              <a:tblGrid>
                <a:gridCol w="468312"/>
                <a:gridCol w="466725"/>
                <a:gridCol w="469900"/>
                <a:gridCol w="466725"/>
                <a:gridCol w="46831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2" name="Line 56"/>
          <p:cNvSpPr>
            <a:spLocks noChangeShapeType="1"/>
          </p:cNvSpPr>
          <p:nvPr/>
        </p:nvSpPr>
        <p:spPr bwMode="auto">
          <a:xfrm>
            <a:off x="909782" y="20605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3" name="Line 57"/>
          <p:cNvSpPr>
            <a:spLocks noChangeShapeType="1"/>
          </p:cNvSpPr>
          <p:nvPr/>
        </p:nvSpPr>
        <p:spPr bwMode="auto">
          <a:xfrm flipV="1">
            <a:off x="920750" y="2438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4" name="Line 58"/>
          <p:cNvSpPr>
            <a:spLocks noChangeShapeType="1"/>
          </p:cNvSpPr>
          <p:nvPr/>
        </p:nvSpPr>
        <p:spPr bwMode="auto">
          <a:xfrm>
            <a:off x="1301750" y="25146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5" name="Line 59"/>
          <p:cNvSpPr>
            <a:spLocks noChangeShapeType="1"/>
          </p:cNvSpPr>
          <p:nvPr/>
        </p:nvSpPr>
        <p:spPr bwMode="auto">
          <a:xfrm>
            <a:off x="1301750" y="2819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6" name="Line 60"/>
          <p:cNvSpPr>
            <a:spLocks noChangeShapeType="1"/>
          </p:cNvSpPr>
          <p:nvPr/>
        </p:nvSpPr>
        <p:spPr bwMode="auto">
          <a:xfrm>
            <a:off x="1758950" y="2819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7" name="Line 61"/>
          <p:cNvSpPr>
            <a:spLocks noChangeShapeType="1"/>
          </p:cNvSpPr>
          <p:nvPr/>
        </p:nvSpPr>
        <p:spPr bwMode="auto">
          <a:xfrm>
            <a:off x="1758950" y="3124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8" name="Line 62"/>
          <p:cNvSpPr>
            <a:spLocks noChangeShapeType="1"/>
          </p:cNvSpPr>
          <p:nvPr/>
        </p:nvSpPr>
        <p:spPr bwMode="auto">
          <a:xfrm>
            <a:off x="539750" y="2514600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9" name="Line 63"/>
          <p:cNvSpPr>
            <a:spLocks noChangeShapeType="1"/>
          </p:cNvSpPr>
          <p:nvPr/>
        </p:nvSpPr>
        <p:spPr bwMode="auto">
          <a:xfrm>
            <a:off x="996950" y="2743200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0" name="Line 64"/>
          <p:cNvSpPr>
            <a:spLocks noChangeShapeType="1"/>
          </p:cNvSpPr>
          <p:nvPr/>
        </p:nvSpPr>
        <p:spPr bwMode="auto">
          <a:xfrm>
            <a:off x="1377950" y="3048000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1" name="Line 65"/>
          <p:cNvSpPr>
            <a:spLocks noChangeShapeType="1"/>
          </p:cNvSpPr>
          <p:nvPr/>
        </p:nvSpPr>
        <p:spPr bwMode="auto">
          <a:xfrm>
            <a:off x="611188" y="28527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2" name="Line 66"/>
          <p:cNvSpPr>
            <a:spLocks noChangeShapeType="1"/>
          </p:cNvSpPr>
          <p:nvPr/>
        </p:nvSpPr>
        <p:spPr bwMode="auto">
          <a:xfrm>
            <a:off x="1042988" y="31416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3" name="Line 67"/>
          <p:cNvSpPr>
            <a:spLocks noChangeShapeType="1"/>
          </p:cNvSpPr>
          <p:nvPr/>
        </p:nvSpPr>
        <p:spPr bwMode="auto">
          <a:xfrm>
            <a:off x="1547813" y="35004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4" name="Oval 68"/>
          <p:cNvSpPr>
            <a:spLocks noChangeArrowheads="1"/>
          </p:cNvSpPr>
          <p:nvPr/>
        </p:nvSpPr>
        <p:spPr bwMode="auto">
          <a:xfrm>
            <a:off x="539750" y="2852738"/>
            <a:ext cx="320675" cy="320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cxnSp>
        <p:nvCxnSpPr>
          <p:cNvPr id="46125" name="AutoShape 72"/>
          <p:cNvCxnSpPr>
            <a:cxnSpLocks noChangeShapeType="1"/>
          </p:cNvCxnSpPr>
          <p:nvPr/>
        </p:nvCxnSpPr>
        <p:spPr bwMode="auto">
          <a:xfrm rot="16200000" flipV="1">
            <a:off x="1084263" y="3100388"/>
            <a:ext cx="381000" cy="1181100"/>
          </a:xfrm>
          <a:prstGeom prst="curvedConnector4">
            <a:avLst>
              <a:gd name="adj1" fmla="val -60000"/>
              <a:gd name="adj2" fmla="val 75806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26" name="Line 73"/>
          <p:cNvSpPr>
            <a:spLocks noChangeShapeType="1"/>
          </p:cNvSpPr>
          <p:nvPr/>
        </p:nvSpPr>
        <p:spPr bwMode="auto">
          <a:xfrm flipH="1">
            <a:off x="1908175" y="3573463"/>
            <a:ext cx="147638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7" name="Line 74"/>
          <p:cNvSpPr>
            <a:spLocks noChangeShapeType="1"/>
          </p:cNvSpPr>
          <p:nvPr/>
        </p:nvSpPr>
        <p:spPr bwMode="auto">
          <a:xfrm flipH="1" flipV="1">
            <a:off x="684213" y="3284538"/>
            <a:ext cx="7143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8" name="Text Box 75"/>
          <p:cNvSpPr txBox="1">
            <a:spLocks noChangeArrowheads="1"/>
          </p:cNvSpPr>
          <p:nvPr/>
        </p:nvSpPr>
        <p:spPr bwMode="auto">
          <a:xfrm>
            <a:off x="4356100" y="3429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ru-RU" altLang="ru-RU">
              <a:latin typeface="Times New Roman" panose="02020603050405020304" pitchFamily="18" charset="0"/>
            </a:endParaRPr>
          </a:p>
        </p:txBody>
      </p:sp>
      <p:sp>
        <p:nvSpPr>
          <p:cNvPr id="46129" name="Text Box 76"/>
          <p:cNvSpPr txBox="1">
            <a:spLocks noChangeArrowheads="1"/>
          </p:cNvSpPr>
          <p:nvPr/>
        </p:nvSpPr>
        <p:spPr bwMode="auto">
          <a:xfrm>
            <a:off x="2484438" y="2420938"/>
            <a:ext cx="38877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400" u="sng">
                <a:solidFill>
                  <a:srgbClr val="FF0000"/>
                </a:solidFill>
                <a:latin typeface="Monotype Corsiva" panose="03010101010201010101" pitchFamily="66" charset="0"/>
              </a:rPr>
              <a:t>Ответ читаем по остаткам - наоборот!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altLang="ru-RU" sz="2400" u="sng">
                <a:latin typeface="Monotype Corsiva" panose="03010101010201010101" pitchFamily="66" charset="0"/>
              </a:rPr>
              <a:t>Получили</a:t>
            </a:r>
            <a:r>
              <a:rPr kumimoji="1" lang="ru-RU" altLang="ru-RU" sz="2400">
                <a:latin typeface="Monotype Corsiva" panose="03010101010201010101" pitchFamily="66" charset="0"/>
              </a:rPr>
              <a:t>  что </a:t>
            </a:r>
            <a:r>
              <a:rPr kumimoji="1" lang="ru-RU" altLang="ru-RU" sz="2800" b="1">
                <a:solidFill>
                  <a:srgbClr val="FF0000"/>
                </a:solidFill>
                <a:latin typeface="Monotype Corsiva" panose="03010101010201010101" pitchFamily="66" charset="0"/>
              </a:rPr>
              <a:t>13</a:t>
            </a:r>
            <a:r>
              <a:rPr kumimoji="1" lang="ru-RU" altLang="ru-RU" sz="2800" b="1" baseline="-25000">
                <a:latin typeface="Monotype Corsiva" panose="03010101010201010101" pitchFamily="66" charset="0"/>
              </a:rPr>
              <a:t>10</a:t>
            </a:r>
            <a:r>
              <a:rPr kumimoji="1" lang="ru-RU" altLang="ru-RU" sz="2800" b="1">
                <a:latin typeface="Monotype Corsiva" panose="03010101010201010101" pitchFamily="66" charset="0"/>
              </a:rPr>
              <a:t> = </a:t>
            </a:r>
            <a:r>
              <a:rPr kumimoji="1" lang="ru-RU" altLang="ru-RU" sz="2800" b="1">
                <a:solidFill>
                  <a:srgbClr val="FF0000"/>
                </a:solidFill>
                <a:latin typeface="Monotype Corsiva" panose="03010101010201010101" pitchFamily="66" charset="0"/>
              </a:rPr>
              <a:t>1101</a:t>
            </a:r>
            <a:r>
              <a:rPr kumimoji="1" lang="ru-RU" altLang="ru-RU" sz="2800" b="1" baseline="-25000">
                <a:latin typeface="Monotype Corsiva" panose="03010101010201010101" pitchFamily="66" charset="0"/>
              </a:rPr>
              <a:t>2</a:t>
            </a:r>
          </a:p>
        </p:txBody>
      </p:sp>
      <p:sp>
        <p:nvSpPr>
          <p:cNvPr id="46130" name="Text Box 77"/>
          <p:cNvSpPr txBox="1">
            <a:spLocks noChangeArrowheads="1"/>
          </p:cNvSpPr>
          <p:nvPr/>
        </p:nvSpPr>
        <p:spPr bwMode="auto">
          <a:xfrm>
            <a:off x="611188" y="4111625"/>
            <a:ext cx="79200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800" b="1" u="sng" dirty="0">
                <a:latin typeface="Monotype Corsiva" panose="03010101010201010101" pitchFamily="66" charset="0"/>
              </a:rPr>
              <a:t>Проверка</a:t>
            </a:r>
            <a:r>
              <a:rPr kumimoji="1" lang="ru-RU" altLang="ru-RU" sz="2800" b="1" dirty="0">
                <a:latin typeface="Monotype Corsiva" panose="03010101010201010101" pitchFamily="66" charset="0"/>
              </a:rPr>
              <a:t>:</a:t>
            </a:r>
            <a:r>
              <a:rPr kumimoji="1" lang="ru-RU" altLang="ru-RU" sz="2400" dirty="0">
                <a:latin typeface="Monotype Corsiva" panose="03010101010201010101" pitchFamily="66" charset="0"/>
              </a:rPr>
              <a:t> </a:t>
            </a:r>
            <a:r>
              <a:rPr kumimoji="1" lang="ru-RU" alt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1101</a:t>
            </a:r>
            <a:r>
              <a:rPr kumimoji="1" lang="ru-RU" altLang="ru-RU" sz="2400" b="1" baseline="-25000" dirty="0" smtClean="0">
                <a:latin typeface="Monotype Corsiva" panose="03010101010201010101" pitchFamily="66" charset="0"/>
              </a:rPr>
              <a:t>2</a:t>
            </a:r>
            <a:r>
              <a:rPr kumimoji="1" lang="ru-RU" altLang="ru-RU" sz="2400" b="1" dirty="0">
                <a:latin typeface="Monotype Corsiva" panose="03010101010201010101" pitchFamily="66" charset="0"/>
              </a:rPr>
              <a:t>= </a:t>
            </a:r>
            <a:r>
              <a:rPr kumimoji="1" lang="ru-RU" altLang="ru-RU" sz="2800" b="1" dirty="0">
                <a:latin typeface="Monotype Corsiva" panose="03010101010201010101" pitchFamily="66" charset="0"/>
              </a:rPr>
              <a:t>1 · 2</a:t>
            </a:r>
            <a:r>
              <a:rPr kumimoji="1" lang="ru-RU" altLang="ru-RU" sz="2800" b="1" baseline="30000" dirty="0">
                <a:latin typeface="Monotype Corsiva" panose="03010101010201010101" pitchFamily="66" charset="0"/>
              </a:rPr>
              <a:t>3</a:t>
            </a:r>
            <a:r>
              <a:rPr kumimoji="1" lang="ru-RU" altLang="ru-RU" sz="2800" b="1" dirty="0">
                <a:latin typeface="Monotype Corsiva" panose="03010101010201010101" pitchFamily="66" charset="0"/>
              </a:rPr>
              <a:t> + 1 · 2</a:t>
            </a:r>
            <a:r>
              <a:rPr kumimoji="1" lang="ru-RU" altLang="ru-RU" sz="2800" b="1" baseline="30000" dirty="0">
                <a:latin typeface="Monotype Corsiva" panose="03010101010201010101" pitchFamily="66" charset="0"/>
              </a:rPr>
              <a:t>2</a:t>
            </a:r>
            <a:r>
              <a:rPr kumimoji="1" lang="ru-RU" altLang="ru-RU" sz="2800" b="1" dirty="0">
                <a:latin typeface="Monotype Corsiva" panose="03010101010201010101" pitchFamily="66" charset="0"/>
              </a:rPr>
              <a:t> + 0 · 2</a:t>
            </a:r>
            <a:r>
              <a:rPr kumimoji="1" lang="ru-RU" altLang="ru-RU" sz="2800" b="1" baseline="30000" dirty="0">
                <a:latin typeface="Monotype Corsiva" panose="03010101010201010101" pitchFamily="66" charset="0"/>
              </a:rPr>
              <a:t>1</a:t>
            </a:r>
            <a:r>
              <a:rPr kumimoji="1" lang="ru-RU" altLang="ru-RU" sz="2800" b="1" dirty="0">
                <a:latin typeface="Monotype Corsiva" panose="03010101010201010101" pitchFamily="66" charset="0"/>
              </a:rPr>
              <a:t> + 1 · 2</a:t>
            </a:r>
            <a:r>
              <a:rPr kumimoji="1" lang="ru-RU" altLang="ru-RU" sz="2800" b="1" baseline="30000" dirty="0">
                <a:latin typeface="Monotype Corsiva" panose="03010101010201010101" pitchFamily="66" charset="0"/>
              </a:rPr>
              <a:t>0</a:t>
            </a:r>
            <a:r>
              <a:rPr kumimoji="1" lang="ru-RU" altLang="ru-RU" sz="2800" b="1" dirty="0">
                <a:latin typeface="Monotype Corsiva" panose="03010101010201010101" pitchFamily="66" charset="0"/>
              </a:rPr>
              <a:t> =  8 + 4 + 0 + 1 = </a:t>
            </a:r>
            <a:r>
              <a:rPr kumimoji="1" lang="ru-RU" alt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13</a:t>
            </a:r>
            <a:r>
              <a:rPr kumimoji="1" lang="ru-RU" altLang="ru-RU" sz="2800" b="1" baseline="-25000" dirty="0">
                <a:latin typeface="Monotype Corsiva" panose="03010101010201010101" pitchFamily="66" charset="0"/>
              </a:rPr>
              <a:t>10</a:t>
            </a:r>
          </a:p>
        </p:txBody>
      </p:sp>
      <p:sp>
        <p:nvSpPr>
          <p:cNvPr id="46131" name="Text Box 78"/>
          <p:cNvSpPr txBox="1">
            <a:spLocks noChangeArrowheads="1"/>
          </p:cNvSpPr>
          <p:nvPr/>
        </p:nvSpPr>
        <p:spPr bwMode="auto">
          <a:xfrm>
            <a:off x="920749" y="5062969"/>
            <a:ext cx="7461251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kumimoji="1" lang="ru-RU" altLang="ru-RU" sz="2800" b="1" dirty="0">
                <a:solidFill>
                  <a:srgbClr val="E5172B"/>
                </a:solidFill>
                <a:latin typeface="Monotype Corsiva" panose="03010101010201010101" pitchFamily="66" charset="0"/>
              </a:rPr>
              <a:t>Итак, перевод из десятичной системы в любую другую происходит путем деления исходного числа на основание той системы, в которую переводим.</a:t>
            </a:r>
          </a:p>
        </p:txBody>
      </p:sp>
      <p:sp>
        <p:nvSpPr>
          <p:cNvPr id="46132" name="Line 79"/>
          <p:cNvSpPr>
            <a:spLocks noChangeShapeType="1"/>
          </p:cNvSpPr>
          <p:nvPr/>
        </p:nvSpPr>
        <p:spPr bwMode="auto">
          <a:xfrm>
            <a:off x="3995738" y="1700213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33" name="Oval 93"/>
          <p:cNvSpPr>
            <a:spLocks noChangeArrowheads="1"/>
          </p:cNvSpPr>
          <p:nvPr/>
        </p:nvSpPr>
        <p:spPr bwMode="auto">
          <a:xfrm>
            <a:off x="971550" y="3213100"/>
            <a:ext cx="320675" cy="320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6134" name="Oval 94"/>
          <p:cNvSpPr>
            <a:spLocks noChangeArrowheads="1"/>
          </p:cNvSpPr>
          <p:nvPr/>
        </p:nvSpPr>
        <p:spPr bwMode="auto">
          <a:xfrm>
            <a:off x="1476375" y="3573463"/>
            <a:ext cx="320675" cy="320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6135" name="Oval 95"/>
          <p:cNvSpPr>
            <a:spLocks noChangeArrowheads="1"/>
          </p:cNvSpPr>
          <p:nvPr/>
        </p:nvSpPr>
        <p:spPr bwMode="auto">
          <a:xfrm>
            <a:off x="1979613" y="3213100"/>
            <a:ext cx="320675" cy="320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170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5867400" cy="18716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ru-RU" altLang="ru-RU" smtClean="0">
                <a:latin typeface="Arial Narrow" panose="020B0606020202030204" pitchFamily="34" charset="0"/>
              </a:rPr>
              <a:t>Теперь возьмем десятичное число, например, </a:t>
            </a:r>
            <a:r>
              <a:rPr lang="ru-RU" altLang="ru-RU" smtClean="0">
                <a:solidFill>
                  <a:srgbClr val="FF0000"/>
                </a:solidFill>
                <a:latin typeface="Arial Narrow" panose="020B0606020202030204" pitchFamily="34" charset="0"/>
              </a:rPr>
              <a:t>69</a:t>
            </a:r>
            <a:r>
              <a:rPr lang="ru-RU" altLang="ru-RU" baseline="-25000" smtClean="0">
                <a:solidFill>
                  <a:srgbClr val="FF0000"/>
                </a:solidFill>
                <a:latin typeface="Arial Narrow" panose="020B0606020202030204" pitchFamily="34" charset="0"/>
              </a:rPr>
              <a:t>10</a:t>
            </a:r>
            <a:r>
              <a:rPr lang="ru-RU" altLang="ru-RU" smtClean="0">
                <a:latin typeface="Arial Narrow" panose="020B0606020202030204" pitchFamily="34" charset="0"/>
              </a:rPr>
              <a:t> и переведем его в восьмеричное, выполняя деление на основание: 8   </a:t>
            </a:r>
          </a:p>
          <a:p>
            <a:pPr marL="0" indent="0" eaLnBrk="1" hangingPunct="1">
              <a:lnSpc>
                <a:spcPct val="90000"/>
              </a:lnSpc>
            </a:pPr>
            <a:endParaRPr lang="ru-RU" altLang="ru-RU" smtClean="0">
              <a:latin typeface="Monotype Corsiva" panose="03010101010201010101" pitchFamily="66" charset="0"/>
            </a:endParaRPr>
          </a:p>
        </p:txBody>
      </p:sp>
      <p:graphicFrame>
        <p:nvGraphicFramePr>
          <p:cNvPr id="98308" name="Group 4"/>
          <p:cNvGraphicFramePr>
            <a:graphicFrameLocks noGrp="1"/>
          </p:cNvGraphicFramePr>
          <p:nvPr/>
        </p:nvGraphicFramePr>
        <p:xfrm>
          <a:off x="2667000" y="2590800"/>
          <a:ext cx="1905000" cy="1828800"/>
        </p:xfrm>
        <a:graphic>
          <a:graphicData uri="http://schemas.openxmlformats.org/drawingml/2006/table">
            <a:tbl>
              <a:tblPr/>
              <a:tblGrid>
                <a:gridCol w="609600"/>
                <a:gridCol w="457200"/>
                <a:gridCol w="381000"/>
                <a:gridCol w="4572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69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24" name="Line 37"/>
          <p:cNvSpPr>
            <a:spLocks noChangeShapeType="1"/>
          </p:cNvSpPr>
          <p:nvPr/>
        </p:nvSpPr>
        <p:spPr bwMode="auto">
          <a:xfrm>
            <a:off x="3276600" y="2590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5" name="Line 38"/>
          <p:cNvSpPr>
            <a:spLocks noChangeShapeType="1"/>
          </p:cNvSpPr>
          <p:nvPr/>
        </p:nvSpPr>
        <p:spPr bwMode="auto">
          <a:xfrm>
            <a:off x="3276600" y="2971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6" name="Line 39"/>
          <p:cNvSpPr>
            <a:spLocks noChangeShapeType="1"/>
          </p:cNvSpPr>
          <p:nvPr/>
        </p:nvSpPr>
        <p:spPr bwMode="auto">
          <a:xfrm>
            <a:off x="3733800" y="3124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7" name="Line 40"/>
          <p:cNvSpPr>
            <a:spLocks noChangeShapeType="1"/>
          </p:cNvSpPr>
          <p:nvPr/>
        </p:nvSpPr>
        <p:spPr bwMode="auto">
          <a:xfrm>
            <a:off x="3786188" y="3429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8" name="Line 41"/>
          <p:cNvSpPr>
            <a:spLocks noChangeShapeType="1"/>
          </p:cNvSpPr>
          <p:nvPr/>
        </p:nvSpPr>
        <p:spPr bwMode="auto">
          <a:xfrm>
            <a:off x="2819400" y="2971800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9" name="Line 42"/>
          <p:cNvSpPr>
            <a:spLocks noChangeShapeType="1"/>
          </p:cNvSpPr>
          <p:nvPr/>
        </p:nvSpPr>
        <p:spPr bwMode="auto">
          <a:xfrm>
            <a:off x="3357563" y="3571875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0" name="Line 43"/>
          <p:cNvSpPr>
            <a:spLocks noChangeShapeType="1"/>
          </p:cNvSpPr>
          <p:nvPr/>
        </p:nvSpPr>
        <p:spPr bwMode="auto">
          <a:xfrm>
            <a:off x="28194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1" name="Line 44"/>
          <p:cNvSpPr>
            <a:spLocks noChangeShapeType="1"/>
          </p:cNvSpPr>
          <p:nvPr/>
        </p:nvSpPr>
        <p:spPr bwMode="auto">
          <a:xfrm>
            <a:off x="3357563" y="39290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2" name="Oval 45"/>
          <p:cNvSpPr>
            <a:spLocks noChangeArrowheads="1"/>
          </p:cNvSpPr>
          <p:nvPr/>
        </p:nvSpPr>
        <p:spPr bwMode="auto">
          <a:xfrm>
            <a:off x="2786063" y="3571875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7133" name="Oval 46"/>
          <p:cNvSpPr>
            <a:spLocks noChangeArrowheads="1"/>
          </p:cNvSpPr>
          <p:nvPr/>
        </p:nvSpPr>
        <p:spPr bwMode="auto">
          <a:xfrm>
            <a:off x="3357563" y="40005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7134" name="Oval 47"/>
          <p:cNvSpPr>
            <a:spLocks noChangeArrowheads="1"/>
          </p:cNvSpPr>
          <p:nvPr/>
        </p:nvSpPr>
        <p:spPr bwMode="auto">
          <a:xfrm>
            <a:off x="3714750" y="3571875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cxnSp>
        <p:nvCxnSpPr>
          <p:cNvPr id="47135" name="AutoShape 48"/>
          <p:cNvCxnSpPr>
            <a:cxnSpLocks noChangeShapeType="1"/>
          </p:cNvCxnSpPr>
          <p:nvPr/>
        </p:nvCxnSpPr>
        <p:spPr bwMode="auto">
          <a:xfrm rot="5400000">
            <a:off x="3475831" y="3739357"/>
            <a:ext cx="1587" cy="952500"/>
          </a:xfrm>
          <a:prstGeom prst="curvedConnector5">
            <a:avLst>
              <a:gd name="adj1" fmla="val 25799991"/>
              <a:gd name="adj2" fmla="val 100329"/>
              <a:gd name="adj3" fmla="val -1440000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6" name="Line 49"/>
          <p:cNvSpPr>
            <a:spLocks noChangeShapeType="1"/>
          </p:cNvSpPr>
          <p:nvPr/>
        </p:nvSpPr>
        <p:spPr bwMode="auto">
          <a:xfrm flipH="1" flipV="1">
            <a:off x="2974975" y="3857625"/>
            <a:ext cx="46038" cy="428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7" name="Line 50"/>
          <p:cNvSpPr>
            <a:spLocks noChangeShapeType="1"/>
          </p:cNvSpPr>
          <p:nvPr/>
        </p:nvSpPr>
        <p:spPr bwMode="auto">
          <a:xfrm flipH="1">
            <a:off x="3929063" y="3857625"/>
            <a:ext cx="46037" cy="35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38" name="Text Box 51"/>
          <p:cNvSpPr txBox="1">
            <a:spLocks noChangeArrowheads="1"/>
          </p:cNvSpPr>
          <p:nvPr/>
        </p:nvSpPr>
        <p:spPr bwMode="auto">
          <a:xfrm>
            <a:off x="4419600" y="2819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ru-RU" altLang="ru-RU">
              <a:latin typeface="Times New Roman" panose="02020603050405020304" pitchFamily="18" charset="0"/>
            </a:endParaRPr>
          </a:p>
        </p:txBody>
      </p:sp>
      <p:sp>
        <p:nvSpPr>
          <p:cNvPr id="47139" name="Text Box 52"/>
          <p:cNvSpPr txBox="1">
            <a:spLocks noChangeArrowheads="1"/>
          </p:cNvSpPr>
          <p:nvPr/>
        </p:nvSpPr>
        <p:spPr bwMode="auto">
          <a:xfrm>
            <a:off x="4267200" y="2362200"/>
            <a:ext cx="3200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800" b="1" u="sng">
                <a:solidFill>
                  <a:srgbClr val="FF0000"/>
                </a:solidFill>
                <a:latin typeface="Monotype Corsiva" panose="03010101010201010101" pitchFamily="66" charset="0"/>
              </a:rPr>
              <a:t>Ответ читаем по остаткам - наоборот!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altLang="ru-RU" sz="2800" u="sng">
                <a:latin typeface="Monotype Corsiva" panose="03010101010201010101" pitchFamily="66" charset="0"/>
              </a:rPr>
              <a:t>Получили:</a:t>
            </a:r>
            <a:r>
              <a:rPr kumimoji="1" lang="ru-RU" altLang="ru-RU" sz="2800">
                <a:latin typeface="Monotype Corsiva" panose="03010101010201010101" pitchFamily="66" charset="0"/>
              </a:rPr>
              <a:t> </a:t>
            </a:r>
            <a:r>
              <a:rPr kumimoji="1" lang="ru-RU" altLang="ru-RU" sz="2800">
                <a:solidFill>
                  <a:srgbClr val="FF0000"/>
                </a:solidFill>
                <a:latin typeface="Monotype Corsiva" panose="03010101010201010101" pitchFamily="66" charset="0"/>
              </a:rPr>
              <a:t>69</a:t>
            </a:r>
            <a:r>
              <a:rPr kumimoji="1" lang="ru-RU" altLang="ru-RU" sz="2800" baseline="-25000">
                <a:latin typeface="Monotype Corsiva" panose="03010101010201010101" pitchFamily="66" charset="0"/>
              </a:rPr>
              <a:t>10</a:t>
            </a:r>
            <a:r>
              <a:rPr kumimoji="1" lang="ru-RU" altLang="ru-RU" sz="2800">
                <a:latin typeface="Monotype Corsiva" panose="03010101010201010101" pitchFamily="66" charset="0"/>
              </a:rPr>
              <a:t> = </a:t>
            </a:r>
            <a:r>
              <a:rPr kumimoji="1" lang="ru-RU" altLang="ru-RU" sz="2800">
                <a:solidFill>
                  <a:srgbClr val="FF0000"/>
                </a:solidFill>
                <a:latin typeface="Monotype Corsiva" panose="03010101010201010101" pitchFamily="66" charset="0"/>
              </a:rPr>
              <a:t>105</a:t>
            </a:r>
            <a:r>
              <a:rPr kumimoji="1" lang="ru-RU" altLang="ru-RU" sz="2800" baseline="-25000">
                <a:latin typeface="Monotype Corsiva" panose="03010101010201010101" pitchFamily="66" charset="0"/>
              </a:rPr>
              <a:t>8</a:t>
            </a:r>
          </a:p>
        </p:txBody>
      </p:sp>
      <p:sp>
        <p:nvSpPr>
          <p:cNvPr id="47140" name="Text Box 53"/>
          <p:cNvSpPr txBox="1">
            <a:spLocks noChangeArrowheads="1"/>
          </p:cNvSpPr>
          <p:nvPr/>
        </p:nvSpPr>
        <p:spPr bwMode="auto">
          <a:xfrm>
            <a:off x="468313" y="4038600"/>
            <a:ext cx="68468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800" u="sng">
                <a:latin typeface="Monotype Corsiva" panose="03010101010201010101" pitchFamily="66" charset="0"/>
              </a:rPr>
              <a:t>Проверка</a:t>
            </a:r>
            <a:r>
              <a:rPr kumimoji="1" lang="ru-RU" altLang="ru-RU" sz="2800">
                <a:latin typeface="Monotype Corsiva" panose="03010101010201010101" pitchFamily="66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altLang="ru-RU" sz="2800">
                <a:latin typeface="Monotype Corsiva" panose="03010101010201010101" pitchFamily="66" charset="0"/>
              </a:rPr>
              <a:t> </a:t>
            </a:r>
            <a:r>
              <a:rPr kumimoji="1" lang="ru-RU" altLang="ru-RU" sz="2800" baseline="-25000">
                <a:latin typeface="Monotype Corsiva" panose="03010101010201010101" pitchFamily="66" charset="0"/>
              </a:rPr>
              <a:t>2 1 0</a:t>
            </a:r>
            <a:endParaRPr kumimoji="1" lang="ru-RU" altLang="ru-RU" sz="2800"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ru-RU" altLang="ru-RU" sz="2800">
                <a:solidFill>
                  <a:srgbClr val="FF0000"/>
                </a:solidFill>
                <a:latin typeface="Monotype Corsiva" panose="03010101010201010101" pitchFamily="66" charset="0"/>
              </a:rPr>
              <a:t>105</a:t>
            </a:r>
            <a:r>
              <a:rPr kumimoji="1" lang="ru-RU" altLang="ru-RU" sz="2800" baseline="-25000">
                <a:latin typeface="Monotype Corsiva" panose="03010101010201010101" pitchFamily="66" charset="0"/>
              </a:rPr>
              <a:t>8</a:t>
            </a:r>
            <a:r>
              <a:rPr kumimoji="1" lang="ru-RU" altLang="ru-RU" sz="2800">
                <a:latin typeface="Monotype Corsiva" panose="03010101010201010101" pitchFamily="66" charset="0"/>
              </a:rPr>
              <a:t>= </a:t>
            </a:r>
            <a:r>
              <a:rPr kumimoji="1" lang="ru-RU" altLang="ru-RU" sz="280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kumimoji="1" lang="ru-RU" altLang="ru-RU" sz="2800">
                <a:latin typeface="Monotype Corsiva" panose="03010101010201010101" pitchFamily="66" charset="0"/>
              </a:rPr>
              <a:t> · 8</a:t>
            </a:r>
            <a:r>
              <a:rPr kumimoji="1" lang="ru-RU" altLang="ru-RU" sz="2800" baseline="30000">
                <a:latin typeface="Monotype Corsiva" panose="03010101010201010101" pitchFamily="66" charset="0"/>
              </a:rPr>
              <a:t>2</a:t>
            </a:r>
            <a:r>
              <a:rPr kumimoji="1" lang="ru-RU" altLang="ru-RU" sz="2800">
                <a:latin typeface="Monotype Corsiva" panose="03010101010201010101" pitchFamily="66" charset="0"/>
              </a:rPr>
              <a:t> + </a:t>
            </a:r>
            <a:r>
              <a:rPr kumimoji="1" lang="ru-RU" altLang="ru-RU" sz="280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r>
              <a:rPr kumimoji="1" lang="ru-RU" altLang="ru-RU" sz="2800">
                <a:latin typeface="Monotype Corsiva" panose="03010101010201010101" pitchFamily="66" charset="0"/>
              </a:rPr>
              <a:t> · 8</a:t>
            </a:r>
            <a:r>
              <a:rPr kumimoji="1" lang="ru-RU" altLang="ru-RU" sz="2800" baseline="30000">
                <a:latin typeface="Monotype Corsiva" panose="03010101010201010101" pitchFamily="66" charset="0"/>
              </a:rPr>
              <a:t>1</a:t>
            </a:r>
            <a:r>
              <a:rPr kumimoji="1" lang="ru-RU" altLang="ru-RU" sz="2800">
                <a:latin typeface="Monotype Corsiva" panose="03010101010201010101" pitchFamily="66" charset="0"/>
              </a:rPr>
              <a:t>  + </a:t>
            </a:r>
            <a:r>
              <a:rPr kumimoji="1" lang="ru-RU" altLang="ru-RU" sz="2800">
                <a:solidFill>
                  <a:srgbClr val="FF0000"/>
                </a:solidFill>
                <a:latin typeface="Monotype Corsiva" panose="03010101010201010101" pitchFamily="66" charset="0"/>
              </a:rPr>
              <a:t>5 </a:t>
            </a:r>
            <a:r>
              <a:rPr kumimoji="1" lang="ru-RU" altLang="ru-RU" sz="2800">
                <a:latin typeface="Monotype Corsiva" panose="03010101010201010101" pitchFamily="66" charset="0"/>
              </a:rPr>
              <a:t>· 8</a:t>
            </a:r>
            <a:r>
              <a:rPr kumimoji="1" lang="ru-RU" altLang="ru-RU" sz="2800" baseline="30000">
                <a:latin typeface="Monotype Corsiva" panose="03010101010201010101" pitchFamily="66" charset="0"/>
              </a:rPr>
              <a:t>0</a:t>
            </a:r>
            <a:r>
              <a:rPr kumimoji="1" lang="ru-RU" altLang="ru-RU" sz="2800">
                <a:latin typeface="Monotype Corsiva" panose="03010101010201010101" pitchFamily="66" charset="0"/>
              </a:rPr>
              <a:t> =64 +  0 + 5 = </a:t>
            </a:r>
            <a:r>
              <a:rPr kumimoji="1" lang="ru-RU" altLang="ru-RU" sz="2800">
                <a:solidFill>
                  <a:srgbClr val="FF0000"/>
                </a:solidFill>
                <a:latin typeface="Monotype Corsiva" panose="03010101010201010101" pitchFamily="66" charset="0"/>
              </a:rPr>
              <a:t>69</a:t>
            </a:r>
            <a:r>
              <a:rPr kumimoji="1" lang="ru-RU" altLang="ru-RU" sz="2800" baseline="-25000">
                <a:latin typeface="Monotype Corsiva" panose="03010101010201010101" pitchFamily="66" charset="0"/>
              </a:rPr>
              <a:t>10</a:t>
            </a:r>
          </a:p>
          <a:p>
            <a:pPr eaLnBrk="1" hangingPunct="1">
              <a:spcBef>
                <a:spcPct val="50000"/>
              </a:spcBef>
            </a:pP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47141" name="WordArt 55"/>
          <p:cNvSpPr>
            <a:spLocks noChangeArrowheads="1" noChangeShapeType="1" noTextEdit="1"/>
          </p:cNvSpPr>
          <p:nvPr/>
        </p:nvSpPr>
        <p:spPr bwMode="auto">
          <a:xfrm>
            <a:off x="7543800" y="2133600"/>
            <a:ext cx="1349375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q=10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7142" name="WordArt 56"/>
          <p:cNvSpPr>
            <a:spLocks noChangeArrowheads="1" noChangeShapeType="1" noTextEdit="1"/>
          </p:cNvSpPr>
          <p:nvPr/>
        </p:nvSpPr>
        <p:spPr bwMode="auto">
          <a:xfrm>
            <a:off x="8153400" y="3429000"/>
            <a:ext cx="2286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в</a:t>
            </a:r>
          </a:p>
        </p:txBody>
      </p:sp>
      <p:sp>
        <p:nvSpPr>
          <p:cNvPr id="47143" name="WordArt 58"/>
          <p:cNvSpPr>
            <a:spLocks noChangeArrowheads="1" noChangeShapeType="1" noTextEdit="1"/>
          </p:cNvSpPr>
          <p:nvPr/>
        </p:nvSpPr>
        <p:spPr bwMode="auto">
          <a:xfrm>
            <a:off x="7620000" y="4114800"/>
            <a:ext cx="120015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q=8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7144" name="Line 60"/>
          <p:cNvSpPr>
            <a:spLocks noChangeShapeType="1"/>
          </p:cNvSpPr>
          <p:nvPr/>
        </p:nvSpPr>
        <p:spPr bwMode="auto">
          <a:xfrm>
            <a:off x="684213" y="5229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45" name="Line 61"/>
          <p:cNvSpPr>
            <a:spLocks noChangeShapeType="1"/>
          </p:cNvSpPr>
          <p:nvPr/>
        </p:nvSpPr>
        <p:spPr bwMode="auto">
          <a:xfrm>
            <a:off x="827088" y="5229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46" name="Line 62"/>
          <p:cNvSpPr>
            <a:spLocks noChangeShapeType="1"/>
          </p:cNvSpPr>
          <p:nvPr/>
        </p:nvSpPr>
        <p:spPr bwMode="auto">
          <a:xfrm flipH="1">
            <a:off x="1042988" y="5229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Стрелка вправо 26">
            <a:hlinkClick r:id="rId2" action="ppaction://hlinksldjump"/>
          </p:cNvPr>
          <p:cNvSpPr/>
          <p:nvPr/>
        </p:nvSpPr>
        <p:spPr>
          <a:xfrm>
            <a:off x="7429500" y="5786438"/>
            <a:ext cx="1500188" cy="85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FF0000"/>
                </a:solidFill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396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5741" y="672306"/>
            <a:ext cx="5788025" cy="1928813"/>
          </a:xfrm>
        </p:spPr>
        <p:txBody>
          <a:bodyPr/>
          <a:lstStyle/>
          <a:p>
            <a:pPr marL="0" indent="0" eaLnBrk="1" hangingPunct="1"/>
            <a:r>
              <a:rPr lang="ru-RU" altLang="ru-RU" dirty="0" smtClean="0">
                <a:latin typeface="Arial Narrow" panose="020B0606020202030204" pitchFamily="34" charset="0"/>
              </a:rPr>
              <a:t>Возьмем то же десятичное число </a:t>
            </a:r>
            <a:r>
              <a:rPr lang="ru-RU" alt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69</a:t>
            </a:r>
            <a:r>
              <a:rPr lang="ru-RU" altLang="ru-RU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</a:t>
            </a:r>
            <a:r>
              <a:rPr lang="ru-RU" altLang="ru-RU" dirty="0" smtClean="0">
                <a:latin typeface="Arial Narrow" panose="020B0606020202030204" pitchFamily="34" charset="0"/>
              </a:rPr>
              <a:t>  и переведем его в шестнадцатеричное, только теперь выполняя деление на основание: 16</a:t>
            </a:r>
            <a:r>
              <a:rPr lang="ru-RU" altLang="ru-RU" sz="3600" dirty="0" smtClean="0">
                <a:latin typeface="Arial Narrow" panose="020B0606020202030204" pitchFamily="34" charset="0"/>
              </a:rPr>
              <a:t>   </a:t>
            </a:r>
          </a:p>
          <a:p>
            <a:pPr marL="0" indent="0" eaLnBrk="1" hangingPunct="1"/>
            <a:endParaRPr lang="ru-RU" altLang="ru-RU" sz="3600" dirty="0" smtClean="0"/>
          </a:p>
        </p:txBody>
      </p:sp>
      <p:graphicFrame>
        <p:nvGraphicFramePr>
          <p:cNvPr id="99368" name="Group 40"/>
          <p:cNvGraphicFramePr>
            <a:graphicFrameLocks noGrp="1"/>
          </p:cNvGraphicFramePr>
          <p:nvPr/>
        </p:nvGraphicFramePr>
        <p:xfrm>
          <a:off x="2268538" y="2852738"/>
          <a:ext cx="1389062" cy="1371600"/>
        </p:xfrm>
        <a:graphic>
          <a:graphicData uri="http://schemas.openxmlformats.org/drawingml/2006/table">
            <a:tbl>
              <a:tblPr/>
              <a:tblGrid>
                <a:gridCol w="695325"/>
                <a:gridCol w="6937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69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38" name="Line 21"/>
          <p:cNvSpPr>
            <a:spLocks noChangeShapeType="1"/>
          </p:cNvSpPr>
          <p:nvPr/>
        </p:nvSpPr>
        <p:spPr bwMode="auto">
          <a:xfrm>
            <a:off x="3059113" y="2997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9" name="Line 22"/>
          <p:cNvSpPr>
            <a:spLocks noChangeShapeType="1"/>
          </p:cNvSpPr>
          <p:nvPr/>
        </p:nvSpPr>
        <p:spPr bwMode="auto">
          <a:xfrm>
            <a:off x="3059113" y="328453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0" name="Line 23"/>
          <p:cNvSpPr>
            <a:spLocks noChangeShapeType="1"/>
          </p:cNvSpPr>
          <p:nvPr/>
        </p:nvSpPr>
        <p:spPr bwMode="auto">
          <a:xfrm>
            <a:off x="2195513" y="3284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Line 24"/>
          <p:cNvSpPr>
            <a:spLocks noChangeShapeType="1"/>
          </p:cNvSpPr>
          <p:nvPr/>
        </p:nvSpPr>
        <p:spPr bwMode="auto">
          <a:xfrm>
            <a:off x="2411413" y="37163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Oval 25"/>
          <p:cNvSpPr>
            <a:spLocks noChangeArrowheads="1"/>
          </p:cNvSpPr>
          <p:nvPr/>
        </p:nvSpPr>
        <p:spPr bwMode="auto">
          <a:xfrm>
            <a:off x="2627313" y="3860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8143" name="Oval 26"/>
          <p:cNvSpPr>
            <a:spLocks noChangeArrowheads="1"/>
          </p:cNvSpPr>
          <p:nvPr/>
        </p:nvSpPr>
        <p:spPr bwMode="auto">
          <a:xfrm>
            <a:off x="3132138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cxnSp>
        <p:nvCxnSpPr>
          <p:cNvPr id="48144" name="AutoShape 27"/>
          <p:cNvCxnSpPr>
            <a:cxnSpLocks noChangeShapeType="1"/>
          </p:cNvCxnSpPr>
          <p:nvPr/>
        </p:nvCxnSpPr>
        <p:spPr bwMode="auto">
          <a:xfrm rot="5400000">
            <a:off x="2949575" y="3827463"/>
            <a:ext cx="357188" cy="423862"/>
          </a:xfrm>
          <a:prstGeom prst="curvedConnector3">
            <a:avLst>
              <a:gd name="adj1" fmla="val 17644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5" name="Line 28"/>
          <p:cNvSpPr>
            <a:spLocks noChangeShapeType="1"/>
          </p:cNvSpPr>
          <p:nvPr/>
        </p:nvSpPr>
        <p:spPr bwMode="auto">
          <a:xfrm>
            <a:off x="3348038" y="3716338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6" name="Line 29"/>
          <p:cNvSpPr>
            <a:spLocks noChangeShapeType="1"/>
          </p:cNvSpPr>
          <p:nvPr/>
        </p:nvSpPr>
        <p:spPr bwMode="auto">
          <a:xfrm flipH="1" flipV="1">
            <a:off x="2771775" y="4076700"/>
            <a:ext cx="76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7" name="Text Box 30"/>
          <p:cNvSpPr txBox="1">
            <a:spLocks noChangeArrowheads="1"/>
          </p:cNvSpPr>
          <p:nvPr/>
        </p:nvSpPr>
        <p:spPr bwMode="auto">
          <a:xfrm>
            <a:off x="3886200" y="2819400"/>
            <a:ext cx="3200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400" u="sng">
                <a:solidFill>
                  <a:srgbClr val="FF0000"/>
                </a:solidFill>
                <a:latin typeface="Monotype Corsiva" panose="03010101010201010101" pitchFamily="66" charset="0"/>
              </a:rPr>
              <a:t>Ответ читаем по остаткам - наоборот!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altLang="ru-RU" sz="2400" u="sng">
                <a:latin typeface="Monotype Corsiva" panose="03010101010201010101" pitchFamily="66" charset="0"/>
              </a:rPr>
              <a:t>Получили</a:t>
            </a:r>
            <a:r>
              <a:rPr kumimoji="1" lang="ru-RU" altLang="ru-RU" sz="2400">
                <a:latin typeface="Monotype Corsiva" panose="03010101010201010101" pitchFamily="66" charset="0"/>
              </a:rPr>
              <a:t> </a:t>
            </a:r>
            <a:r>
              <a:rPr kumimoji="1" lang="ru-RU" altLang="ru-RU" sz="2400">
                <a:solidFill>
                  <a:srgbClr val="FF0000"/>
                </a:solidFill>
                <a:latin typeface="Monotype Corsiva" panose="03010101010201010101" pitchFamily="66" charset="0"/>
              </a:rPr>
              <a:t>69</a:t>
            </a:r>
            <a:r>
              <a:rPr kumimoji="1" lang="ru-RU" altLang="ru-RU" sz="2400" baseline="-25000">
                <a:latin typeface="Monotype Corsiva" panose="03010101010201010101" pitchFamily="66" charset="0"/>
              </a:rPr>
              <a:t>10</a:t>
            </a:r>
            <a:r>
              <a:rPr kumimoji="1" lang="ru-RU" altLang="ru-RU" sz="2400">
                <a:latin typeface="Monotype Corsiva" panose="03010101010201010101" pitchFamily="66" charset="0"/>
              </a:rPr>
              <a:t> = </a:t>
            </a:r>
            <a:r>
              <a:rPr kumimoji="1" lang="ru-RU" altLang="ru-RU" sz="2400">
                <a:solidFill>
                  <a:srgbClr val="FF0000"/>
                </a:solidFill>
                <a:latin typeface="Monotype Corsiva" panose="03010101010201010101" pitchFamily="66" charset="0"/>
              </a:rPr>
              <a:t>45</a:t>
            </a:r>
            <a:r>
              <a:rPr kumimoji="1" lang="ru-RU" altLang="ru-RU" sz="2400" baseline="-25000">
                <a:latin typeface="Monotype Corsiva" panose="03010101010201010101" pitchFamily="66" charset="0"/>
              </a:rPr>
              <a:t>16</a:t>
            </a:r>
          </a:p>
        </p:txBody>
      </p:sp>
      <p:sp>
        <p:nvSpPr>
          <p:cNvPr id="48148" name="Text Box 31"/>
          <p:cNvSpPr txBox="1">
            <a:spLocks noChangeArrowheads="1"/>
          </p:cNvSpPr>
          <p:nvPr/>
        </p:nvSpPr>
        <p:spPr bwMode="auto">
          <a:xfrm>
            <a:off x="1066800" y="4325143"/>
            <a:ext cx="5181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800" u="sng" dirty="0">
                <a:latin typeface="Monotype Corsiva" panose="03010101010201010101" pitchFamily="66" charset="0"/>
              </a:rPr>
              <a:t>Проверка</a:t>
            </a:r>
            <a:r>
              <a:rPr kumimoji="1" lang="ru-RU" altLang="ru-RU" sz="2800" dirty="0">
                <a:latin typeface="Monotype Corsiva" panose="03010101010201010101" pitchFamily="66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altLang="ru-RU" sz="2800" baseline="-25000" dirty="0">
                <a:latin typeface="Monotype Corsiva" panose="03010101010201010101" pitchFamily="66" charset="0"/>
              </a:rPr>
              <a:t>1 0</a:t>
            </a:r>
            <a:endParaRPr kumimoji="1" lang="ru-RU" altLang="ru-RU" sz="2800" dirty="0"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ru-RU" alt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45</a:t>
            </a:r>
            <a:r>
              <a:rPr kumimoji="1" lang="ru-RU" altLang="ru-RU" sz="2800" baseline="-25000" dirty="0">
                <a:latin typeface="Monotype Corsiva" panose="03010101010201010101" pitchFamily="66" charset="0"/>
              </a:rPr>
              <a:t>16</a:t>
            </a:r>
            <a:r>
              <a:rPr kumimoji="1" lang="ru-RU" altLang="ru-RU" sz="2800" dirty="0">
                <a:latin typeface="Monotype Corsiva" panose="03010101010201010101" pitchFamily="66" charset="0"/>
              </a:rPr>
              <a:t>=  </a:t>
            </a:r>
            <a:r>
              <a:rPr kumimoji="1" lang="ru-RU" alt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4 </a:t>
            </a:r>
            <a:r>
              <a:rPr kumimoji="1" lang="ru-RU" altLang="ru-RU" sz="2800" dirty="0">
                <a:latin typeface="Monotype Corsiva" panose="03010101010201010101" pitchFamily="66" charset="0"/>
              </a:rPr>
              <a:t>· 16</a:t>
            </a:r>
            <a:r>
              <a:rPr kumimoji="1" lang="ru-RU" altLang="ru-RU" sz="2800" baseline="30000" dirty="0">
                <a:latin typeface="Monotype Corsiva" panose="03010101010201010101" pitchFamily="66" charset="0"/>
              </a:rPr>
              <a:t>1</a:t>
            </a:r>
            <a:r>
              <a:rPr kumimoji="1" lang="ru-RU" altLang="ru-RU" sz="2800" dirty="0">
                <a:latin typeface="Monotype Corsiva" panose="03010101010201010101" pitchFamily="66" charset="0"/>
              </a:rPr>
              <a:t>  + </a:t>
            </a:r>
            <a:r>
              <a:rPr kumimoji="1" lang="ru-RU" alt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5</a:t>
            </a:r>
            <a:r>
              <a:rPr kumimoji="1" lang="ru-RU" altLang="ru-RU" sz="2800" dirty="0">
                <a:latin typeface="Monotype Corsiva" panose="03010101010201010101" pitchFamily="66" charset="0"/>
              </a:rPr>
              <a:t> · 16</a:t>
            </a:r>
            <a:r>
              <a:rPr kumimoji="1" lang="ru-RU" altLang="ru-RU" sz="2800" baseline="30000" dirty="0">
                <a:latin typeface="Monotype Corsiva" panose="03010101010201010101" pitchFamily="66" charset="0"/>
              </a:rPr>
              <a:t>0</a:t>
            </a:r>
            <a:r>
              <a:rPr kumimoji="1" lang="ru-RU" altLang="ru-RU" sz="2800" dirty="0">
                <a:latin typeface="Monotype Corsiva" panose="03010101010201010101" pitchFamily="66" charset="0"/>
              </a:rPr>
              <a:t> =64 + 5 = </a:t>
            </a:r>
            <a:r>
              <a:rPr kumimoji="1" lang="ru-RU" altLang="ru-RU" sz="2800" dirty="0">
                <a:solidFill>
                  <a:srgbClr val="FF0000"/>
                </a:solidFill>
                <a:latin typeface="Monotype Corsiva" panose="03010101010201010101" pitchFamily="66" charset="0"/>
              </a:rPr>
              <a:t>69</a:t>
            </a:r>
            <a:r>
              <a:rPr kumimoji="1" lang="ru-RU" altLang="ru-RU" sz="2800" baseline="-25000" dirty="0">
                <a:latin typeface="Monotype Corsiva" panose="03010101010201010101" pitchFamily="66" charset="0"/>
              </a:rPr>
              <a:t>10</a:t>
            </a:r>
            <a:endParaRPr kumimoji="1"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48149" name="WordArt 33"/>
          <p:cNvSpPr>
            <a:spLocks noChangeArrowheads="1" noChangeShapeType="1" noTextEdit="1"/>
          </p:cNvSpPr>
          <p:nvPr/>
        </p:nvSpPr>
        <p:spPr bwMode="auto">
          <a:xfrm>
            <a:off x="7086600" y="2209800"/>
            <a:ext cx="151765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q=10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8150" name="WordArt 34"/>
          <p:cNvSpPr>
            <a:spLocks noChangeArrowheads="1" noChangeShapeType="1" noTextEdit="1"/>
          </p:cNvSpPr>
          <p:nvPr/>
        </p:nvSpPr>
        <p:spPr bwMode="auto">
          <a:xfrm>
            <a:off x="8001000" y="3276600"/>
            <a:ext cx="2286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в</a:t>
            </a:r>
          </a:p>
        </p:txBody>
      </p:sp>
      <p:sp>
        <p:nvSpPr>
          <p:cNvPr id="48151" name="WordArt 37"/>
          <p:cNvSpPr>
            <a:spLocks noChangeArrowheads="1" noChangeShapeType="1" noTextEdit="1"/>
          </p:cNvSpPr>
          <p:nvPr/>
        </p:nvSpPr>
        <p:spPr bwMode="auto">
          <a:xfrm>
            <a:off x="7239000" y="4038600"/>
            <a:ext cx="1654175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q=16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8152" name="Line 38"/>
          <p:cNvSpPr>
            <a:spLocks noChangeShapeType="1"/>
          </p:cNvSpPr>
          <p:nvPr/>
        </p:nvSpPr>
        <p:spPr bwMode="auto">
          <a:xfrm>
            <a:off x="539750" y="5300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3" name="Line 39"/>
          <p:cNvSpPr>
            <a:spLocks noChangeShapeType="1"/>
          </p:cNvSpPr>
          <p:nvPr/>
        </p:nvSpPr>
        <p:spPr bwMode="auto">
          <a:xfrm>
            <a:off x="684213" y="5229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856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51260"/>
            <a:ext cx="6732588" cy="180657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Monotype Corsiva" panose="03010101010201010101" pitchFamily="66" charset="0"/>
              </a:rPr>
              <a:t>Рассмотрим еще перевод десятичного числа   </a:t>
            </a:r>
            <a:r>
              <a:rPr lang="ru-RU" alt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169</a:t>
            </a:r>
            <a:r>
              <a:rPr lang="ru-RU" altLang="ru-RU" baseline="-25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10</a:t>
            </a:r>
            <a:r>
              <a:rPr lang="ru-RU" altLang="ru-RU" dirty="0" smtClean="0">
                <a:latin typeface="Monotype Corsiva" panose="03010101010201010101" pitchFamily="66" charset="0"/>
              </a:rPr>
              <a:t>   в   шестнадцатеричное,  выполняя деление на основание:  16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   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-</a:t>
            </a:r>
            <a:endParaRPr lang="ru-RU" altLang="ru-RU" sz="3600" dirty="0" smtClean="0"/>
          </a:p>
          <a:p>
            <a:pPr eaLnBrk="1" hangingPunct="1"/>
            <a:endParaRPr lang="ru-RU" altLang="ru-RU" dirty="0" smtClean="0"/>
          </a:p>
        </p:txBody>
      </p:sp>
      <p:graphicFrame>
        <p:nvGraphicFramePr>
          <p:cNvPr id="100393" name="Group 41"/>
          <p:cNvGraphicFramePr>
            <a:graphicFrameLocks noGrp="1"/>
          </p:cNvGraphicFramePr>
          <p:nvPr/>
        </p:nvGraphicFramePr>
        <p:xfrm>
          <a:off x="1116013" y="1989138"/>
          <a:ext cx="1285875" cy="1371600"/>
        </p:xfrm>
        <a:graphic>
          <a:graphicData uri="http://schemas.openxmlformats.org/drawingml/2006/table">
            <a:tbl>
              <a:tblPr/>
              <a:tblGrid>
                <a:gridCol w="685800"/>
                <a:gridCol w="600075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169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62" name="Line 21"/>
          <p:cNvSpPr>
            <a:spLocks noChangeShapeType="1"/>
          </p:cNvSpPr>
          <p:nvPr/>
        </p:nvSpPr>
        <p:spPr bwMode="auto">
          <a:xfrm>
            <a:off x="1835150" y="2133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3" name="Line 22"/>
          <p:cNvSpPr>
            <a:spLocks noChangeShapeType="1"/>
          </p:cNvSpPr>
          <p:nvPr/>
        </p:nvSpPr>
        <p:spPr bwMode="auto">
          <a:xfrm>
            <a:off x="1835150" y="242093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4" name="Line 23"/>
          <p:cNvSpPr>
            <a:spLocks noChangeShapeType="1"/>
          </p:cNvSpPr>
          <p:nvPr/>
        </p:nvSpPr>
        <p:spPr bwMode="auto">
          <a:xfrm>
            <a:off x="1116013" y="24923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5" name="Line 24"/>
          <p:cNvSpPr>
            <a:spLocks noChangeShapeType="1"/>
          </p:cNvSpPr>
          <p:nvPr/>
        </p:nvSpPr>
        <p:spPr bwMode="auto">
          <a:xfrm>
            <a:off x="1187450" y="29241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6" name="Oval 25"/>
          <p:cNvSpPr>
            <a:spLocks noChangeArrowheads="1"/>
          </p:cNvSpPr>
          <p:nvPr/>
        </p:nvSpPr>
        <p:spPr bwMode="auto">
          <a:xfrm>
            <a:off x="1187450" y="2997200"/>
            <a:ext cx="4572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9167" name="Oval 26"/>
          <p:cNvSpPr>
            <a:spLocks noChangeArrowheads="1"/>
          </p:cNvSpPr>
          <p:nvPr/>
        </p:nvSpPr>
        <p:spPr bwMode="auto">
          <a:xfrm>
            <a:off x="1908175" y="2565400"/>
            <a:ext cx="4572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9168" name="Text Box 30"/>
          <p:cNvSpPr txBox="1">
            <a:spLocks noChangeArrowheads="1"/>
          </p:cNvSpPr>
          <p:nvPr/>
        </p:nvSpPr>
        <p:spPr bwMode="auto">
          <a:xfrm>
            <a:off x="2627313" y="1844675"/>
            <a:ext cx="4848225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400">
                <a:latin typeface="Monotype Corsiva" panose="03010101010201010101" pitchFamily="66" charset="0"/>
              </a:rPr>
              <a:t>Последнее частное не делится на 16, и мы заменяем его согласно  алфавиту 16-ричной системы на символ </a:t>
            </a:r>
            <a:r>
              <a:rPr kumimoji="1" lang="ru-RU" altLang="ru-RU" sz="2400">
                <a:solidFill>
                  <a:srgbClr val="FF0000"/>
                </a:solidFill>
                <a:latin typeface="Monotype Corsiva" panose="03010101010201010101" pitchFamily="66" charset="0"/>
              </a:rPr>
              <a:t>А :   </a:t>
            </a:r>
            <a:r>
              <a:rPr kumimoji="1" lang="ru-RU" altLang="ru-RU" sz="2400" u="sng">
                <a:latin typeface="Monotype Corsiva" panose="03010101010201010101" pitchFamily="66" charset="0"/>
              </a:rPr>
              <a:t>Получили</a:t>
            </a:r>
            <a:r>
              <a:rPr kumimoji="1" lang="ru-RU" altLang="ru-RU" sz="2400">
                <a:latin typeface="Monotype Corsiva" panose="03010101010201010101" pitchFamily="66" charset="0"/>
              </a:rPr>
              <a:t> </a:t>
            </a:r>
            <a:r>
              <a:rPr kumimoji="1" lang="ru-RU" altLang="ru-RU" sz="2400">
                <a:solidFill>
                  <a:srgbClr val="FF0000"/>
                </a:solidFill>
                <a:latin typeface="Monotype Corsiva" panose="03010101010201010101" pitchFamily="66" charset="0"/>
              </a:rPr>
              <a:t>169</a:t>
            </a:r>
            <a:r>
              <a:rPr kumimoji="1" lang="ru-RU" altLang="ru-RU" sz="2400" baseline="-25000">
                <a:latin typeface="Monotype Corsiva" panose="03010101010201010101" pitchFamily="66" charset="0"/>
              </a:rPr>
              <a:t>10</a:t>
            </a:r>
            <a:r>
              <a:rPr kumimoji="1" lang="ru-RU" altLang="ru-RU" sz="2400">
                <a:latin typeface="Monotype Corsiva" panose="03010101010201010101" pitchFamily="66" charset="0"/>
              </a:rPr>
              <a:t> = </a:t>
            </a:r>
            <a:r>
              <a:rPr kumimoji="1" lang="ru-RU" altLang="ru-RU" sz="2400">
                <a:solidFill>
                  <a:srgbClr val="FF0000"/>
                </a:solidFill>
                <a:latin typeface="Monotype Corsiva" panose="03010101010201010101" pitchFamily="66" charset="0"/>
              </a:rPr>
              <a:t>А9</a:t>
            </a:r>
            <a:r>
              <a:rPr kumimoji="1" lang="ru-RU" altLang="ru-RU" sz="2400" baseline="-25000">
                <a:latin typeface="Monotype Corsiva" panose="03010101010201010101" pitchFamily="66" charset="0"/>
              </a:rPr>
              <a:t>16</a:t>
            </a: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49169" name="Text Box 31"/>
          <p:cNvSpPr txBox="1">
            <a:spLocks noChangeArrowheads="1"/>
          </p:cNvSpPr>
          <p:nvPr/>
        </p:nvSpPr>
        <p:spPr bwMode="auto">
          <a:xfrm>
            <a:off x="917143" y="3398044"/>
            <a:ext cx="78486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400" dirty="0">
                <a:latin typeface="Monotype Corsiva" panose="03010101010201010101" pitchFamily="66" charset="0"/>
              </a:rPr>
              <a:t>Выполнив проверку убеждаемся в правильности перевода: 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altLang="ru-RU" dirty="0">
                <a:latin typeface="Monotype Corsiva" panose="03010101010201010101" pitchFamily="66" charset="0"/>
              </a:rPr>
              <a:t> </a:t>
            </a:r>
            <a:r>
              <a:rPr kumimoji="1" lang="ru-RU" altLang="ru-RU" sz="2000" baseline="-25000" dirty="0">
                <a:latin typeface="Monotype Corsiva" panose="03010101010201010101" pitchFamily="66" charset="0"/>
              </a:rPr>
              <a:t>1  0</a:t>
            </a:r>
            <a:endParaRPr kumimoji="1" lang="ru-RU" altLang="ru-RU" sz="2000" dirty="0"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А9</a:t>
            </a:r>
            <a:r>
              <a:rPr kumimoji="1" lang="ru-RU" altLang="ru-RU" sz="2400" baseline="-25000" dirty="0">
                <a:latin typeface="Monotype Corsiva" panose="03010101010201010101" pitchFamily="66" charset="0"/>
              </a:rPr>
              <a:t>16</a:t>
            </a:r>
            <a:r>
              <a:rPr kumimoji="1" lang="ru-RU" altLang="ru-RU" sz="2400" dirty="0">
                <a:latin typeface="Monotype Corsiva" panose="03010101010201010101" pitchFamily="66" charset="0"/>
              </a:rPr>
              <a:t>=  </a:t>
            </a:r>
            <a:r>
              <a:rPr kumimoji="1"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А </a:t>
            </a:r>
            <a:r>
              <a:rPr kumimoji="1" lang="ru-RU" altLang="ru-RU" sz="2400" dirty="0">
                <a:latin typeface="Monotype Corsiva" panose="03010101010201010101" pitchFamily="66" charset="0"/>
              </a:rPr>
              <a:t>· 16</a:t>
            </a:r>
            <a:r>
              <a:rPr kumimoji="1" lang="ru-RU" altLang="ru-RU" sz="2400" baseline="30000" dirty="0">
                <a:latin typeface="Monotype Corsiva" panose="03010101010201010101" pitchFamily="66" charset="0"/>
              </a:rPr>
              <a:t>1</a:t>
            </a:r>
            <a:r>
              <a:rPr kumimoji="1" lang="ru-RU" altLang="ru-RU" sz="2400" dirty="0">
                <a:latin typeface="Monotype Corsiva" panose="03010101010201010101" pitchFamily="66" charset="0"/>
              </a:rPr>
              <a:t>  + </a:t>
            </a:r>
            <a:r>
              <a:rPr kumimoji="1"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9</a:t>
            </a:r>
            <a:r>
              <a:rPr kumimoji="1" lang="ru-RU" altLang="ru-RU" sz="2400" dirty="0">
                <a:latin typeface="Monotype Corsiva" panose="03010101010201010101" pitchFamily="66" charset="0"/>
              </a:rPr>
              <a:t> · 16</a:t>
            </a:r>
            <a:r>
              <a:rPr kumimoji="1" lang="ru-RU" altLang="ru-RU" sz="2400" baseline="30000" dirty="0">
                <a:latin typeface="Monotype Corsiva" panose="03010101010201010101" pitchFamily="66" charset="0"/>
              </a:rPr>
              <a:t>0</a:t>
            </a:r>
            <a:r>
              <a:rPr kumimoji="1" lang="ru-RU" altLang="ru-RU" sz="2400" dirty="0">
                <a:latin typeface="Monotype Corsiva" panose="03010101010201010101" pitchFamily="66" charset="0"/>
              </a:rPr>
              <a:t> = </a:t>
            </a:r>
            <a:r>
              <a:rPr kumimoji="1"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10</a:t>
            </a:r>
            <a:r>
              <a:rPr kumimoji="1" lang="ru-RU" altLang="ru-RU" sz="2400" dirty="0">
                <a:latin typeface="Monotype Corsiva" panose="03010101010201010101" pitchFamily="66" charset="0"/>
              </a:rPr>
              <a:t> · 16  + </a:t>
            </a:r>
            <a:r>
              <a:rPr kumimoji="1"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9</a:t>
            </a:r>
            <a:r>
              <a:rPr kumimoji="1" lang="ru-RU" altLang="ru-RU" sz="2400" dirty="0">
                <a:latin typeface="Monotype Corsiva" panose="03010101010201010101" pitchFamily="66" charset="0"/>
              </a:rPr>
              <a:t> = </a:t>
            </a:r>
            <a:r>
              <a:rPr kumimoji="1"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169</a:t>
            </a:r>
            <a:r>
              <a:rPr kumimoji="1" lang="ru-RU" altLang="ru-RU" sz="2400" baseline="-25000" dirty="0">
                <a:latin typeface="Monotype Corsiva" panose="03010101010201010101" pitchFamily="66" charset="0"/>
              </a:rPr>
              <a:t>10     -   </a:t>
            </a:r>
            <a:endParaRPr kumimoji="1" lang="en-US" altLang="ru-RU" sz="2400" baseline="-25000" dirty="0"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ru-RU" altLang="ru-RU" sz="2800" dirty="0">
                <a:solidFill>
                  <a:srgbClr val="E5172B"/>
                </a:solidFill>
                <a:latin typeface="Monotype Corsiva" panose="03010101010201010101" pitchFamily="66" charset="0"/>
              </a:rPr>
              <a:t>Перевод из десятичной системы в любую другую происходит путем деления исходного числа на основание той системы, в             которую переводим.</a:t>
            </a:r>
            <a:endParaRPr kumimoji="1" lang="ru-RU" alt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49170" name="WordArt 33"/>
          <p:cNvSpPr>
            <a:spLocks noChangeArrowheads="1" noChangeShapeType="1" noTextEdit="1"/>
          </p:cNvSpPr>
          <p:nvPr/>
        </p:nvSpPr>
        <p:spPr bwMode="auto">
          <a:xfrm>
            <a:off x="7620000" y="1905000"/>
            <a:ext cx="1128713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q=10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9171" name="WordArt 34"/>
          <p:cNvSpPr>
            <a:spLocks noChangeArrowheads="1" noChangeShapeType="1" noTextEdit="1"/>
          </p:cNvSpPr>
          <p:nvPr/>
        </p:nvSpPr>
        <p:spPr bwMode="auto">
          <a:xfrm>
            <a:off x="8229600" y="3124200"/>
            <a:ext cx="2286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в</a:t>
            </a:r>
          </a:p>
        </p:txBody>
      </p:sp>
      <p:sp>
        <p:nvSpPr>
          <p:cNvPr id="49172" name="WordArt 37"/>
          <p:cNvSpPr>
            <a:spLocks noChangeArrowheads="1" noChangeShapeType="1" noTextEdit="1"/>
          </p:cNvSpPr>
          <p:nvPr/>
        </p:nvSpPr>
        <p:spPr bwMode="auto">
          <a:xfrm>
            <a:off x="7924800" y="4149725"/>
            <a:ext cx="895350" cy="727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q=16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49173" name="Line 38"/>
          <p:cNvSpPr>
            <a:spLocks noChangeShapeType="1"/>
          </p:cNvSpPr>
          <p:nvPr/>
        </p:nvSpPr>
        <p:spPr bwMode="auto">
          <a:xfrm>
            <a:off x="395288" y="4508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4" name="Line 39"/>
          <p:cNvSpPr>
            <a:spLocks noChangeShapeType="1"/>
          </p:cNvSpPr>
          <p:nvPr/>
        </p:nvSpPr>
        <p:spPr bwMode="auto">
          <a:xfrm>
            <a:off x="539750" y="4508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5" name="Line 44"/>
          <p:cNvSpPr>
            <a:spLocks noChangeShapeType="1"/>
          </p:cNvSpPr>
          <p:nvPr/>
        </p:nvSpPr>
        <p:spPr bwMode="auto">
          <a:xfrm flipH="1">
            <a:off x="1403350" y="2997200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6" name="Line 45"/>
          <p:cNvSpPr>
            <a:spLocks noChangeShapeType="1"/>
          </p:cNvSpPr>
          <p:nvPr/>
        </p:nvSpPr>
        <p:spPr bwMode="auto">
          <a:xfrm flipH="1" flipV="1">
            <a:off x="971550" y="3284538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538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71538" y="739920"/>
            <a:ext cx="6580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Самым</a:t>
            </a:r>
            <a:r>
              <a:rPr lang="ru-RU" altLang="ru-RU" sz="2400" dirty="0"/>
              <a:t> </a:t>
            </a:r>
            <a:r>
              <a:rPr lang="ru-RU" altLang="ru-RU" sz="2400" b="1" dirty="0"/>
              <a:t>простым инструментом счета были пальцы на руках человека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71538" y="2390486"/>
            <a:ext cx="711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С их помощью можно было считать до 5, а если взять две руки, то и до 10.</a:t>
            </a:r>
            <a:r>
              <a:rPr lang="ru-RU" altLang="ru-RU" sz="2400" b="1" dirty="0">
                <a:solidFill>
                  <a:srgbClr val="663300"/>
                </a:solidFill>
              </a:rPr>
              <a:t> </a:t>
            </a:r>
            <a:br>
              <a:rPr lang="ru-RU" altLang="ru-RU" sz="2400" b="1" dirty="0">
                <a:solidFill>
                  <a:srgbClr val="663300"/>
                </a:solidFill>
              </a:rPr>
            </a:br>
            <a:endParaRPr lang="ru-RU" altLang="ru-RU" sz="2400" b="1" dirty="0">
              <a:solidFill>
                <a:srgbClr val="663300"/>
              </a:solidFill>
            </a:endParaRPr>
          </a:p>
        </p:txBody>
      </p:sp>
      <p:pic>
        <p:nvPicPr>
          <p:cNvPr id="6" name="Picture 13" descr="пальцы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10207" r="41313" b="24550"/>
          <a:stretch>
            <a:fillRect/>
          </a:stretch>
        </p:blipFill>
        <p:spPr bwMode="auto">
          <a:xfrm>
            <a:off x="2303463" y="3290022"/>
            <a:ext cx="424815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5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857250" y="714375"/>
            <a:ext cx="7786688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FF0000"/>
                </a:solidFill>
                <a:latin typeface="Verdana" panose="020B0604030504040204" pitchFamily="34" charset="0"/>
              </a:rPr>
              <a:t>Контрольные вопросы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Verdana" panose="020B0604030504040204" pitchFamily="34" charset="0"/>
              </a:rPr>
              <a:t>1.Что такое система счисления?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Verdana" panose="020B0604030504040204" pitchFamily="34" charset="0"/>
              </a:rPr>
              <a:t>2.Чем отличаются позиционные системы счисления от непозиционных, в чем их преимущества?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Verdana" panose="020B0604030504040204" pitchFamily="34" charset="0"/>
              </a:rPr>
              <a:t>Привести примеры позиционных и непозиционных систем счисления.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Verdana" panose="020B0604030504040204" pitchFamily="34" charset="0"/>
              </a:rPr>
              <a:t>3.Что такое основание системы счисления?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Verdana" panose="020B0604030504040204" pitchFamily="34" charset="0"/>
              </a:rPr>
              <a:t>4. Система счисления с каким основанием была самой первой?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Verdana" panose="020B0604030504040204" pitchFamily="34" charset="0"/>
              </a:rPr>
              <a:t>5. В какой стране впервые стали использоваться специальные обозначения для 5,10,100,1000,1000000?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altLang="ru-RU">
              <a:latin typeface="Verdana" panose="020B0604030504040204" pitchFamily="34" charset="0"/>
            </a:endParaRPr>
          </a:p>
        </p:txBody>
      </p:sp>
      <p:pic>
        <p:nvPicPr>
          <p:cNvPr id="53251" name="Picture 5" descr="j028887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6" y="630582"/>
            <a:ext cx="817130" cy="13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964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2715" y="611331"/>
            <a:ext cx="76120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Одна из таких систем  счета впоследствии и стала общеупотребительной -  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                                                       </a:t>
            </a:r>
            <a:r>
              <a:rPr lang="ru-RU" altLang="ru-RU" sz="3600" b="1" dirty="0"/>
              <a:t>десятичная.</a:t>
            </a:r>
            <a:r>
              <a:rPr lang="ru-RU" altLang="ru-RU" sz="2400" b="1" dirty="0"/>
              <a:t> </a:t>
            </a:r>
          </a:p>
        </p:txBody>
      </p:sp>
      <p:pic>
        <p:nvPicPr>
          <p:cNvPr id="5" name="Picture 3" descr="пальцы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8"/>
          <a:stretch>
            <a:fillRect/>
          </a:stretch>
        </p:blipFill>
        <p:spPr bwMode="auto">
          <a:xfrm>
            <a:off x="1074014" y="2571172"/>
            <a:ext cx="7129463" cy="2317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8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8814" y="841664"/>
            <a:ext cx="77152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Потребность в записи чисел появилась в очень древние времена, как только люди научились считать. </a:t>
            </a:r>
            <a:br>
              <a:rPr lang="ru-RU" altLang="ru-RU" sz="2400" b="1" dirty="0"/>
            </a:br>
            <a:r>
              <a:rPr lang="ru-RU" altLang="ru-RU" sz="2400" b="1" dirty="0"/>
              <a:t/>
            </a:r>
            <a:br>
              <a:rPr lang="ru-RU" altLang="ru-RU" sz="2400" b="1" dirty="0"/>
            </a:br>
            <a:r>
              <a:rPr lang="ru-RU" altLang="ru-RU" sz="2400" b="1" dirty="0"/>
              <a:t>Количество предметов изображалось нанесением черточек или засечек на какой-либо твердой поверхности: камне, глине и т.д.</a:t>
            </a:r>
            <a:br>
              <a:rPr lang="ru-RU" altLang="ru-RU" sz="2400" b="1" dirty="0"/>
            </a:br>
            <a:r>
              <a:rPr lang="ru-RU" altLang="ru-RU" sz="2000" b="1" dirty="0">
                <a:solidFill>
                  <a:srgbClr val="663300"/>
                </a:solidFill>
              </a:rPr>
              <a:t> </a:t>
            </a:r>
          </a:p>
          <a:p>
            <a:pPr eaLnBrk="1" hangingPunct="1"/>
            <a:endParaRPr lang="ru-RU" altLang="ru-RU" sz="2000" b="1" dirty="0">
              <a:solidFill>
                <a:srgbClr val="663300"/>
              </a:solidFill>
            </a:endParaRPr>
          </a:p>
          <a:p>
            <a:pPr eaLnBrk="1" hangingPunct="1"/>
            <a:endParaRPr lang="ru-RU" altLang="ru-RU" dirty="0">
              <a:solidFill>
                <a:srgbClr val="663300"/>
              </a:solidFill>
            </a:endParaRPr>
          </a:p>
          <a:p>
            <a:pPr eaLnBrk="1" hangingPunct="1"/>
            <a:endParaRPr lang="ru-RU" altLang="ru-RU" dirty="0">
              <a:latin typeface="Verdana" panose="020B060403050404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2132" y="4860347"/>
            <a:ext cx="80311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Люди рисовали палочки на стенах и делали зарубки на костях животных или ветках деревьев</a:t>
            </a:r>
            <a:br>
              <a:rPr lang="ru-RU" altLang="ru-RU" sz="2400" b="1" dirty="0"/>
            </a:br>
            <a:endParaRPr lang="ru-RU" altLang="ru-RU" sz="2400" b="1" dirty="0"/>
          </a:p>
          <a:p>
            <a:pPr eaLnBrk="1" hangingPunct="1">
              <a:spcBef>
                <a:spcPct val="50000"/>
              </a:spcBef>
            </a:pPr>
            <a:endParaRPr lang="ru-RU" altLang="ru-RU" dirty="0">
              <a:solidFill>
                <a:srgbClr val="663300"/>
              </a:solidFill>
            </a:endParaRPr>
          </a:p>
        </p:txBody>
      </p:sp>
      <p:pic>
        <p:nvPicPr>
          <p:cNvPr id="6" name="Picture 3" descr="Рисуно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260147"/>
            <a:ext cx="4695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7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12775" y="3727450"/>
            <a:ext cx="78882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/>
              <a:t>Единичная запись для таких чисел была громоздкой и неудобной, поэтому люди стали искать более компактные способы обозначать большие числа.</a:t>
            </a:r>
          </a:p>
          <a:p>
            <a:pPr algn="just" eaLnBrk="1" hangingPunct="1"/>
            <a:r>
              <a:rPr lang="ru-RU" altLang="ru-RU">
                <a:solidFill>
                  <a:srgbClr val="663300"/>
                </a:solidFill>
              </a:rPr>
              <a:t/>
            </a:r>
            <a:br>
              <a:rPr lang="ru-RU" altLang="ru-RU">
                <a:solidFill>
                  <a:srgbClr val="663300"/>
                </a:solidFill>
              </a:rPr>
            </a:br>
            <a:endParaRPr lang="ru-RU" altLang="ru-RU">
              <a:solidFill>
                <a:srgbClr val="663300"/>
              </a:solidFill>
              <a:latin typeface="Verdana" panose="020B060403050404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96888" y="5035550"/>
            <a:ext cx="81375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/>
              <a:t>Появились специальные обозначения для «пятерок»,  «десяток», «сотен» и т.д.</a:t>
            </a:r>
          </a:p>
          <a:p>
            <a:pPr eaLnBrk="1" hangingPunct="1"/>
            <a:r>
              <a:rPr lang="ru-RU" altLang="ru-RU">
                <a:solidFill>
                  <a:srgbClr val="663300"/>
                </a:solidFill>
                <a:latin typeface="Verdana" panose="020B0604030504040204" pitchFamily="34" charset="0"/>
              </a:rPr>
              <a:t/>
            </a:r>
            <a:br>
              <a:rPr lang="ru-RU" altLang="ru-RU">
                <a:solidFill>
                  <a:srgbClr val="663300"/>
                </a:solidFill>
                <a:latin typeface="Verdana" panose="020B0604030504040204" pitchFamily="34" charset="0"/>
              </a:rPr>
            </a:br>
            <a:endParaRPr lang="ru-RU" altLang="ru-RU">
              <a:solidFill>
                <a:srgbClr val="663300"/>
              </a:solidFill>
              <a:latin typeface="Verdana" panose="020B0604030504040204" pitchFamily="34" charset="0"/>
            </a:endParaRPr>
          </a:p>
        </p:txBody>
      </p:sp>
      <p:pic>
        <p:nvPicPr>
          <p:cNvPr id="16388" name="Picture 5" descr="Рисуно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102"/>
              </a:clrFrom>
              <a:clrTo>
                <a:srgbClr val="0301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000250"/>
            <a:ext cx="42862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582613" y="625475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000" b="1"/>
              <a:t>Чем больше зерна собирали люди со своих полей, чем многочисленнее становились их стада, тем большие числа становились им нужны. 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429500" y="5786438"/>
            <a:ext cx="1500188" cy="85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FF0000"/>
                </a:solidFill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385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685800" y="2649538"/>
            <a:ext cx="44640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Очень наглядной была система таких знаков у египтян.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 Египтяне придумали эту систему</a:t>
            </a:r>
            <a:br>
              <a:rPr lang="ru-RU" altLang="ru-RU" sz="2000" b="1"/>
            </a:br>
            <a:r>
              <a:rPr lang="ru-RU" altLang="ru-RU" sz="2000" b="1"/>
              <a:t> около</a:t>
            </a:r>
            <a:r>
              <a:rPr lang="ru-RU" altLang="ru-RU" sz="2000">
                <a:solidFill>
                  <a:srgbClr val="663300"/>
                </a:solidFill>
              </a:rPr>
              <a:t> </a:t>
            </a:r>
            <a:r>
              <a:rPr lang="ru-RU" altLang="ru-RU" sz="4000">
                <a:solidFill>
                  <a:srgbClr val="FF0066"/>
                </a:solidFill>
              </a:rPr>
              <a:t>5</a:t>
            </a:r>
            <a:r>
              <a:rPr lang="ru-RU" altLang="ru-RU" sz="4000"/>
              <a:t> </a:t>
            </a:r>
            <a:r>
              <a:rPr lang="ru-RU" altLang="ru-RU" sz="4000">
                <a:solidFill>
                  <a:srgbClr val="FF0066"/>
                </a:solidFill>
              </a:rPr>
              <a:t>000 лет</a:t>
            </a:r>
            <a:r>
              <a:rPr lang="ru-RU" altLang="ru-RU" sz="2000"/>
              <a:t> </a:t>
            </a:r>
            <a:r>
              <a:rPr lang="ru-RU" altLang="ru-RU" sz="2000" b="1"/>
              <a:t>тому назад.</a:t>
            </a:r>
            <a:br>
              <a:rPr lang="ru-RU" altLang="ru-RU" sz="2000" b="1"/>
            </a:br>
            <a:r>
              <a:rPr lang="ru-RU" altLang="ru-RU" sz="2000" b="1"/>
              <a:t> Это одна из древнейших систем записи чисел, известная человеку</a:t>
            </a:r>
            <a:r>
              <a:rPr lang="ru-RU" altLang="ru-RU" sz="2000" b="1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2627313" y="285750"/>
            <a:ext cx="42497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Египетская</a:t>
            </a:r>
          </a:p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нумерация</a:t>
            </a:r>
          </a:p>
        </p:txBody>
      </p:sp>
      <p:pic>
        <p:nvPicPr>
          <p:cNvPr id="17412" name="Picture 22" descr="egi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26638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6354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627313" y="836613"/>
            <a:ext cx="5759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Как и большинство людей для счета небольшого количества предметов Египтяне использовали палочки </a:t>
            </a:r>
          </a:p>
        </p:txBody>
      </p:sp>
      <p:pic>
        <p:nvPicPr>
          <p:cNvPr id="18435" name="Picture 6" descr="e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720725" cy="568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e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441325" cy="681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3571875" y="1357313"/>
            <a:ext cx="55721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Каждая единица  изображалась отдельной палочкой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2484438" y="1785938"/>
            <a:ext cx="70929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Такими путами египтяне связывали коров</a:t>
            </a:r>
            <a:br>
              <a:rPr lang="ru-RU" altLang="ru-RU" sz="1600" b="1"/>
            </a:br>
            <a:r>
              <a:rPr lang="ru-RU" altLang="ru-RU" sz="1600" b="1"/>
              <a:t>   Если нужно изобразить несколько десятков, то иероглиф повторяли нужное количество раз. </a:t>
            </a:r>
            <a:br>
              <a:rPr lang="ru-RU" altLang="ru-RU" sz="1600" b="1"/>
            </a:br>
            <a:r>
              <a:rPr lang="ru-RU" altLang="ru-RU" sz="1600" b="1"/>
              <a:t>Тоже самое относится и к остальным иероглифам.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 b="1"/>
          </a:p>
        </p:txBody>
      </p:sp>
      <p:pic>
        <p:nvPicPr>
          <p:cNvPr id="18439" name="Picture 12" descr="e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714500"/>
            <a:ext cx="327025" cy="5222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323850" y="765175"/>
            <a:ext cx="900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250825" y="1785938"/>
            <a:ext cx="90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2357438" y="2857500"/>
            <a:ext cx="6283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Это мерная веревка, которой измеряли земельные участки после разлива Нила.</a:t>
            </a:r>
            <a:br>
              <a:rPr lang="ru-RU" altLang="ru-RU" sz="1600" b="1"/>
            </a:br>
            <a:endParaRPr lang="ru-RU" altLang="ru-RU" sz="1600" b="1"/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57188" y="2857500"/>
            <a:ext cx="900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  <a:latin typeface="Verdana" panose="020B0604030504040204" pitchFamily="34" charset="0"/>
              </a:rPr>
              <a:t>100</a:t>
            </a:r>
          </a:p>
        </p:txBody>
      </p:sp>
      <p:pic>
        <p:nvPicPr>
          <p:cNvPr id="18444" name="Picture 20" descr="e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857500"/>
            <a:ext cx="360362" cy="549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285750" y="35718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  <a:latin typeface="Verdana" panose="020B0604030504040204" pitchFamily="34" charset="0"/>
              </a:rPr>
              <a:t>1000</a:t>
            </a:r>
          </a:p>
        </p:txBody>
      </p:sp>
      <p:pic>
        <p:nvPicPr>
          <p:cNvPr id="18446" name="Picture 23" descr="eg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500438"/>
            <a:ext cx="341312" cy="514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24"/>
          <p:cNvSpPr txBox="1">
            <a:spLocks noChangeArrowheads="1"/>
          </p:cNvSpPr>
          <p:nvPr/>
        </p:nvSpPr>
        <p:spPr bwMode="auto">
          <a:xfrm>
            <a:off x="2428875" y="3571875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Цветок </a:t>
            </a:r>
            <a:r>
              <a:rPr lang="ru-RU" altLang="ru-RU" sz="1600" b="1"/>
              <a:t>лотоса</a:t>
            </a:r>
            <a:endParaRPr lang="ru-RU" altLang="ru-RU" b="1"/>
          </a:p>
        </p:txBody>
      </p:sp>
      <p:pic>
        <p:nvPicPr>
          <p:cNvPr id="18448" name="Picture 26" descr="eg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643438"/>
            <a:ext cx="428625" cy="4556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 Box 27"/>
          <p:cNvSpPr txBox="1">
            <a:spLocks noChangeArrowheads="1"/>
          </p:cNvSpPr>
          <p:nvPr/>
        </p:nvSpPr>
        <p:spPr bwMode="auto">
          <a:xfrm>
            <a:off x="1979613" y="188913"/>
            <a:ext cx="604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Египетская нумерация</a:t>
            </a:r>
          </a:p>
        </p:txBody>
      </p:sp>
      <p:sp>
        <p:nvSpPr>
          <p:cNvPr id="18450" name="Text Box 28"/>
          <p:cNvSpPr txBox="1">
            <a:spLocks noChangeArrowheads="1"/>
          </p:cNvSpPr>
          <p:nvPr/>
        </p:nvSpPr>
        <p:spPr bwMode="auto">
          <a:xfrm>
            <a:off x="2500313" y="4714875"/>
            <a:ext cx="388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Головастик</a:t>
            </a:r>
            <a:endParaRPr lang="ru-RU" altLang="ru-RU" b="1"/>
          </a:p>
        </p:txBody>
      </p:sp>
      <p:sp>
        <p:nvSpPr>
          <p:cNvPr id="18451" name="Text Box 29"/>
          <p:cNvSpPr txBox="1">
            <a:spLocks noChangeArrowheads="1"/>
          </p:cNvSpPr>
          <p:nvPr/>
        </p:nvSpPr>
        <p:spPr bwMode="auto">
          <a:xfrm>
            <a:off x="0" y="4643438"/>
            <a:ext cx="1728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  <a:latin typeface="Verdana" panose="020B0604030504040204" pitchFamily="34" charset="0"/>
              </a:rPr>
              <a:t>100000</a:t>
            </a:r>
          </a:p>
        </p:txBody>
      </p:sp>
      <p:pic>
        <p:nvPicPr>
          <p:cNvPr id="18452" name="Picture 31" descr="eg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143500"/>
            <a:ext cx="438150" cy="514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Text Box 32"/>
          <p:cNvSpPr txBox="1">
            <a:spLocks noChangeArrowheads="1"/>
          </p:cNvSpPr>
          <p:nvPr/>
        </p:nvSpPr>
        <p:spPr bwMode="auto">
          <a:xfrm>
            <a:off x="0" y="5072063"/>
            <a:ext cx="2233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  <a:latin typeface="Verdana" panose="020B0604030504040204" pitchFamily="34" charset="0"/>
              </a:rPr>
              <a:t>1000000</a:t>
            </a:r>
          </a:p>
        </p:txBody>
      </p:sp>
      <p:sp>
        <p:nvSpPr>
          <p:cNvPr id="18454" name="Text Box 33"/>
          <p:cNvSpPr txBox="1">
            <a:spLocks noChangeArrowheads="1"/>
          </p:cNvSpPr>
          <p:nvPr/>
        </p:nvSpPr>
        <p:spPr bwMode="auto">
          <a:xfrm>
            <a:off x="0" y="5715000"/>
            <a:ext cx="2484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  <a:latin typeface="Verdana" panose="020B0604030504040204" pitchFamily="34" charset="0"/>
              </a:rPr>
              <a:t>10000000</a:t>
            </a:r>
          </a:p>
        </p:txBody>
      </p:sp>
      <p:sp>
        <p:nvSpPr>
          <p:cNvPr id="18455" name="Text Box 34"/>
          <p:cNvSpPr txBox="1">
            <a:spLocks noChangeArrowheads="1"/>
          </p:cNvSpPr>
          <p:nvPr/>
        </p:nvSpPr>
        <p:spPr bwMode="auto">
          <a:xfrm>
            <a:off x="2484438" y="5786438"/>
            <a:ext cx="6659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Египтяне поклонялись богу Ра, богу Солнца и, наверное, так изображали самое большое свое число</a:t>
            </a:r>
          </a:p>
        </p:txBody>
      </p:sp>
      <p:sp>
        <p:nvSpPr>
          <p:cNvPr id="18456" name="Text Box 35"/>
          <p:cNvSpPr txBox="1">
            <a:spLocks noChangeArrowheads="1"/>
          </p:cNvSpPr>
          <p:nvPr/>
        </p:nvSpPr>
        <p:spPr bwMode="auto">
          <a:xfrm>
            <a:off x="2286000" y="5072063"/>
            <a:ext cx="612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Увидев</a:t>
            </a:r>
            <a:r>
              <a:rPr lang="ru-RU" altLang="ru-RU" b="1"/>
              <a:t> такое число, обычный человек очень удивится и возденет руки к небу </a:t>
            </a:r>
          </a:p>
        </p:txBody>
      </p:sp>
      <p:pic>
        <p:nvPicPr>
          <p:cNvPr id="18457" name="Picture 37" descr="eg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786438"/>
            <a:ext cx="381000" cy="428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Line 39"/>
          <p:cNvSpPr>
            <a:spLocks noChangeShapeType="1"/>
          </p:cNvSpPr>
          <p:nvPr/>
        </p:nvSpPr>
        <p:spPr bwMode="auto">
          <a:xfrm>
            <a:off x="285750" y="1714500"/>
            <a:ext cx="8496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9" name="Line 40"/>
          <p:cNvSpPr>
            <a:spLocks noChangeShapeType="1"/>
          </p:cNvSpPr>
          <p:nvPr/>
        </p:nvSpPr>
        <p:spPr bwMode="auto">
          <a:xfrm>
            <a:off x="214313" y="2786063"/>
            <a:ext cx="8496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0" name="Line 41"/>
          <p:cNvSpPr>
            <a:spLocks noChangeShapeType="1"/>
          </p:cNvSpPr>
          <p:nvPr/>
        </p:nvSpPr>
        <p:spPr bwMode="auto">
          <a:xfrm>
            <a:off x="214313" y="3500438"/>
            <a:ext cx="8496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1" name="Line 42"/>
          <p:cNvSpPr>
            <a:spLocks noChangeShapeType="1"/>
          </p:cNvSpPr>
          <p:nvPr/>
        </p:nvSpPr>
        <p:spPr bwMode="auto">
          <a:xfrm>
            <a:off x="285750" y="4643438"/>
            <a:ext cx="8496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2" name="Line 43"/>
          <p:cNvSpPr>
            <a:spLocks noChangeShapeType="1"/>
          </p:cNvSpPr>
          <p:nvPr/>
        </p:nvSpPr>
        <p:spPr bwMode="auto">
          <a:xfrm>
            <a:off x="0" y="5143500"/>
            <a:ext cx="8496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3" name="Line 44"/>
          <p:cNvSpPr>
            <a:spLocks noChangeShapeType="1"/>
          </p:cNvSpPr>
          <p:nvPr/>
        </p:nvSpPr>
        <p:spPr bwMode="auto">
          <a:xfrm>
            <a:off x="0" y="5715000"/>
            <a:ext cx="8496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4" name="Line 45"/>
          <p:cNvSpPr>
            <a:spLocks noChangeShapeType="1"/>
          </p:cNvSpPr>
          <p:nvPr/>
        </p:nvSpPr>
        <p:spPr bwMode="auto">
          <a:xfrm>
            <a:off x="285750" y="785813"/>
            <a:ext cx="8496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5" name="Text Box 46"/>
          <p:cNvSpPr txBox="1">
            <a:spLocks noChangeArrowheads="1"/>
          </p:cNvSpPr>
          <p:nvPr/>
        </p:nvSpPr>
        <p:spPr bwMode="auto">
          <a:xfrm>
            <a:off x="285750" y="4071938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  <a:latin typeface="Verdana" panose="020B0604030504040204" pitchFamily="34" charset="0"/>
              </a:rPr>
              <a:t>1000</a:t>
            </a:r>
          </a:p>
        </p:txBody>
      </p:sp>
      <p:pic>
        <p:nvPicPr>
          <p:cNvPr id="18466" name="Picture 48" descr="eg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071938"/>
            <a:ext cx="247650" cy="533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Line 49"/>
          <p:cNvSpPr>
            <a:spLocks noChangeShapeType="1"/>
          </p:cNvSpPr>
          <p:nvPr/>
        </p:nvSpPr>
        <p:spPr bwMode="auto">
          <a:xfrm>
            <a:off x="285750" y="4071938"/>
            <a:ext cx="8496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8" name="Text Box 50"/>
          <p:cNvSpPr txBox="1">
            <a:spLocks noChangeArrowheads="1"/>
          </p:cNvSpPr>
          <p:nvPr/>
        </p:nvSpPr>
        <p:spPr bwMode="auto">
          <a:xfrm>
            <a:off x="2428875" y="4071938"/>
            <a:ext cx="597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Поднятый </a:t>
            </a:r>
            <a:r>
              <a:rPr lang="ru-RU" altLang="ru-RU" sz="1600" b="1"/>
              <a:t>палец</a:t>
            </a:r>
            <a:r>
              <a:rPr lang="ru-RU" altLang="ru-RU" b="1"/>
              <a:t> - будь внимателен</a:t>
            </a:r>
          </a:p>
        </p:txBody>
      </p:sp>
    </p:spTree>
    <p:extLst>
      <p:ext uri="{BB962C8B-B14F-4D97-AF65-F5344CB8AC3E}">
        <p14:creationId xmlns:p14="http://schemas.microsoft.com/office/powerpoint/2010/main" val="11997519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468313" y="2636838"/>
            <a:ext cx="7993062" cy="2300287"/>
            <a:chOff x="2668" y="6808"/>
            <a:chExt cx="5813" cy="900"/>
          </a:xfrm>
        </p:grpSpPr>
        <p:sp>
          <p:nvSpPr>
            <p:cNvPr id="19475" name="Rectangle 5"/>
            <p:cNvSpPr>
              <a:spLocks noChangeArrowheads="1"/>
            </p:cNvSpPr>
            <p:nvPr/>
          </p:nvSpPr>
          <p:spPr bwMode="auto">
            <a:xfrm>
              <a:off x="2668" y="6808"/>
              <a:ext cx="5813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Verdana" panose="020B0604030504040204" pitchFamily="34" charset="0"/>
              </a:endParaRPr>
            </a:p>
          </p:txBody>
        </p:sp>
        <p:grpSp>
          <p:nvGrpSpPr>
            <p:cNvPr id="19476" name="Group 6"/>
            <p:cNvGrpSpPr>
              <a:grpSpLocks/>
            </p:cNvGrpSpPr>
            <p:nvPr/>
          </p:nvGrpSpPr>
          <p:grpSpPr bwMode="auto">
            <a:xfrm>
              <a:off x="2841" y="7030"/>
              <a:ext cx="5475" cy="533"/>
              <a:chOff x="2820" y="8756"/>
              <a:chExt cx="5475" cy="533"/>
            </a:xfrm>
          </p:grpSpPr>
          <p:grpSp>
            <p:nvGrpSpPr>
              <p:cNvPr id="19477" name="Group 7"/>
              <p:cNvGrpSpPr>
                <a:grpSpLocks/>
              </p:cNvGrpSpPr>
              <p:nvPr/>
            </p:nvGrpSpPr>
            <p:grpSpPr bwMode="auto">
              <a:xfrm>
                <a:off x="2820" y="8816"/>
                <a:ext cx="375" cy="420"/>
                <a:chOff x="4230" y="6570"/>
                <a:chExt cx="825" cy="1305"/>
              </a:xfrm>
            </p:grpSpPr>
            <p:sp>
              <p:nvSpPr>
                <p:cNvPr id="19542" name="Freeform 8"/>
                <p:cNvSpPr>
                  <a:spLocks/>
                </p:cNvSpPr>
                <p:nvPr/>
              </p:nvSpPr>
              <p:spPr bwMode="auto">
                <a:xfrm>
                  <a:off x="4230" y="6570"/>
                  <a:ext cx="825" cy="390"/>
                </a:xfrm>
                <a:custGeom>
                  <a:avLst/>
                  <a:gdLst>
                    <a:gd name="T0" fmla="*/ 0 w 825"/>
                    <a:gd name="T1" fmla="*/ 0 h 390"/>
                    <a:gd name="T2" fmla="*/ 0 w 825"/>
                    <a:gd name="T3" fmla="*/ 390 h 390"/>
                    <a:gd name="T4" fmla="*/ 825 w 825"/>
                    <a:gd name="T5" fmla="*/ 390 h 390"/>
                    <a:gd name="T6" fmla="*/ 825 w 825"/>
                    <a:gd name="T7" fmla="*/ 15 h 3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25"/>
                    <a:gd name="T13" fmla="*/ 0 h 390"/>
                    <a:gd name="T14" fmla="*/ 825 w 825"/>
                    <a:gd name="T15" fmla="*/ 390 h 3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25" h="390">
                      <a:moveTo>
                        <a:pt x="0" y="0"/>
                      </a:moveTo>
                      <a:lnTo>
                        <a:pt x="0" y="390"/>
                      </a:lnTo>
                      <a:lnTo>
                        <a:pt x="825" y="390"/>
                      </a:lnTo>
                      <a:lnTo>
                        <a:pt x="825" y="15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43" name="Oval 9"/>
                <p:cNvSpPr>
                  <a:spLocks noChangeArrowheads="1"/>
                </p:cNvSpPr>
                <p:nvPr/>
              </p:nvSpPr>
              <p:spPr bwMode="auto">
                <a:xfrm>
                  <a:off x="4515" y="6750"/>
                  <a:ext cx="270" cy="19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44" name="Freeform 10"/>
                <p:cNvSpPr>
                  <a:spLocks/>
                </p:cNvSpPr>
                <p:nvPr/>
              </p:nvSpPr>
              <p:spPr bwMode="auto">
                <a:xfrm>
                  <a:off x="4350" y="6930"/>
                  <a:ext cx="450" cy="945"/>
                </a:xfrm>
                <a:custGeom>
                  <a:avLst/>
                  <a:gdLst>
                    <a:gd name="T0" fmla="*/ 225 w 450"/>
                    <a:gd name="T1" fmla="*/ 45 h 945"/>
                    <a:gd name="T2" fmla="*/ 90 w 450"/>
                    <a:gd name="T3" fmla="*/ 105 h 945"/>
                    <a:gd name="T4" fmla="*/ 210 w 450"/>
                    <a:gd name="T5" fmla="*/ 855 h 945"/>
                    <a:gd name="T6" fmla="*/ 0 w 450"/>
                    <a:gd name="T7" fmla="*/ 825 h 945"/>
                    <a:gd name="T8" fmla="*/ 90 w 450"/>
                    <a:gd name="T9" fmla="*/ 915 h 945"/>
                    <a:gd name="T10" fmla="*/ 195 w 450"/>
                    <a:gd name="T11" fmla="*/ 870 h 945"/>
                    <a:gd name="T12" fmla="*/ 15 w 450"/>
                    <a:gd name="T13" fmla="*/ 945 h 945"/>
                    <a:gd name="T14" fmla="*/ 345 w 450"/>
                    <a:gd name="T15" fmla="*/ 945 h 945"/>
                    <a:gd name="T16" fmla="*/ 450 w 450"/>
                    <a:gd name="T17" fmla="*/ 120 h 945"/>
                    <a:gd name="T18" fmla="*/ 300 w 450"/>
                    <a:gd name="T19" fmla="*/ 0 h 945"/>
                    <a:gd name="T20" fmla="*/ 225 w 450"/>
                    <a:gd name="T21" fmla="*/ 45 h 9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0"/>
                    <a:gd name="T34" fmla="*/ 0 h 945"/>
                    <a:gd name="T35" fmla="*/ 450 w 450"/>
                    <a:gd name="T36" fmla="*/ 945 h 9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0" h="945">
                      <a:moveTo>
                        <a:pt x="225" y="45"/>
                      </a:moveTo>
                      <a:lnTo>
                        <a:pt x="90" y="105"/>
                      </a:lnTo>
                      <a:lnTo>
                        <a:pt x="210" y="855"/>
                      </a:lnTo>
                      <a:lnTo>
                        <a:pt x="0" y="825"/>
                      </a:lnTo>
                      <a:lnTo>
                        <a:pt x="90" y="915"/>
                      </a:lnTo>
                      <a:lnTo>
                        <a:pt x="195" y="870"/>
                      </a:lnTo>
                      <a:lnTo>
                        <a:pt x="15" y="945"/>
                      </a:lnTo>
                      <a:lnTo>
                        <a:pt x="345" y="945"/>
                      </a:lnTo>
                      <a:lnTo>
                        <a:pt x="450" y="120"/>
                      </a:lnTo>
                      <a:lnTo>
                        <a:pt x="300" y="0"/>
                      </a:lnTo>
                      <a:lnTo>
                        <a:pt x="22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478" name="Group 11"/>
              <p:cNvGrpSpPr>
                <a:grpSpLocks/>
              </p:cNvGrpSpPr>
              <p:nvPr/>
            </p:nvGrpSpPr>
            <p:grpSpPr bwMode="auto">
              <a:xfrm>
                <a:off x="3370" y="8779"/>
                <a:ext cx="455" cy="147"/>
                <a:chOff x="4045" y="6848"/>
                <a:chExt cx="1070" cy="567"/>
              </a:xfrm>
            </p:grpSpPr>
            <p:sp>
              <p:nvSpPr>
                <p:cNvPr id="19540" name="Freeform 12"/>
                <p:cNvSpPr>
                  <a:spLocks/>
                </p:cNvSpPr>
                <p:nvPr/>
              </p:nvSpPr>
              <p:spPr bwMode="auto">
                <a:xfrm>
                  <a:off x="4045" y="6848"/>
                  <a:ext cx="1070" cy="567"/>
                </a:xfrm>
                <a:custGeom>
                  <a:avLst/>
                  <a:gdLst>
                    <a:gd name="T0" fmla="*/ 95 w 1070"/>
                    <a:gd name="T1" fmla="*/ 82 h 567"/>
                    <a:gd name="T2" fmla="*/ 185 w 1070"/>
                    <a:gd name="T3" fmla="*/ 7 h 567"/>
                    <a:gd name="T4" fmla="*/ 275 w 1070"/>
                    <a:gd name="T5" fmla="*/ 37 h 567"/>
                    <a:gd name="T6" fmla="*/ 440 w 1070"/>
                    <a:gd name="T7" fmla="*/ 97 h 567"/>
                    <a:gd name="T8" fmla="*/ 515 w 1070"/>
                    <a:gd name="T9" fmla="*/ 217 h 567"/>
                    <a:gd name="T10" fmla="*/ 935 w 1070"/>
                    <a:gd name="T11" fmla="*/ 382 h 567"/>
                    <a:gd name="T12" fmla="*/ 935 w 1070"/>
                    <a:gd name="T13" fmla="*/ 502 h 567"/>
                    <a:gd name="T14" fmla="*/ 125 w 1070"/>
                    <a:gd name="T15" fmla="*/ 562 h 567"/>
                    <a:gd name="T16" fmla="*/ 425 w 1070"/>
                    <a:gd name="T17" fmla="*/ 472 h 567"/>
                    <a:gd name="T18" fmla="*/ 215 w 1070"/>
                    <a:gd name="T19" fmla="*/ 322 h 567"/>
                    <a:gd name="T20" fmla="*/ 20 w 1070"/>
                    <a:gd name="T21" fmla="*/ 202 h 567"/>
                    <a:gd name="T22" fmla="*/ 95 w 1070"/>
                    <a:gd name="T23" fmla="*/ 82 h 5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70"/>
                    <a:gd name="T37" fmla="*/ 0 h 567"/>
                    <a:gd name="T38" fmla="*/ 1070 w 1070"/>
                    <a:gd name="T39" fmla="*/ 567 h 5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70" h="567">
                      <a:moveTo>
                        <a:pt x="95" y="82"/>
                      </a:moveTo>
                      <a:cubicBezTo>
                        <a:pt x="122" y="50"/>
                        <a:pt x="155" y="14"/>
                        <a:pt x="185" y="7"/>
                      </a:cubicBezTo>
                      <a:cubicBezTo>
                        <a:pt x="215" y="0"/>
                        <a:pt x="233" y="22"/>
                        <a:pt x="275" y="37"/>
                      </a:cubicBezTo>
                      <a:cubicBezTo>
                        <a:pt x="317" y="52"/>
                        <a:pt x="400" y="67"/>
                        <a:pt x="440" y="97"/>
                      </a:cubicBezTo>
                      <a:cubicBezTo>
                        <a:pt x="480" y="127"/>
                        <a:pt x="433" y="170"/>
                        <a:pt x="515" y="217"/>
                      </a:cubicBezTo>
                      <a:cubicBezTo>
                        <a:pt x="597" y="264"/>
                        <a:pt x="865" y="334"/>
                        <a:pt x="935" y="382"/>
                      </a:cubicBezTo>
                      <a:cubicBezTo>
                        <a:pt x="1005" y="430"/>
                        <a:pt x="1070" y="472"/>
                        <a:pt x="935" y="502"/>
                      </a:cubicBezTo>
                      <a:cubicBezTo>
                        <a:pt x="800" y="532"/>
                        <a:pt x="210" y="567"/>
                        <a:pt x="125" y="562"/>
                      </a:cubicBezTo>
                      <a:cubicBezTo>
                        <a:pt x="40" y="557"/>
                        <a:pt x="410" y="512"/>
                        <a:pt x="425" y="472"/>
                      </a:cubicBezTo>
                      <a:cubicBezTo>
                        <a:pt x="440" y="432"/>
                        <a:pt x="283" y="367"/>
                        <a:pt x="215" y="322"/>
                      </a:cubicBezTo>
                      <a:cubicBezTo>
                        <a:pt x="147" y="277"/>
                        <a:pt x="40" y="242"/>
                        <a:pt x="20" y="202"/>
                      </a:cubicBezTo>
                      <a:cubicBezTo>
                        <a:pt x="0" y="162"/>
                        <a:pt x="68" y="114"/>
                        <a:pt x="95" y="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41" name="Freeform 13"/>
                <p:cNvSpPr>
                  <a:spLocks/>
                </p:cNvSpPr>
                <p:nvPr/>
              </p:nvSpPr>
              <p:spPr bwMode="auto">
                <a:xfrm>
                  <a:off x="4200" y="6975"/>
                  <a:ext cx="71" cy="90"/>
                </a:xfrm>
                <a:custGeom>
                  <a:avLst/>
                  <a:gdLst>
                    <a:gd name="T0" fmla="*/ 0 w 71"/>
                    <a:gd name="T1" fmla="*/ 0 h 90"/>
                    <a:gd name="T2" fmla="*/ 15 w 71"/>
                    <a:gd name="T3" fmla="*/ 60 h 90"/>
                    <a:gd name="T4" fmla="*/ 60 w 71"/>
                    <a:gd name="T5" fmla="*/ 75 h 90"/>
                    <a:gd name="T6" fmla="*/ 45 w 71"/>
                    <a:gd name="T7" fmla="*/ 15 h 90"/>
                    <a:gd name="T8" fmla="*/ 0 w 71"/>
                    <a:gd name="T9" fmla="*/ 30 h 90"/>
                    <a:gd name="T10" fmla="*/ 45 w 71"/>
                    <a:gd name="T11" fmla="*/ 45 h 90"/>
                    <a:gd name="T12" fmla="*/ 15 w 71"/>
                    <a:gd name="T13" fmla="*/ 9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1"/>
                    <a:gd name="T22" fmla="*/ 0 h 90"/>
                    <a:gd name="T23" fmla="*/ 71 w 71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1" h="90">
                      <a:moveTo>
                        <a:pt x="0" y="0"/>
                      </a:moveTo>
                      <a:cubicBezTo>
                        <a:pt x="5" y="20"/>
                        <a:pt x="2" y="44"/>
                        <a:pt x="15" y="60"/>
                      </a:cubicBezTo>
                      <a:cubicBezTo>
                        <a:pt x="25" y="72"/>
                        <a:pt x="51" y="88"/>
                        <a:pt x="60" y="75"/>
                      </a:cubicBezTo>
                      <a:cubicBezTo>
                        <a:pt x="71" y="58"/>
                        <a:pt x="50" y="35"/>
                        <a:pt x="45" y="15"/>
                      </a:cubicBezTo>
                      <a:cubicBezTo>
                        <a:pt x="30" y="20"/>
                        <a:pt x="0" y="14"/>
                        <a:pt x="0" y="30"/>
                      </a:cubicBezTo>
                      <a:cubicBezTo>
                        <a:pt x="0" y="46"/>
                        <a:pt x="41" y="30"/>
                        <a:pt x="45" y="45"/>
                      </a:cubicBezTo>
                      <a:cubicBezTo>
                        <a:pt x="49" y="62"/>
                        <a:pt x="15" y="90"/>
                        <a:pt x="15" y="9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479" name="Group 14"/>
              <p:cNvGrpSpPr>
                <a:grpSpLocks/>
              </p:cNvGrpSpPr>
              <p:nvPr/>
            </p:nvGrpSpPr>
            <p:grpSpPr bwMode="auto">
              <a:xfrm>
                <a:off x="4095" y="8891"/>
                <a:ext cx="60" cy="300"/>
                <a:chOff x="5835" y="6345"/>
                <a:chExt cx="150" cy="840"/>
              </a:xfrm>
            </p:grpSpPr>
            <p:sp>
              <p:nvSpPr>
                <p:cNvPr id="19538" name="Line 15"/>
                <p:cNvSpPr>
                  <a:spLocks noChangeShapeType="1"/>
                </p:cNvSpPr>
                <p:nvPr/>
              </p:nvSpPr>
              <p:spPr bwMode="auto">
                <a:xfrm>
                  <a:off x="5835" y="6345"/>
                  <a:ext cx="147" cy="2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9" name="Line 16"/>
                <p:cNvSpPr>
                  <a:spLocks noChangeShapeType="1"/>
                </p:cNvSpPr>
                <p:nvPr/>
              </p:nvSpPr>
              <p:spPr bwMode="auto">
                <a:xfrm>
                  <a:off x="5985" y="6600"/>
                  <a:ext cx="0" cy="58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0" name="Group 17"/>
              <p:cNvGrpSpPr>
                <a:grpSpLocks/>
              </p:cNvGrpSpPr>
              <p:nvPr/>
            </p:nvGrpSpPr>
            <p:grpSpPr bwMode="auto">
              <a:xfrm>
                <a:off x="4980" y="8884"/>
                <a:ext cx="146" cy="405"/>
                <a:chOff x="5400" y="5865"/>
                <a:chExt cx="296" cy="975"/>
              </a:xfrm>
            </p:grpSpPr>
            <p:sp>
              <p:nvSpPr>
                <p:cNvPr id="19534" name="AutoShape 18"/>
                <p:cNvSpPr>
                  <a:spLocks noChangeArrowheads="1"/>
                </p:cNvSpPr>
                <p:nvPr/>
              </p:nvSpPr>
              <p:spPr bwMode="auto">
                <a:xfrm>
                  <a:off x="5400" y="5865"/>
                  <a:ext cx="296" cy="375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35" name="Line 19"/>
                <p:cNvSpPr>
                  <a:spLocks noChangeShapeType="1"/>
                </p:cNvSpPr>
                <p:nvPr/>
              </p:nvSpPr>
              <p:spPr bwMode="auto">
                <a:xfrm>
                  <a:off x="5535" y="6195"/>
                  <a:ext cx="0" cy="5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5430" y="6615"/>
                  <a:ext cx="225" cy="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7" name="Line 21"/>
                <p:cNvSpPr>
                  <a:spLocks noChangeShapeType="1"/>
                </p:cNvSpPr>
                <p:nvPr/>
              </p:nvSpPr>
              <p:spPr bwMode="auto">
                <a:xfrm>
                  <a:off x="5400" y="6570"/>
                  <a:ext cx="270" cy="2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481" name="Freeform 22"/>
              <p:cNvSpPr>
                <a:spLocks/>
              </p:cNvSpPr>
              <p:nvPr/>
            </p:nvSpPr>
            <p:spPr bwMode="auto">
              <a:xfrm>
                <a:off x="6525" y="9071"/>
                <a:ext cx="180" cy="150"/>
              </a:xfrm>
              <a:custGeom>
                <a:avLst/>
                <a:gdLst>
                  <a:gd name="T0" fmla="*/ 90 w 180"/>
                  <a:gd name="T1" fmla="*/ 40 h 225"/>
                  <a:gd name="T2" fmla="*/ 150 w 180"/>
                  <a:gd name="T3" fmla="*/ 13 h 225"/>
                  <a:gd name="T4" fmla="*/ 105 w 180"/>
                  <a:gd name="T5" fmla="*/ 0 h 225"/>
                  <a:gd name="T6" fmla="*/ 0 w 180"/>
                  <a:gd name="T7" fmla="*/ 47 h 225"/>
                  <a:gd name="T8" fmla="*/ 15 w 180"/>
                  <a:gd name="T9" fmla="*/ 73 h 225"/>
                  <a:gd name="T10" fmla="*/ 105 w 180"/>
                  <a:gd name="T11" fmla="*/ 100 h 225"/>
                  <a:gd name="T12" fmla="*/ 180 w 180"/>
                  <a:gd name="T13" fmla="*/ 93 h 2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225"/>
                  <a:gd name="T23" fmla="*/ 180 w 180"/>
                  <a:gd name="T24" fmla="*/ 225 h 2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225">
                    <a:moveTo>
                      <a:pt x="90" y="90"/>
                    </a:moveTo>
                    <a:cubicBezTo>
                      <a:pt x="111" y="83"/>
                      <a:pt x="169" y="77"/>
                      <a:pt x="150" y="30"/>
                    </a:cubicBezTo>
                    <a:cubicBezTo>
                      <a:pt x="143" y="13"/>
                      <a:pt x="120" y="10"/>
                      <a:pt x="105" y="0"/>
                    </a:cubicBezTo>
                    <a:cubicBezTo>
                      <a:pt x="23" y="21"/>
                      <a:pt x="26" y="27"/>
                      <a:pt x="0" y="105"/>
                    </a:cubicBezTo>
                    <a:cubicBezTo>
                      <a:pt x="5" y="125"/>
                      <a:pt x="1" y="149"/>
                      <a:pt x="15" y="165"/>
                    </a:cubicBezTo>
                    <a:cubicBezTo>
                      <a:pt x="39" y="192"/>
                      <a:pt x="105" y="225"/>
                      <a:pt x="105" y="225"/>
                    </a:cubicBezTo>
                    <a:cubicBezTo>
                      <a:pt x="170" y="209"/>
                      <a:pt x="144" y="210"/>
                      <a:pt x="180" y="21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Verdana" panose="020B0604030504040204" pitchFamily="34" charset="0"/>
                </a:endParaRPr>
              </a:p>
            </p:txBody>
          </p:sp>
          <p:grpSp>
            <p:nvGrpSpPr>
              <p:cNvPr id="19482" name="Group 23"/>
              <p:cNvGrpSpPr>
                <a:grpSpLocks/>
              </p:cNvGrpSpPr>
              <p:nvPr/>
            </p:nvGrpSpPr>
            <p:grpSpPr bwMode="auto">
              <a:xfrm>
                <a:off x="3355" y="9049"/>
                <a:ext cx="455" cy="147"/>
                <a:chOff x="4045" y="6848"/>
                <a:chExt cx="1070" cy="567"/>
              </a:xfrm>
            </p:grpSpPr>
            <p:sp>
              <p:nvSpPr>
                <p:cNvPr id="19532" name="Freeform 24"/>
                <p:cNvSpPr>
                  <a:spLocks/>
                </p:cNvSpPr>
                <p:nvPr/>
              </p:nvSpPr>
              <p:spPr bwMode="auto">
                <a:xfrm>
                  <a:off x="4045" y="6848"/>
                  <a:ext cx="1070" cy="567"/>
                </a:xfrm>
                <a:custGeom>
                  <a:avLst/>
                  <a:gdLst>
                    <a:gd name="T0" fmla="*/ 95 w 1070"/>
                    <a:gd name="T1" fmla="*/ 82 h 567"/>
                    <a:gd name="T2" fmla="*/ 185 w 1070"/>
                    <a:gd name="T3" fmla="*/ 7 h 567"/>
                    <a:gd name="T4" fmla="*/ 275 w 1070"/>
                    <a:gd name="T5" fmla="*/ 37 h 567"/>
                    <a:gd name="T6" fmla="*/ 440 w 1070"/>
                    <a:gd name="T7" fmla="*/ 97 h 567"/>
                    <a:gd name="T8" fmla="*/ 515 w 1070"/>
                    <a:gd name="T9" fmla="*/ 217 h 567"/>
                    <a:gd name="T10" fmla="*/ 935 w 1070"/>
                    <a:gd name="T11" fmla="*/ 382 h 567"/>
                    <a:gd name="T12" fmla="*/ 935 w 1070"/>
                    <a:gd name="T13" fmla="*/ 502 h 567"/>
                    <a:gd name="T14" fmla="*/ 125 w 1070"/>
                    <a:gd name="T15" fmla="*/ 562 h 567"/>
                    <a:gd name="T16" fmla="*/ 425 w 1070"/>
                    <a:gd name="T17" fmla="*/ 472 h 567"/>
                    <a:gd name="T18" fmla="*/ 215 w 1070"/>
                    <a:gd name="T19" fmla="*/ 322 h 567"/>
                    <a:gd name="T20" fmla="*/ 20 w 1070"/>
                    <a:gd name="T21" fmla="*/ 202 h 567"/>
                    <a:gd name="T22" fmla="*/ 95 w 1070"/>
                    <a:gd name="T23" fmla="*/ 82 h 5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70"/>
                    <a:gd name="T37" fmla="*/ 0 h 567"/>
                    <a:gd name="T38" fmla="*/ 1070 w 1070"/>
                    <a:gd name="T39" fmla="*/ 567 h 5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70" h="567">
                      <a:moveTo>
                        <a:pt x="95" y="82"/>
                      </a:moveTo>
                      <a:cubicBezTo>
                        <a:pt x="122" y="50"/>
                        <a:pt x="155" y="14"/>
                        <a:pt x="185" y="7"/>
                      </a:cubicBezTo>
                      <a:cubicBezTo>
                        <a:pt x="215" y="0"/>
                        <a:pt x="233" y="22"/>
                        <a:pt x="275" y="37"/>
                      </a:cubicBezTo>
                      <a:cubicBezTo>
                        <a:pt x="317" y="52"/>
                        <a:pt x="400" y="67"/>
                        <a:pt x="440" y="97"/>
                      </a:cubicBezTo>
                      <a:cubicBezTo>
                        <a:pt x="480" y="127"/>
                        <a:pt x="433" y="170"/>
                        <a:pt x="515" y="217"/>
                      </a:cubicBezTo>
                      <a:cubicBezTo>
                        <a:pt x="597" y="264"/>
                        <a:pt x="865" y="334"/>
                        <a:pt x="935" y="382"/>
                      </a:cubicBezTo>
                      <a:cubicBezTo>
                        <a:pt x="1005" y="430"/>
                        <a:pt x="1070" y="472"/>
                        <a:pt x="935" y="502"/>
                      </a:cubicBezTo>
                      <a:cubicBezTo>
                        <a:pt x="800" y="532"/>
                        <a:pt x="210" y="567"/>
                        <a:pt x="125" y="562"/>
                      </a:cubicBezTo>
                      <a:cubicBezTo>
                        <a:pt x="40" y="557"/>
                        <a:pt x="410" y="512"/>
                        <a:pt x="425" y="472"/>
                      </a:cubicBezTo>
                      <a:cubicBezTo>
                        <a:pt x="440" y="432"/>
                        <a:pt x="283" y="367"/>
                        <a:pt x="215" y="322"/>
                      </a:cubicBezTo>
                      <a:cubicBezTo>
                        <a:pt x="147" y="277"/>
                        <a:pt x="40" y="242"/>
                        <a:pt x="20" y="202"/>
                      </a:cubicBezTo>
                      <a:cubicBezTo>
                        <a:pt x="0" y="162"/>
                        <a:pt x="68" y="114"/>
                        <a:pt x="95" y="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33" name="Freeform 25"/>
                <p:cNvSpPr>
                  <a:spLocks/>
                </p:cNvSpPr>
                <p:nvPr/>
              </p:nvSpPr>
              <p:spPr bwMode="auto">
                <a:xfrm>
                  <a:off x="4200" y="6975"/>
                  <a:ext cx="71" cy="90"/>
                </a:xfrm>
                <a:custGeom>
                  <a:avLst/>
                  <a:gdLst>
                    <a:gd name="T0" fmla="*/ 0 w 71"/>
                    <a:gd name="T1" fmla="*/ 0 h 90"/>
                    <a:gd name="T2" fmla="*/ 15 w 71"/>
                    <a:gd name="T3" fmla="*/ 60 h 90"/>
                    <a:gd name="T4" fmla="*/ 60 w 71"/>
                    <a:gd name="T5" fmla="*/ 75 h 90"/>
                    <a:gd name="T6" fmla="*/ 45 w 71"/>
                    <a:gd name="T7" fmla="*/ 15 h 90"/>
                    <a:gd name="T8" fmla="*/ 0 w 71"/>
                    <a:gd name="T9" fmla="*/ 30 h 90"/>
                    <a:gd name="T10" fmla="*/ 45 w 71"/>
                    <a:gd name="T11" fmla="*/ 45 h 90"/>
                    <a:gd name="T12" fmla="*/ 15 w 71"/>
                    <a:gd name="T13" fmla="*/ 9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1"/>
                    <a:gd name="T22" fmla="*/ 0 h 90"/>
                    <a:gd name="T23" fmla="*/ 71 w 71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1" h="90">
                      <a:moveTo>
                        <a:pt x="0" y="0"/>
                      </a:moveTo>
                      <a:cubicBezTo>
                        <a:pt x="5" y="20"/>
                        <a:pt x="2" y="44"/>
                        <a:pt x="15" y="60"/>
                      </a:cubicBezTo>
                      <a:cubicBezTo>
                        <a:pt x="25" y="72"/>
                        <a:pt x="51" y="88"/>
                        <a:pt x="60" y="75"/>
                      </a:cubicBezTo>
                      <a:cubicBezTo>
                        <a:pt x="71" y="58"/>
                        <a:pt x="50" y="35"/>
                        <a:pt x="45" y="15"/>
                      </a:cubicBezTo>
                      <a:cubicBezTo>
                        <a:pt x="30" y="20"/>
                        <a:pt x="0" y="14"/>
                        <a:pt x="0" y="30"/>
                      </a:cubicBezTo>
                      <a:cubicBezTo>
                        <a:pt x="0" y="46"/>
                        <a:pt x="41" y="30"/>
                        <a:pt x="45" y="45"/>
                      </a:cubicBezTo>
                      <a:cubicBezTo>
                        <a:pt x="49" y="62"/>
                        <a:pt x="15" y="90"/>
                        <a:pt x="15" y="9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483" name="Group 26"/>
              <p:cNvGrpSpPr>
                <a:grpSpLocks/>
              </p:cNvGrpSpPr>
              <p:nvPr/>
            </p:nvGrpSpPr>
            <p:grpSpPr bwMode="auto">
              <a:xfrm>
                <a:off x="4320" y="8891"/>
                <a:ext cx="60" cy="300"/>
                <a:chOff x="5835" y="6345"/>
                <a:chExt cx="150" cy="840"/>
              </a:xfrm>
            </p:grpSpPr>
            <p:sp>
              <p:nvSpPr>
                <p:cNvPr id="19530" name="Line 27"/>
                <p:cNvSpPr>
                  <a:spLocks noChangeShapeType="1"/>
                </p:cNvSpPr>
                <p:nvPr/>
              </p:nvSpPr>
              <p:spPr bwMode="auto">
                <a:xfrm>
                  <a:off x="5835" y="6345"/>
                  <a:ext cx="147" cy="2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1" name="Line 28"/>
                <p:cNvSpPr>
                  <a:spLocks noChangeShapeType="1"/>
                </p:cNvSpPr>
                <p:nvPr/>
              </p:nvSpPr>
              <p:spPr bwMode="auto">
                <a:xfrm>
                  <a:off x="5985" y="6600"/>
                  <a:ext cx="0" cy="58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4" name="Group 29"/>
              <p:cNvGrpSpPr>
                <a:grpSpLocks/>
              </p:cNvGrpSpPr>
              <p:nvPr/>
            </p:nvGrpSpPr>
            <p:grpSpPr bwMode="auto">
              <a:xfrm>
                <a:off x="4530" y="8906"/>
                <a:ext cx="60" cy="300"/>
                <a:chOff x="5835" y="6345"/>
                <a:chExt cx="150" cy="840"/>
              </a:xfrm>
            </p:grpSpPr>
            <p:sp>
              <p:nvSpPr>
                <p:cNvPr id="19528" name="Line 30"/>
                <p:cNvSpPr>
                  <a:spLocks noChangeShapeType="1"/>
                </p:cNvSpPr>
                <p:nvPr/>
              </p:nvSpPr>
              <p:spPr bwMode="auto">
                <a:xfrm>
                  <a:off x="5835" y="6345"/>
                  <a:ext cx="147" cy="2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9" name="Line 31"/>
                <p:cNvSpPr>
                  <a:spLocks noChangeShapeType="1"/>
                </p:cNvSpPr>
                <p:nvPr/>
              </p:nvSpPr>
              <p:spPr bwMode="auto">
                <a:xfrm>
                  <a:off x="5985" y="6600"/>
                  <a:ext cx="0" cy="58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5" name="Group 32"/>
              <p:cNvGrpSpPr>
                <a:grpSpLocks/>
              </p:cNvGrpSpPr>
              <p:nvPr/>
            </p:nvGrpSpPr>
            <p:grpSpPr bwMode="auto">
              <a:xfrm>
                <a:off x="4770" y="8906"/>
                <a:ext cx="60" cy="300"/>
                <a:chOff x="5835" y="6345"/>
                <a:chExt cx="150" cy="840"/>
              </a:xfrm>
            </p:grpSpPr>
            <p:sp>
              <p:nvSpPr>
                <p:cNvPr id="19526" name="Line 33"/>
                <p:cNvSpPr>
                  <a:spLocks noChangeShapeType="1"/>
                </p:cNvSpPr>
                <p:nvPr/>
              </p:nvSpPr>
              <p:spPr bwMode="auto">
                <a:xfrm>
                  <a:off x="5835" y="6345"/>
                  <a:ext cx="147" cy="2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7" name="Line 34"/>
                <p:cNvSpPr>
                  <a:spLocks noChangeShapeType="1"/>
                </p:cNvSpPr>
                <p:nvPr/>
              </p:nvSpPr>
              <p:spPr bwMode="auto">
                <a:xfrm>
                  <a:off x="5985" y="6600"/>
                  <a:ext cx="0" cy="58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6" name="Group 35"/>
              <p:cNvGrpSpPr>
                <a:grpSpLocks/>
              </p:cNvGrpSpPr>
              <p:nvPr/>
            </p:nvGrpSpPr>
            <p:grpSpPr bwMode="auto">
              <a:xfrm>
                <a:off x="5250" y="8854"/>
                <a:ext cx="146" cy="405"/>
                <a:chOff x="5400" y="5865"/>
                <a:chExt cx="296" cy="975"/>
              </a:xfrm>
            </p:grpSpPr>
            <p:sp>
              <p:nvSpPr>
                <p:cNvPr id="19522" name="AutoShape 36"/>
                <p:cNvSpPr>
                  <a:spLocks noChangeArrowheads="1"/>
                </p:cNvSpPr>
                <p:nvPr/>
              </p:nvSpPr>
              <p:spPr bwMode="auto">
                <a:xfrm>
                  <a:off x="5400" y="5865"/>
                  <a:ext cx="296" cy="375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23" name="Line 37"/>
                <p:cNvSpPr>
                  <a:spLocks noChangeShapeType="1"/>
                </p:cNvSpPr>
                <p:nvPr/>
              </p:nvSpPr>
              <p:spPr bwMode="auto">
                <a:xfrm>
                  <a:off x="5535" y="6195"/>
                  <a:ext cx="0" cy="5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430" y="6615"/>
                  <a:ext cx="225" cy="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5" name="Line 39"/>
                <p:cNvSpPr>
                  <a:spLocks noChangeShapeType="1"/>
                </p:cNvSpPr>
                <p:nvPr/>
              </p:nvSpPr>
              <p:spPr bwMode="auto">
                <a:xfrm>
                  <a:off x="5400" y="6570"/>
                  <a:ext cx="270" cy="2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7" name="Group 40"/>
              <p:cNvGrpSpPr>
                <a:grpSpLocks/>
              </p:cNvGrpSpPr>
              <p:nvPr/>
            </p:nvGrpSpPr>
            <p:grpSpPr bwMode="auto">
              <a:xfrm>
                <a:off x="5505" y="8884"/>
                <a:ext cx="146" cy="405"/>
                <a:chOff x="5400" y="5865"/>
                <a:chExt cx="296" cy="975"/>
              </a:xfrm>
            </p:grpSpPr>
            <p:sp>
              <p:nvSpPr>
                <p:cNvPr id="19518" name="AutoShape 41"/>
                <p:cNvSpPr>
                  <a:spLocks noChangeArrowheads="1"/>
                </p:cNvSpPr>
                <p:nvPr/>
              </p:nvSpPr>
              <p:spPr bwMode="auto">
                <a:xfrm>
                  <a:off x="5400" y="5865"/>
                  <a:ext cx="296" cy="375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19" name="Line 42"/>
                <p:cNvSpPr>
                  <a:spLocks noChangeShapeType="1"/>
                </p:cNvSpPr>
                <p:nvPr/>
              </p:nvSpPr>
              <p:spPr bwMode="auto">
                <a:xfrm>
                  <a:off x="5535" y="6195"/>
                  <a:ext cx="0" cy="5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0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430" y="6615"/>
                  <a:ext cx="225" cy="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1" name="Line 44"/>
                <p:cNvSpPr>
                  <a:spLocks noChangeShapeType="1"/>
                </p:cNvSpPr>
                <p:nvPr/>
              </p:nvSpPr>
              <p:spPr bwMode="auto">
                <a:xfrm>
                  <a:off x="5400" y="6570"/>
                  <a:ext cx="270" cy="2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8" name="Group 45"/>
              <p:cNvGrpSpPr>
                <a:grpSpLocks/>
              </p:cNvGrpSpPr>
              <p:nvPr/>
            </p:nvGrpSpPr>
            <p:grpSpPr bwMode="auto">
              <a:xfrm>
                <a:off x="5790" y="8869"/>
                <a:ext cx="146" cy="405"/>
                <a:chOff x="5400" y="5865"/>
                <a:chExt cx="296" cy="975"/>
              </a:xfrm>
            </p:grpSpPr>
            <p:sp>
              <p:nvSpPr>
                <p:cNvPr id="19514" name="AutoShape 46"/>
                <p:cNvSpPr>
                  <a:spLocks noChangeArrowheads="1"/>
                </p:cNvSpPr>
                <p:nvPr/>
              </p:nvSpPr>
              <p:spPr bwMode="auto">
                <a:xfrm>
                  <a:off x="5400" y="5865"/>
                  <a:ext cx="296" cy="375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15" name="Line 47"/>
                <p:cNvSpPr>
                  <a:spLocks noChangeShapeType="1"/>
                </p:cNvSpPr>
                <p:nvPr/>
              </p:nvSpPr>
              <p:spPr bwMode="auto">
                <a:xfrm>
                  <a:off x="5535" y="6195"/>
                  <a:ext cx="0" cy="5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430" y="6615"/>
                  <a:ext cx="225" cy="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7" name="Line 49"/>
                <p:cNvSpPr>
                  <a:spLocks noChangeShapeType="1"/>
                </p:cNvSpPr>
                <p:nvPr/>
              </p:nvSpPr>
              <p:spPr bwMode="auto">
                <a:xfrm>
                  <a:off x="5400" y="6570"/>
                  <a:ext cx="270" cy="2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9" name="Group 50"/>
              <p:cNvGrpSpPr>
                <a:grpSpLocks/>
              </p:cNvGrpSpPr>
              <p:nvPr/>
            </p:nvGrpSpPr>
            <p:grpSpPr bwMode="auto">
              <a:xfrm>
                <a:off x="6075" y="8869"/>
                <a:ext cx="146" cy="405"/>
                <a:chOff x="5400" y="5865"/>
                <a:chExt cx="296" cy="975"/>
              </a:xfrm>
            </p:grpSpPr>
            <p:sp>
              <p:nvSpPr>
                <p:cNvPr id="19510" name="AutoShape 51"/>
                <p:cNvSpPr>
                  <a:spLocks noChangeArrowheads="1"/>
                </p:cNvSpPr>
                <p:nvPr/>
              </p:nvSpPr>
              <p:spPr bwMode="auto">
                <a:xfrm>
                  <a:off x="5400" y="5865"/>
                  <a:ext cx="296" cy="375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11" name="Line 52"/>
                <p:cNvSpPr>
                  <a:spLocks noChangeShapeType="1"/>
                </p:cNvSpPr>
                <p:nvPr/>
              </p:nvSpPr>
              <p:spPr bwMode="auto">
                <a:xfrm>
                  <a:off x="5535" y="6195"/>
                  <a:ext cx="0" cy="5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2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5430" y="6615"/>
                  <a:ext cx="225" cy="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3" name="Line 54"/>
                <p:cNvSpPr>
                  <a:spLocks noChangeShapeType="1"/>
                </p:cNvSpPr>
                <p:nvPr/>
              </p:nvSpPr>
              <p:spPr bwMode="auto">
                <a:xfrm>
                  <a:off x="5400" y="6570"/>
                  <a:ext cx="270" cy="2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490" name="Freeform 55"/>
              <p:cNvSpPr>
                <a:spLocks/>
              </p:cNvSpPr>
              <p:nvPr/>
            </p:nvSpPr>
            <p:spPr bwMode="auto">
              <a:xfrm>
                <a:off x="6675" y="8846"/>
                <a:ext cx="180" cy="150"/>
              </a:xfrm>
              <a:custGeom>
                <a:avLst/>
                <a:gdLst>
                  <a:gd name="T0" fmla="*/ 90 w 180"/>
                  <a:gd name="T1" fmla="*/ 40 h 225"/>
                  <a:gd name="T2" fmla="*/ 150 w 180"/>
                  <a:gd name="T3" fmla="*/ 13 h 225"/>
                  <a:gd name="T4" fmla="*/ 105 w 180"/>
                  <a:gd name="T5" fmla="*/ 0 h 225"/>
                  <a:gd name="T6" fmla="*/ 0 w 180"/>
                  <a:gd name="T7" fmla="*/ 47 h 225"/>
                  <a:gd name="T8" fmla="*/ 15 w 180"/>
                  <a:gd name="T9" fmla="*/ 73 h 225"/>
                  <a:gd name="T10" fmla="*/ 105 w 180"/>
                  <a:gd name="T11" fmla="*/ 100 h 225"/>
                  <a:gd name="T12" fmla="*/ 180 w 180"/>
                  <a:gd name="T13" fmla="*/ 93 h 2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225"/>
                  <a:gd name="T23" fmla="*/ 180 w 180"/>
                  <a:gd name="T24" fmla="*/ 225 h 2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225">
                    <a:moveTo>
                      <a:pt x="90" y="90"/>
                    </a:moveTo>
                    <a:cubicBezTo>
                      <a:pt x="111" y="83"/>
                      <a:pt x="169" y="77"/>
                      <a:pt x="150" y="30"/>
                    </a:cubicBezTo>
                    <a:cubicBezTo>
                      <a:pt x="143" y="13"/>
                      <a:pt x="120" y="10"/>
                      <a:pt x="105" y="0"/>
                    </a:cubicBezTo>
                    <a:cubicBezTo>
                      <a:pt x="23" y="21"/>
                      <a:pt x="26" y="27"/>
                      <a:pt x="0" y="105"/>
                    </a:cubicBezTo>
                    <a:cubicBezTo>
                      <a:pt x="5" y="125"/>
                      <a:pt x="1" y="149"/>
                      <a:pt x="15" y="165"/>
                    </a:cubicBezTo>
                    <a:cubicBezTo>
                      <a:pt x="39" y="192"/>
                      <a:pt x="105" y="225"/>
                      <a:pt x="105" y="225"/>
                    </a:cubicBezTo>
                    <a:cubicBezTo>
                      <a:pt x="170" y="209"/>
                      <a:pt x="144" y="210"/>
                      <a:pt x="180" y="21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Verdana" panose="020B0604030504040204" pitchFamily="34" charset="0"/>
                </a:endParaRPr>
              </a:p>
            </p:txBody>
          </p:sp>
          <p:sp>
            <p:nvSpPr>
              <p:cNvPr id="19491" name="Freeform 56"/>
              <p:cNvSpPr>
                <a:spLocks/>
              </p:cNvSpPr>
              <p:nvPr/>
            </p:nvSpPr>
            <p:spPr bwMode="auto">
              <a:xfrm>
                <a:off x="6375" y="8831"/>
                <a:ext cx="180" cy="150"/>
              </a:xfrm>
              <a:custGeom>
                <a:avLst/>
                <a:gdLst>
                  <a:gd name="T0" fmla="*/ 90 w 180"/>
                  <a:gd name="T1" fmla="*/ 40 h 225"/>
                  <a:gd name="T2" fmla="*/ 150 w 180"/>
                  <a:gd name="T3" fmla="*/ 13 h 225"/>
                  <a:gd name="T4" fmla="*/ 105 w 180"/>
                  <a:gd name="T5" fmla="*/ 0 h 225"/>
                  <a:gd name="T6" fmla="*/ 0 w 180"/>
                  <a:gd name="T7" fmla="*/ 47 h 225"/>
                  <a:gd name="T8" fmla="*/ 15 w 180"/>
                  <a:gd name="T9" fmla="*/ 73 h 225"/>
                  <a:gd name="T10" fmla="*/ 105 w 180"/>
                  <a:gd name="T11" fmla="*/ 100 h 225"/>
                  <a:gd name="T12" fmla="*/ 180 w 180"/>
                  <a:gd name="T13" fmla="*/ 93 h 2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0"/>
                  <a:gd name="T22" fmla="*/ 0 h 225"/>
                  <a:gd name="T23" fmla="*/ 180 w 180"/>
                  <a:gd name="T24" fmla="*/ 225 h 2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0" h="225">
                    <a:moveTo>
                      <a:pt x="90" y="90"/>
                    </a:moveTo>
                    <a:cubicBezTo>
                      <a:pt x="111" y="83"/>
                      <a:pt x="169" y="77"/>
                      <a:pt x="150" y="30"/>
                    </a:cubicBezTo>
                    <a:cubicBezTo>
                      <a:pt x="143" y="13"/>
                      <a:pt x="120" y="10"/>
                      <a:pt x="105" y="0"/>
                    </a:cubicBezTo>
                    <a:cubicBezTo>
                      <a:pt x="23" y="21"/>
                      <a:pt x="26" y="27"/>
                      <a:pt x="0" y="105"/>
                    </a:cubicBezTo>
                    <a:cubicBezTo>
                      <a:pt x="5" y="125"/>
                      <a:pt x="1" y="149"/>
                      <a:pt x="15" y="165"/>
                    </a:cubicBezTo>
                    <a:cubicBezTo>
                      <a:pt x="39" y="192"/>
                      <a:pt x="105" y="225"/>
                      <a:pt x="105" y="225"/>
                    </a:cubicBezTo>
                    <a:cubicBezTo>
                      <a:pt x="170" y="209"/>
                      <a:pt x="144" y="210"/>
                      <a:pt x="180" y="21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Verdana" panose="020B0604030504040204" pitchFamily="34" charset="0"/>
                </a:endParaRPr>
              </a:p>
            </p:txBody>
          </p:sp>
          <p:grpSp>
            <p:nvGrpSpPr>
              <p:cNvPr id="19492" name="Group 57"/>
              <p:cNvGrpSpPr>
                <a:grpSpLocks/>
              </p:cNvGrpSpPr>
              <p:nvPr/>
            </p:nvGrpSpPr>
            <p:grpSpPr bwMode="auto">
              <a:xfrm>
                <a:off x="7036" y="8756"/>
                <a:ext cx="749" cy="255"/>
                <a:chOff x="7036" y="8756"/>
                <a:chExt cx="749" cy="255"/>
              </a:xfrm>
            </p:grpSpPr>
            <p:sp>
              <p:nvSpPr>
                <p:cNvPr id="19506" name="Arc 58"/>
                <p:cNvSpPr>
                  <a:spLocks/>
                </p:cNvSpPr>
                <p:nvPr/>
              </p:nvSpPr>
              <p:spPr bwMode="auto">
                <a:xfrm>
                  <a:off x="7036" y="8801"/>
                  <a:ext cx="89" cy="210"/>
                </a:xfrm>
                <a:custGeom>
                  <a:avLst/>
                  <a:gdLst>
                    <a:gd name="T0" fmla="*/ 0 w 43116"/>
                    <a:gd name="T1" fmla="*/ 0 h 21600"/>
                    <a:gd name="T2" fmla="*/ 0 w 43116"/>
                    <a:gd name="T3" fmla="*/ 0 h 21600"/>
                    <a:gd name="T4" fmla="*/ 0 w 431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6"/>
                    <a:gd name="T10" fmla="*/ 0 h 21600"/>
                    <a:gd name="T11" fmla="*/ 43116 w 431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6" h="21600" fill="none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</a:path>
                    <a:path w="43116" h="21600" stroke="0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  <a:lnTo>
                        <a:pt x="2151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07" name="Arc 59"/>
                <p:cNvSpPr>
                  <a:spLocks/>
                </p:cNvSpPr>
                <p:nvPr/>
              </p:nvSpPr>
              <p:spPr bwMode="auto">
                <a:xfrm>
                  <a:off x="7261" y="8786"/>
                  <a:ext cx="89" cy="210"/>
                </a:xfrm>
                <a:custGeom>
                  <a:avLst/>
                  <a:gdLst>
                    <a:gd name="T0" fmla="*/ 0 w 43116"/>
                    <a:gd name="T1" fmla="*/ 0 h 21600"/>
                    <a:gd name="T2" fmla="*/ 0 w 43116"/>
                    <a:gd name="T3" fmla="*/ 0 h 21600"/>
                    <a:gd name="T4" fmla="*/ 0 w 431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6"/>
                    <a:gd name="T10" fmla="*/ 0 h 21600"/>
                    <a:gd name="T11" fmla="*/ 43116 w 431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6" h="21600" fill="none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</a:path>
                    <a:path w="43116" h="21600" stroke="0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  <a:lnTo>
                        <a:pt x="2151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08" name="Arc 60"/>
                <p:cNvSpPr>
                  <a:spLocks/>
                </p:cNvSpPr>
                <p:nvPr/>
              </p:nvSpPr>
              <p:spPr bwMode="auto">
                <a:xfrm>
                  <a:off x="7471" y="8786"/>
                  <a:ext cx="89" cy="210"/>
                </a:xfrm>
                <a:custGeom>
                  <a:avLst/>
                  <a:gdLst>
                    <a:gd name="T0" fmla="*/ 0 w 43116"/>
                    <a:gd name="T1" fmla="*/ 0 h 21600"/>
                    <a:gd name="T2" fmla="*/ 0 w 43116"/>
                    <a:gd name="T3" fmla="*/ 0 h 21600"/>
                    <a:gd name="T4" fmla="*/ 0 w 431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6"/>
                    <a:gd name="T10" fmla="*/ 0 h 21600"/>
                    <a:gd name="T11" fmla="*/ 43116 w 431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6" h="21600" fill="none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</a:path>
                    <a:path w="43116" h="21600" stroke="0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  <a:lnTo>
                        <a:pt x="2151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09" name="Arc 61"/>
                <p:cNvSpPr>
                  <a:spLocks/>
                </p:cNvSpPr>
                <p:nvPr/>
              </p:nvSpPr>
              <p:spPr bwMode="auto">
                <a:xfrm>
                  <a:off x="7696" y="8756"/>
                  <a:ext cx="89" cy="210"/>
                </a:xfrm>
                <a:custGeom>
                  <a:avLst/>
                  <a:gdLst>
                    <a:gd name="T0" fmla="*/ 0 w 43116"/>
                    <a:gd name="T1" fmla="*/ 0 h 21600"/>
                    <a:gd name="T2" fmla="*/ 0 w 43116"/>
                    <a:gd name="T3" fmla="*/ 0 h 21600"/>
                    <a:gd name="T4" fmla="*/ 0 w 431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6"/>
                    <a:gd name="T10" fmla="*/ 0 h 21600"/>
                    <a:gd name="T11" fmla="*/ 43116 w 431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6" h="21600" fill="none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</a:path>
                    <a:path w="43116" h="21600" stroke="0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  <a:lnTo>
                        <a:pt x="2151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493" name="Group 62"/>
              <p:cNvGrpSpPr>
                <a:grpSpLocks/>
              </p:cNvGrpSpPr>
              <p:nvPr/>
            </p:nvGrpSpPr>
            <p:grpSpPr bwMode="auto">
              <a:xfrm>
                <a:off x="7051" y="9026"/>
                <a:ext cx="749" cy="255"/>
                <a:chOff x="7036" y="8756"/>
                <a:chExt cx="749" cy="255"/>
              </a:xfrm>
            </p:grpSpPr>
            <p:sp>
              <p:nvSpPr>
                <p:cNvPr id="19502" name="Arc 63"/>
                <p:cNvSpPr>
                  <a:spLocks/>
                </p:cNvSpPr>
                <p:nvPr/>
              </p:nvSpPr>
              <p:spPr bwMode="auto">
                <a:xfrm>
                  <a:off x="7036" y="8801"/>
                  <a:ext cx="89" cy="210"/>
                </a:xfrm>
                <a:custGeom>
                  <a:avLst/>
                  <a:gdLst>
                    <a:gd name="T0" fmla="*/ 0 w 43116"/>
                    <a:gd name="T1" fmla="*/ 0 h 21600"/>
                    <a:gd name="T2" fmla="*/ 0 w 43116"/>
                    <a:gd name="T3" fmla="*/ 0 h 21600"/>
                    <a:gd name="T4" fmla="*/ 0 w 431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6"/>
                    <a:gd name="T10" fmla="*/ 0 h 21600"/>
                    <a:gd name="T11" fmla="*/ 43116 w 431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6" h="21600" fill="none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</a:path>
                    <a:path w="43116" h="21600" stroke="0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  <a:lnTo>
                        <a:pt x="2151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03" name="Arc 64"/>
                <p:cNvSpPr>
                  <a:spLocks/>
                </p:cNvSpPr>
                <p:nvPr/>
              </p:nvSpPr>
              <p:spPr bwMode="auto">
                <a:xfrm>
                  <a:off x="7261" y="8786"/>
                  <a:ext cx="89" cy="210"/>
                </a:xfrm>
                <a:custGeom>
                  <a:avLst/>
                  <a:gdLst>
                    <a:gd name="T0" fmla="*/ 0 w 43116"/>
                    <a:gd name="T1" fmla="*/ 0 h 21600"/>
                    <a:gd name="T2" fmla="*/ 0 w 43116"/>
                    <a:gd name="T3" fmla="*/ 0 h 21600"/>
                    <a:gd name="T4" fmla="*/ 0 w 431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6"/>
                    <a:gd name="T10" fmla="*/ 0 h 21600"/>
                    <a:gd name="T11" fmla="*/ 43116 w 431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6" h="21600" fill="none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</a:path>
                    <a:path w="43116" h="21600" stroke="0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  <a:lnTo>
                        <a:pt x="2151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04" name="Arc 65"/>
                <p:cNvSpPr>
                  <a:spLocks/>
                </p:cNvSpPr>
                <p:nvPr/>
              </p:nvSpPr>
              <p:spPr bwMode="auto">
                <a:xfrm>
                  <a:off x="7471" y="8786"/>
                  <a:ext cx="89" cy="210"/>
                </a:xfrm>
                <a:custGeom>
                  <a:avLst/>
                  <a:gdLst>
                    <a:gd name="T0" fmla="*/ 0 w 43116"/>
                    <a:gd name="T1" fmla="*/ 0 h 21600"/>
                    <a:gd name="T2" fmla="*/ 0 w 43116"/>
                    <a:gd name="T3" fmla="*/ 0 h 21600"/>
                    <a:gd name="T4" fmla="*/ 0 w 431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6"/>
                    <a:gd name="T10" fmla="*/ 0 h 21600"/>
                    <a:gd name="T11" fmla="*/ 43116 w 431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6" h="21600" fill="none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</a:path>
                    <a:path w="43116" h="21600" stroke="0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  <a:lnTo>
                        <a:pt x="2151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9505" name="Arc 66"/>
                <p:cNvSpPr>
                  <a:spLocks/>
                </p:cNvSpPr>
                <p:nvPr/>
              </p:nvSpPr>
              <p:spPr bwMode="auto">
                <a:xfrm>
                  <a:off x="7696" y="8756"/>
                  <a:ext cx="89" cy="210"/>
                </a:xfrm>
                <a:custGeom>
                  <a:avLst/>
                  <a:gdLst>
                    <a:gd name="T0" fmla="*/ 0 w 43116"/>
                    <a:gd name="T1" fmla="*/ 0 h 21600"/>
                    <a:gd name="T2" fmla="*/ 0 w 43116"/>
                    <a:gd name="T3" fmla="*/ 0 h 21600"/>
                    <a:gd name="T4" fmla="*/ 0 w 4311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6"/>
                    <a:gd name="T10" fmla="*/ 0 h 21600"/>
                    <a:gd name="T11" fmla="*/ 43116 w 431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6" h="21600" fill="none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</a:path>
                    <a:path w="43116" h="21600" stroke="0" extrusionOk="0">
                      <a:moveTo>
                        <a:pt x="-1" y="19701"/>
                      </a:moveTo>
                      <a:cubicBezTo>
                        <a:pt x="983" y="8551"/>
                        <a:pt x="10322" y="-1"/>
                        <a:pt x="21516" y="0"/>
                      </a:cubicBezTo>
                      <a:cubicBezTo>
                        <a:pt x="33445" y="0"/>
                        <a:pt x="43116" y="9670"/>
                        <a:pt x="43116" y="21600"/>
                      </a:cubicBezTo>
                      <a:lnTo>
                        <a:pt x="2151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494" name="Group 67"/>
              <p:cNvGrpSpPr>
                <a:grpSpLocks/>
              </p:cNvGrpSpPr>
              <p:nvPr/>
            </p:nvGrpSpPr>
            <p:grpSpPr bwMode="auto">
              <a:xfrm>
                <a:off x="8025" y="9056"/>
                <a:ext cx="270" cy="225"/>
                <a:chOff x="6675" y="10226"/>
                <a:chExt cx="270" cy="225"/>
              </a:xfrm>
            </p:grpSpPr>
            <p:sp>
              <p:nvSpPr>
                <p:cNvPr id="19499" name="Line 68"/>
                <p:cNvSpPr>
                  <a:spLocks noChangeShapeType="1"/>
                </p:cNvSpPr>
                <p:nvPr/>
              </p:nvSpPr>
              <p:spPr bwMode="auto">
                <a:xfrm>
                  <a:off x="6675" y="10241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0" name="Line 69"/>
                <p:cNvSpPr>
                  <a:spLocks noChangeShapeType="1"/>
                </p:cNvSpPr>
                <p:nvPr/>
              </p:nvSpPr>
              <p:spPr bwMode="auto">
                <a:xfrm>
                  <a:off x="6825" y="10226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1" name="Line 70"/>
                <p:cNvSpPr>
                  <a:spLocks noChangeShapeType="1"/>
                </p:cNvSpPr>
                <p:nvPr/>
              </p:nvSpPr>
              <p:spPr bwMode="auto">
                <a:xfrm>
                  <a:off x="6945" y="10226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5" name="Group 71"/>
              <p:cNvGrpSpPr>
                <a:grpSpLocks/>
              </p:cNvGrpSpPr>
              <p:nvPr/>
            </p:nvGrpSpPr>
            <p:grpSpPr bwMode="auto">
              <a:xfrm>
                <a:off x="8025" y="8771"/>
                <a:ext cx="270" cy="225"/>
                <a:chOff x="6675" y="10226"/>
                <a:chExt cx="270" cy="225"/>
              </a:xfrm>
            </p:grpSpPr>
            <p:sp>
              <p:nvSpPr>
                <p:cNvPr id="19496" name="Line 72"/>
                <p:cNvSpPr>
                  <a:spLocks noChangeShapeType="1"/>
                </p:cNvSpPr>
                <p:nvPr/>
              </p:nvSpPr>
              <p:spPr bwMode="auto">
                <a:xfrm>
                  <a:off x="6675" y="10241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7" name="Line 73"/>
                <p:cNvSpPr>
                  <a:spLocks noChangeShapeType="1"/>
                </p:cNvSpPr>
                <p:nvPr/>
              </p:nvSpPr>
              <p:spPr bwMode="auto">
                <a:xfrm>
                  <a:off x="6825" y="10226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8" name="Line 74"/>
                <p:cNvSpPr>
                  <a:spLocks noChangeShapeType="1"/>
                </p:cNvSpPr>
                <p:nvPr/>
              </p:nvSpPr>
              <p:spPr bwMode="auto">
                <a:xfrm>
                  <a:off x="6945" y="10226"/>
                  <a:ext cx="0" cy="2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9459" name="Rectangle 75"/>
          <p:cNvSpPr>
            <a:spLocks noChangeArrowheads="1"/>
          </p:cNvSpPr>
          <p:nvPr/>
        </p:nvSpPr>
        <p:spPr bwMode="auto">
          <a:xfrm>
            <a:off x="900113" y="855663"/>
            <a:ext cx="678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Verdana" panose="020B0604030504040204" pitchFamily="34" charset="0"/>
              </a:rPr>
              <a:t>Число</a:t>
            </a:r>
            <a:r>
              <a:rPr lang="ru-RU" altLang="ru-RU" b="1">
                <a:latin typeface="Verdana" panose="020B0604030504040204" pitchFamily="34" charset="0"/>
              </a:rPr>
              <a:t> </a:t>
            </a:r>
            <a:r>
              <a:rPr lang="ru-RU" altLang="ru-RU" sz="4000" b="1">
                <a:solidFill>
                  <a:srgbClr val="FF0066"/>
                </a:solidFill>
                <a:latin typeface="Verdana" panose="020B0604030504040204" pitchFamily="34" charset="0"/>
              </a:rPr>
              <a:t>1 245 386</a:t>
            </a:r>
            <a:r>
              <a:rPr lang="ru-RU" altLang="ru-RU" sz="4000" b="1">
                <a:latin typeface="Verdana" panose="020B0604030504040204" pitchFamily="34" charset="0"/>
              </a:rPr>
              <a:t> </a:t>
            </a:r>
            <a:br>
              <a:rPr lang="ru-RU" altLang="ru-RU" sz="4000" b="1">
                <a:latin typeface="Verdana" panose="020B0604030504040204" pitchFamily="34" charset="0"/>
              </a:rPr>
            </a:br>
            <a:r>
              <a:rPr lang="ru-RU" altLang="ru-RU" sz="2000" b="1">
                <a:latin typeface="Verdana" panose="020B0604030504040204" pitchFamily="34" charset="0"/>
              </a:rPr>
              <a:t>в древнеегипетской записи будет выглядеть</a:t>
            </a:r>
          </a:p>
        </p:txBody>
      </p:sp>
      <p:sp>
        <p:nvSpPr>
          <p:cNvPr id="19460" name="Text Box 76"/>
          <p:cNvSpPr txBox="1">
            <a:spLocks noChangeArrowheads="1"/>
          </p:cNvSpPr>
          <p:nvPr/>
        </p:nvSpPr>
        <p:spPr bwMode="auto">
          <a:xfrm>
            <a:off x="611188" y="5445125"/>
            <a:ext cx="576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19461" name="Text Box 77"/>
          <p:cNvSpPr txBox="1">
            <a:spLocks noChangeArrowheads="1"/>
          </p:cNvSpPr>
          <p:nvPr/>
        </p:nvSpPr>
        <p:spPr bwMode="auto">
          <a:xfrm>
            <a:off x="1692275" y="5445125"/>
            <a:ext cx="576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19462" name="Text Box 78"/>
          <p:cNvSpPr txBox="1">
            <a:spLocks noChangeArrowheads="1"/>
          </p:cNvSpPr>
          <p:nvPr/>
        </p:nvSpPr>
        <p:spPr bwMode="auto">
          <a:xfrm>
            <a:off x="2771775" y="5445125"/>
            <a:ext cx="576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19463" name="Text Box 79"/>
          <p:cNvSpPr txBox="1">
            <a:spLocks noChangeArrowheads="1"/>
          </p:cNvSpPr>
          <p:nvPr/>
        </p:nvSpPr>
        <p:spPr bwMode="auto">
          <a:xfrm>
            <a:off x="4284663" y="5445125"/>
            <a:ext cx="576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>
                <a:latin typeface="Verdana" panose="020B0604030504040204" pitchFamily="34" charset="0"/>
              </a:rPr>
              <a:t>5</a:t>
            </a:r>
          </a:p>
        </p:txBody>
      </p:sp>
      <p:sp>
        <p:nvSpPr>
          <p:cNvPr id="19464" name="Text Box 80"/>
          <p:cNvSpPr txBox="1">
            <a:spLocks noChangeArrowheads="1"/>
          </p:cNvSpPr>
          <p:nvPr/>
        </p:nvSpPr>
        <p:spPr bwMode="auto">
          <a:xfrm>
            <a:off x="5724525" y="5373688"/>
            <a:ext cx="576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19465" name="Text Box 81"/>
          <p:cNvSpPr txBox="1">
            <a:spLocks noChangeArrowheads="1"/>
          </p:cNvSpPr>
          <p:nvPr/>
        </p:nvSpPr>
        <p:spPr bwMode="auto">
          <a:xfrm>
            <a:off x="6732588" y="5373688"/>
            <a:ext cx="576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>
                <a:latin typeface="Verdana" panose="020B0604030504040204" pitchFamily="34" charset="0"/>
              </a:rPr>
              <a:t>8</a:t>
            </a:r>
          </a:p>
        </p:txBody>
      </p:sp>
      <p:sp>
        <p:nvSpPr>
          <p:cNvPr id="19466" name="Text Box 82"/>
          <p:cNvSpPr txBox="1">
            <a:spLocks noChangeArrowheads="1"/>
          </p:cNvSpPr>
          <p:nvPr/>
        </p:nvSpPr>
        <p:spPr bwMode="auto">
          <a:xfrm>
            <a:off x="7740650" y="5373688"/>
            <a:ext cx="576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>
                <a:latin typeface="Verdana" panose="020B0604030504040204" pitchFamily="34" charset="0"/>
              </a:rPr>
              <a:t>6</a:t>
            </a:r>
          </a:p>
        </p:txBody>
      </p:sp>
      <p:sp>
        <p:nvSpPr>
          <p:cNvPr id="19467" name="AutoShape 85"/>
          <p:cNvSpPr>
            <a:spLocks/>
          </p:cNvSpPr>
          <p:nvPr/>
        </p:nvSpPr>
        <p:spPr bwMode="auto">
          <a:xfrm rot="-5400000">
            <a:off x="4175918" y="4256882"/>
            <a:ext cx="576263" cy="1657350"/>
          </a:xfrm>
          <a:prstGeom prst="leftBrace">
            <a:avLst>
              <a:gd name="adj1" fmla="val 239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9468" name="AutoShape 86"/>
          <p:cNvSpPr>
            <a:spLocks/>
          </p:cNvSpPr>
          <p:nvPr/>
        </p:nvSpPr>
        <p:spPr bwMode="auto">
          <a:xfrm rot="-5400000">
            <a:off x="5580857" y="4580731"/>
            <a:ext cx="503238" cy="936625"/>
          </a:xfrm>
          <a:prstGeom prst="leftBrace">
            <a:avLst>
              <a:gd name="adj1" fmla="val 155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9469" name="AutoShape 87"/>
          <p:cNvSpPr>
            <a:spLocks/>
          </p:cNvSpPr>
          <p:nvPr/>
        </p:nvSpPr>
        <p:spPr bwMode="auto">
          <a:xfrm rot="-5400000">
            <a:off x="6804025" y="4437063"/>
            <a:ext cx="503238" cy="1223962"/>
          </a:xfrm>
          <a:prstGeom prst="leftBrace">
            <a:avLst>
              <a:gd name="adj1" fmla="val 202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9470" name="AutoShape 88"/>
          <p:cNvSpPr>
            <a:spLocks/>
          </p:cNvSpPr>
          <p:nvPr/>
        </p:nvSpPr>
        <p:spPr bwMode="auto">
          <a:xfrm rot="-5400000">
            <a:off x="7812881" y="4723607"/>
            <a:ext cx="503237" cy="793750"/>
          </a:xfrm>
          <a:prstGeom prst="leftBrace">
            <a:avLst>
              <a:gd name="adj1" fmla="val 131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9471" name="AutoShape 89"/>
          <p:cNvSpPr>
            <a:spLocks/>
          </p:cNvSpPr>
          <p:nvPr/>
        </p:nvSpPr>
        <p:spPr bwMode="auto">
          <a:xfrm rot="-5400000">
            <a:off x="2699545" y="4580731"/>
            <a:ext cx="576262" cy="1152525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9472" name="AutoShape 90"/>
          <p:cNvSpPr>
            <a:spLocks/>
          </p:cNvSpPr>
          <p:nvPr/>
        </p:nvSpPr>
        <p:spPr bwMode="auto">
          <a:xfrm rot="-5400000">
            <a:off x="1583532" y="4761706"/>
            <a:ext cx="647700" cy="719137"/>
          </a:xfrm>
          <a:prstGeom prst="leftBrace">
            <a:avLst>
              <a:gd name="adj1" fmla="val 92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9473" name="AutoShape 91"/>
          <p:cNvSpPr>
            <a:spLocks/>
          </p:cNvSpPr>
          <p:nvPr/>
        </p:nvSpPr>
        <p:spPr bwMode="auto">
          <a:xfrm rot="-5400000">
            <a:off x="646907" y="4761706"/>
            <a:ext cx="647700" cy="719137"/>
          </a:xfrm>
          <a:prstGeom prst="leftBrace">
            <a:avLst>
              <a:gd name="adj1" fmla="val 92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42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1779</Words>
  <Application>Microsoft Office PowerPoint</Application>
  <PresentationFormat>Экран (4:3)</PresentationFormat>
  <Paragraphs>305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Arial Unicode MS</vt:lpstr>
      <vt:lpstr>Arial</vt:lpstr>
      <vt:lpstr>Arial Narrow</vt:lpstr>
      <vt:lpstr>Century Gothic</vt:lpstr>
      <vt:lpstr>Garamond</vt:lpstr>
      <vt:lpstr>Impact</vt:lpstr>
      <vt:lpstr>Lucida Console</vt:lpstr>
      <vt:lpstr>Monotype Corsiva</vt:lpstr>
      <vt:lpstr>Tahoma</vt:lpstr>
      <vt:lpstr>Times New Roman</vt:lpstr>
      <vt:lpstr>Verdana</vt:lpstr>
      <vt:lpstr>Wingdings</vt:lpstr>
      <vt:lpstr>Wingdings 2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Перевод чисел из одной системы счисления в другую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Слушатель</dc:creator>
  <cp:lastModifiedBy>Слушатель</cp:lastModifiedBy>
  <cp:revision>6</cp:revision>
  <dcterms:created xsi:type="dcterms:W3CDTF">2017-03-16T05:30:40Z</dcterms:created>
  <dcterms:modified xsi:type="dcterms:W3CDTF">2017-03-16T06:18:24Z</dcterms:modified>
</cp:coreProperties>
</file>