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904" r:id="rId2"/>
    <p:sldId id="908" r:id="rId3"/>
    <p:sldId id="905" r:id="rId4"/>
    <p:sldId id="906" r:id="rId5"/>
    <p:sldId id="910" r:id="rId6"/>
    <p:sldId id="912" r:id="rId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5E8"/>
    <a:srgbClr val="EEF8B2"/>
    <a:srgbClr val="007A37"/>
    <a:srgbClr val="F5E9DA"/>
    <a:srgbClr val="FF0000"/>
    <a:srgbClr val="37609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519" autoAdjust="0"/>
    <p:restoredTop sz="94660" autoAdjust="0"/>
  </p:normalViewPr>
  <p:slideViewPr>
    <p:cSldViewPr>
      <p:cViewPr>
        <p:scale>
          <a:sx n="72" d="100"/>
          <a:sy n="72" d="100"/>
        </p:scale>
        <p:origin x="-123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6360"/>
    </p:cViewPr>
  </p:sorterViewPr>
  <p:notesViewPr>
    <p:cSldViewPr>
      <p:cViewPr varScale="1">
        <p:scale>
          <a:sx n="61" d="100"/>
          <a:sy n="61" d="100"/>
        </p:scale>
        <p:origin x="-29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536CF-B314-42E8-BD0E-FE572E7594CE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85BAE56-3DE5-42D7-B1D1-EB487A5751A8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6A39BEB3-EF37-4D8C-BA17-869FD20715B9}" type="parTrans" cxnId="{D678AAC6-7AD0-4D9B-8DE5-E3E1A0C0734C}">
      <dgm:prSet/>
      <dgm:spPr/>
      <dgm:t>
        <a:bodyPr/>
        <a:lstStyle/>
        <a:p>
          <a:endParaRPr lang="ru-RU"/>
        </a:p>
      </dgm:t>
    </dgm:pt>
    <dgm:pt modelId="{54A8C715-19F7-4438-BAF0-9FE6020EE219}" type="sibTrans" cxnId="{D678AAC6-7AD0-4D9B-8DE5-E3E1A0C0734C}">
      <dgm:prSet/>
      <dgm:spPr/>
      <dgm:t>
        <a:bodyPr/>
        <a:lstStyle/>
        <a:p>
          <a:endParaRPr lang="ru-RU"/>
        </a:p>
      </dgm:t>
    </dgm:pt>
    <dgm:pt modelId="{05109AC1-5B01-43F9-AA17-386EA17E494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Постановление главы администрации (губернатора) Краснодарского края              от 20 мая 2011 года № 526 «О проведении краевого конкурса среди дошкольных образовательных организаций, внедряющих инновационные образовательные программы»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AED45C6-B25F-4497-A758-B8F769612AB8}" type="parTrans" cxnId="{539980C3-952D-47B8-BBED-7726642E4722}">
      <dgm:prSet/>
      <dgm:spPr/>
      <dgm:t>
        <a:bodyPr/>
        <a:lstStyle/>
        <a:p>
          <a:endParaRPr lang="ru-RU"/>
        </a:p>
      </dgm:t>
    </dgm:pt>
    <dgm:pt modelId="{D59953A9-FF88-4DE0-AC4E-AA070CD3CF6A}" type="sibTrans" cxnId="{539980C3-952D-47B8-BBED-7726642E4722}">
      <dgm:prSet/>
      <dgm:spPr/>
      <dgm:t>
        <a:bodyPr/>
        <a:lstStyle/>
        <a:p>
          <a:endParaRPr lang="ru-RU"/>
        </a:p>
      </dgm:t>
    </dgm:pt>
    <dgm:pt modelId="{BF617508-6226-437D-8D01-8AC978D49DCE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36C27644-E0C6-4CBA-9AB4-734AC1DE6EAD}" type="parTrans" cxnId="{4054F1B5-C542-4FA8-A2B9-EF95AB230DC3}">
      <dgm:prSet/>
      <dgm:spPr/>
      <dgm:t>
        <a:bodyPr/>
        <a:lstStyle/>
        <a:p>
          <a:endParaRPr lang="ru-RU"/>
        </a:p>
      </dgm:t>
    </dgm:pt>
    <dgm:pt modelId="{7EE8E00D-DA01-467D-AB7E-E4EBE7EB34DA}" type="sibTrans" cxnId="{4054F1B5-C542-4FA8-A2B9-EF95AB230DC3}">
      <dgm:prSet/>
      <dgm:spPr/>
      <dgm:t>
        <a:bodyPr/>
        <a:lstStyle/>
        <a:p>
          <a:endParaRPr lang="ru-RU"/>
        </a:p>
      </dgm:t>
    </dgm:pt>
    <dgm:pt modelId="{54BA720C-9055-4D2E-BFEA-151105BE0A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Приказ министерства образования и науки Краснодарского края                               от 17 сентября 2014 года № 4049 «Об утверждении положений о краевых инновационных и экспериментальных площадках и порядка присвоения статуса краевой инновационной или экспериментальной площадки»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6DBA038-4A56-43B8-AAFD-11A5C10DE692}" type="parTrans" cxnId="{82784BBC-819C-4D90-AA35-A37B9F26D47B}">
      <dgm:prSet/>
      <dgm:spPr/>
      <dgm:t>
        <a:bodyPr/>
        <a:lstStyle/>
        <a:p>
          <a:endParaRPr lang="ru-RU"/>
        </a:p>
      </dgm:t>
    </dgm:pt>
    <dgm:pt modelId="{F5F68F43-166D-4645-B1EA-332F57AAC6C4}" type="sibTrans" cxnId="{82784BBC-819C-4D90-AA35-A37B9F26D47B}">
      <dgm:prSet/>
      <dgm:spPr/>
      <dgm:t>
        <a:bodyPr/>
        <a:lstStyle/>
        <a:p>
          <a:endParaRPr lang="ru-RU"/>
        </a:p>
      </dgm:t>
    </dgm:pt>
    <dgm:pt modelId="{CAA29BEF-E2DF-4B15-A0A3-70F0AD8531A1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091B19FF-227C-4507-859C-0712CC942C86}" type="parTrans" cxnId="{F0712697-514A-454E-B493-9F4B269632C0}">
      <dgm:prSet/>
      <dgm:spPr/>
      <dgm:t>
        <a:bodyPr/>
        <a:lstStyle/>
        <a:p>
          <a:endParaRPr lang="ru-RU"/>
        </a:p>
      </dgm:t>
    </dgm:pt>
    <dgm:pt modelId="{7BC98CCC-2EBB-4331-86AF-481DC6079C05}" type="sibTrans" cxnId="{F0712697-514A-454E-B493-9F4B269632C0}">
      <dgm:prSet/>
      <dgm:spPr/>
      <dgm:t>
        <a:bodyPr/>
        <a:lstStyle/>
        <a:p>
          <a:endParaRPr lang="ru-RU"/>
        </a:p>
      </dgm:t>
    </dgm:pt>
    <dgm:pt modelId="{9A190B4C-A348-43D6-BAC7-E52942AB918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Приказ министерства образования и науки Краснодарского края от 13 февраля 2015 года № 563 «Об утверждении Положения об образовательном Форуме Краснодарского края «Инновационный поиск»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CB7FD1B-6E50-4D8F-B5D3-EA71BB4BE189}" type="parTrans" cxnId="{9A367E93-3B7A-45FA-8378-38FB4710984E}">
      <dgm:prSet/>
      <dgm:spPr/>
      <dgm:t>
        <a:bodyPr/>
        <a:lstStyle/>
        <a:p>
          <a:endParaRPr lang="ru-RU"/>
        </a:p>
      </dgm:t>
    </dgm:pt>
    <dgm:pt modelId="{5C25CF6D-6B5D-4F5F-BB9A-B30C19331DEF}" type="sibTrans" cxnId="{9A367E93-3B7A-45FA-8378-38FB4710984E}">
      <dgm:prSet/>
      <dgm:spPr/>
      <dgm:t>
        <a:bodyPr/>
        <a:lstStyle/>
        <a:p>
          <a:endParaRPr lang="ru-RU"/>
        </a:p>
      </dgm:t>
    </dgm:pt>
    <dgm:pt modelId="{DA9F4670-3112-47B6-841E-5EAB1D9A79B8}">
      <dgm:prSet phldrT="[Текст]"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58C3C0C4-ABFE-42C2-9CC9-C7A38495ABDA}" type="parTrans" cxnId="{68281620-08AD-4F06-9372-83AF2FBD38E6}">
      <dgm:prSet/>
      <dgm:spPr/>
      <dgm:t>
        <a:bodyPr/>
        <a:lstStyle/>
        <a:p>
          <a:endParaRPr lang="ru-RU"/>
        </a:p>
      </dgm:t>
    </dgm:pt>
    <dgm:pt modelId="{15AB6FC9-5B47-4E03-B562-0787D52FBF9D}" type="sibTrans" cxnId="{68281620-08AD-4F06-9372-83AF2FBD38E6}">
      <dgm:prSet/>
      <dgm:spPr/>
      <dgm:t>
        <a:bodyPr/>
        <a:lstStyle/>
        <a:p>
          <a:endParaRPr lang="ru-RU"/>
        </a:p>
      </dgm:t>
    </dgm:pt>
    <dgm:pt modelId="{5F8A3412-A12B-4E5B-89C6-B0555762F9DE}">
      <dgm:prSet phldrT="[Текст]"/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9CDC4770-8FB3-47DA-8CC3-4C1491F2A11A}" type="parTrans" cxnId="{E397466C-0BBE-41DE-98E7-98F6C730992D}">
      <dgm:prSet/>
      <dgm:spPr/>
      <dgm:t>
        <a:bodyPr/>
        <a:lstStyle/>
        <a:p>
          <a:endParaRPr lang="ru-RU"/>
        </a:p>
      </dgm:t>
    </dgm:pt>
    <dgm:pt modelId="{D9777FC7-7995-4572-A10C-1BDF03D08B10}" type="sibTrans" cxnId="{E397466C-0BBE-41DE-98E7-98F6C730992D}">
      <dgm:prSet/>
      <dgm:spPr/>
      <dgm:t>
        <a:bodyPr/>
        <a:lstStyle/>
        <a:p>
          <a:endParaRPr lang="ru-RU"/>
        </a:p>
      </dgm:t>
    </dgm:pt>
    <dgm:pt modelId="{BCCD55AB-3D27-4664-9E8D-410684D6178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Приказ министерства образования и науки Краснодарского края  от 26 февраля 2015 года № 739 «О проведении ежегодного краевого конкурса среди дошкольных образовательных организаций, внедряющих инновационные образовательные программы»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AA949C8-01F0-4D0A-B777-9AD620E2AA5B}" type="parTrans" cxnId="{EC182105-D7E3-42BB-9912-1AFBB10A3D65}">
      <dgm:prSet/>
      <dgm:spPr/>
      <dgm:t>
        <a:bodyPr/>
        <a:lstStyle/>
        <a:p>
          <a:endParaRPr lang="ru-RU"/>
        </a:p>
      </dgm:t>
    </dgm:pt>
    <dgm:pt modelId="{3FB3FE27-886B-4CD5-BBB0-93FC78A2FB87}" type="sibTrans" cxnId="{EC182105-D7E3-42BB-9912-1AFBB10A3D65}">
      <dgm:prSet/>
      <dgm:spPr/>
      <dgm:t>
        <a:bodyPr/>
        <a:lstStyle/>
        <a:p>
          <a:endParaRPr lang="ru-RU"/>
        </a:p>
      </dgm:t>
    </dgm:pt>
    <dgm:pt modelId="{B5D9CA54-3260-43E8-846C-5212631B0D7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400" b="1" dirty="0" smtClean="0">
              <a:latin typeface="Arial" pitchFamily="34" charset="0"/>
              <a:cs typeface="Arial" pitchFamily="34" charset="0"/>
            </a:rPr>
            <a:t>Приказ министерства образования и науки Краснодарского края от 3 марта        2015 года № 834 «Об утверждении наименований номинаций образовательного Форума Краснодарского края «Инновационный поиск - 2015»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1C9B1F2-56F2-48DC-B304-02B3B910B60E}" type="parTrans" cxnId="{03734A0D-3897-4060-B787-C74C87707938}">
      <dgm:prSet/>
      <dgm:spPr/>
      <dgm:t>
        <a:bodyPr/>
        <a:lstStyle/>
        <a:p>
          <a:endParaRPr lang="ru-RU"/>
        </a:p>
      </dgm:t>
    </dgm:pt>
    <dgm:pt modelId="{F307729B-D31E-4CBC-B6E5-5A84F2D6A95B}" type="sibTrans" cxnId="{03734A0D-3897-4060-B787-C74C87707938}">
      <dgm:prSet/>
      <dgm:spPr/>
      <dgm:t>
        <a:bodyPr/>
        <a:lstStyle/>
        <a:p>
          <a:endParaRPr lang="ru-RU"/>
        </a:p>
      </dgm:t>
    </dgm:pt>
    <dgm:pt modelId="{0BD68428-90DD-477F-82E1-EEFB0538A35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AA957A0-FB87-487F-87F1-EDC22E0A0415}" type="parTrans" cxnId="{43323C71-4014-4500-AFE9-A7BF13DF87B6}">
      <dgm:prSet/>
      <dgm:spPr/>
      <dgm:t>
        <a:bodyPr/>
        <a:lstStyle/>
        <a:p>
          <a:endParaRPr lang="ru-RU"/>
        </a:p>
      </dgm:t>
    </dgm:pt>
    <dgm:pt modelId="{6FD74B7E-8F8E-4D26-8C5A-C547A293FF23}" type="sibTrans" cxnId="{43323C71-4014-4500-AFE9-A7BF13DF87B6}">
      <dgm:prSet/>
      <dgm:spPr/>
      <dgm:t>
        <a:bodyPr/>
        <a:lstStyle/>
        <a:p>
          <a:endParaRPr lang="ru-RU"/>
        </a:p>
      </dgm:t>
    </dgm:pt>
    <dgm:pt modelId="{752847AC-F61D-4301-BCB3-1BA8E8AF864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4B639DF-7215-4CE7-847F-448210D1CD3E}" type="parTrans" cxnId="{01240BF0-948E-44D6-90E2-0BAEEEB2C1D7}">
      <dgm:prSet/>
      <dgm:spPr/>
      <dgm:t>
        <a:bodyPr/>
        <a:lstStyle/>
        <a:p>
          <a:endParaRPr lang="ru-RU"/>
        </a:p>
      </dgm:t>
    </dgm:pt>
    <dgm:pt modelId="{552FAC3B-1A37-44CA-95E0-C5C9710F620B}" type="sibTrans" cxnId="{01240BF0-948E-44D6-90E2-0BAEEEB2C1D7}">
      <dgm:prSet/>
      <dgm:spPr/>
      <dgm:t>
        <a:bodyPr/>
        <a:lstStyle/>
        <a:p>
          <a:endParaRPr lang="ru-RU"/>
        </a:p>
      </dgm:t>
    </dgm:pt>
    <dgm:pt modelId="{AE015BA4-643A-4203-A60C-8173C608E1E7}" type="pres">
      <dgm:prSet presAssocID="{8C5536CF-B314-42E8-BD0E-FE572E7594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D31BB-A9C0-4B4E-85D2-876A5C285BE1}" type="pres">
      <dgm:prSet presAssocID="{A85BAE56-3DE5-42D7-B1D1-EB487A5751A8}" presName="composite" presStyleCnt="0"/>
      <dgm:spPr/>
    </dgm:pt>
    <dgm:pt modelId="{491D5586-D264-4FDE-A049-A981612E9E95}" type="pres">
      <dgm:prSet presAssocID="{A85BAE56-3DE5-42D7-B1D1-EB487A5751A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4F9E9-0AB2-4C5E-ABCF-5284B21ABCB8}" type="pres">
      <dgm:prSet presAssocID="{A85BAE56-3DE5-42D7-B1D1-EB487A5751A8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7C70F-65A6-4FB2-AB72-795E4902C170}" type="pres">
      <dgm:prSet presAssocID="{54A8C715-19F7-4438-BAF0-9FE6020EE219}" presName="sp" presStyleCnt="0"/>
      <dgm:spPr/>
    </dgm:pt>
    <dgm:pt modelId="{593AE5E1-1F7F-454D-B2E1-0C2DD834EDD3}" type="pres">
      <dgm:prSet presAssocID="{BF617508-6226-437D-8D01-8AC978D49DCE}" presName="composite" presStyleCnt="0"/>
      <dgm:spPr/>
    </dgm:pt>
    <dgm:pt modelId="{0A2CC709-3F2A-4DD7-9B22-3778B235A248}" type="pres">
      <dgm:prSet presAssocID="{BF617508-6226-437D-8D01-8AC978D49DC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5C62-1A7E-4E37-AE59-235331D37104}" type="pres">
      <dgm:prSet presAssocID="{BF617508-6226-437D-8D01-8AC978D49DC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E190E-14D8-4E08-A5AB-5C128B7DD3C0}" type="pres">
      <dgm:prSet presAssocID="{7EE8E00D-DA01-467D-AB7E-E4EBE7EB34DA}" presName="sp" presStyleCnt="0"/>
      <dgm:spPr/>
    </dgm:pt>
    <dgm:pt modelId="{4E60DDED-AB17-436E-8AC6-0F7543830217}" type="pres">
      <dgm:prSet presAssocID="{CAA29BEF-E2DF-4B15-A0A3-70F0AD8531A1}" presName="composite" presStyleCnt="0"/>
      <dgm:spPr/>
    </dgm:pt>
    <dgm:pt modelId="{3154F571-1907-403B-B0C0-9CA1FBDEDCAE}" type="pres">
      <dgm:prSet presAssocID="{CAA29BEF-E2DF-4B15-A0A3-70F0AD8531A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9BEBE-3580-45CA-9BDA-E73DFC477BEF}" type="pres">
      <dgm:prSet presAssocID="{CAA29BEF-E2DF-4B15-A0A3-70F0AD8531A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765F0-2683-4440-9C58-E3F705A4032F}" type="pres">
      <dgm:prSet presAssocID="{7BC98CCC-2EBB-4331-86AF-481DC6079C05}" presName="sp" presStyleCnt="0"/>
      <dgm:spPr/>
    </dgm:pt>
    <dgm:pt modelId="{1E9921F3-A283-471B-AF46-CF494458EE2A}" type="pres">
      <dgm:prSet presAssocID="{DA9F4670-3112-47B6-841E-5EAB1D9A79B8}" presName="composite" presStyleCnt="0"/>
      <dgm:spPr/>
    </dgm:pt>
    <dgm:pt modelId="{2E08A7B3-2616-4AA4-823D-63812438A33F}" type="pres">
      <dgm:prSet presAssocID="{DA9F4670-3112-47B6-841E-5EAB1D9A79B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797B1-3D43-485E-9FF4-891E8BF066A8}" type="pres">
      <dgm:prSet presAssocID="{DA9F4670-3112-47B6-841E-5EAB1D9A79B8}" presName="descendantText" presStyleLbl="alignAcc1" presStyleIdx="3" presStyleCnt="5" custScaleY="107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A74E-B133-475A-830C-902B71BC5C9C}" type="pres">
      <dgm:prSet presAssocID="{15AB6FC9-5B47-4E03-B562-0787D52FBF9D}" presName="sp" presStyleCnt="0"/>
      <dgm:spPr/>
    </dgm:pt>
    <dgm:pt modelId="{9E7B900E-E80A-4751-8F04-7D86C14F5CD3}" type="pres">
      <dgm:prSet presAssocID="{5F8A3412-A12B-4E5B-89C6-B0555762F9DE}" presName="composite" presStyleCnt="0"/>
      <dgm:spPr/>
    </dgm:pt>
    <dgm:pt modelId="{20BE3D14-6EFD-44F7-808A-2FB2E720310D}" type="pres">
      <dgm:prSet presAssocID="{5F8A3412-A12B-4E5B-89C6-B0555762F9D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7DB71-F8DB-4FD9-912E-973A6EA5DCFE}" type="pres">
      <dgm:prSet presAssocID="{5F8A3412-A12B-4E5B-89C6-B0555762F9DE}" presName="descendantText" presStyleLbl="alignAcc1" presStyleIdx="4" presStyleCnt="5" custScaleY="119899" custLinFactNeighborX="270" custLinFactNeighborY="7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34A0D-3897-4060-B787-C74C87707938}" srcId="{5F8A3412-A12B-4E5B-89C6-B0555762F9DE}" destId="{B5D9CA54-3260-43E8-846C-5212631B0D72}" srcOrd="1" destOrd="0" parTransId="{B1C9B1F2-56F2-48DC-B304-02B3B910B60E}" sibTransId="{F307729B-D31E-4CBC-B6E5-5A84F2D6A95B}"/>
    <dgm:cxn modelId="{43323C71-4014-4500-AFE9-A7BF13DF87B6}" srcId="{5F8A3412-A12B-4E5B-89C6-B0555762F9DE}" destId="{0BD68428-90DD-477F-82E1-EEFB0538A357}" srcOrd="2" destOrd="0" parTransId="{2AA957A0-FB87-487F-87F1-EDC22E0A0415}" sibTransId="{6FD74B7E-8F8E-4D26-8C5A-C547A293FF23}"/>
    <dgm:cxn modelId="{D678AAC6-7AD0-4D9B-8DE5-E3E1A0C0734C}" srcId="{8C5536CF-B314-42E8-BD0E-FE572E7594CE}" destId="{A85BAE56-3DE5-42D7-B1D1-EB487A5751A8}" srcOrd="0" destOrd="0" parTransId="{6A39BEB3-EF37-4D8C-BA17-869FD20715B9}" sibTransId="{54A8C715-19F7-4438-BAF0-9FE6020EE219}"/>
    <dgm:cxn modelId="{E397466C-0BBE-41DE-98E7-98F6C730992D}" srcId="{8C5536CF-B314-42E8-BD0E-FE572E7594CE}" destId="{5F8A3412-A12B-4E5B-89C6-B0555762F9DE}" srcOrd="4" destOrd="0" parTransId="{9CDC4770-8FB3-47DA-8CC3-4C1491F2A11A}" sibTransId="{D9777FC7-7995-4572-A10C-1BDF03D08B10}"/>
    <dgm:cxn modelId="{68281620-08AD-4F06-9372-83AF2FBD38E6}" srcId="{8C5536CF-B314-42E8-BD0E-FE572E7594CE}" destId="{DA9F4670-3112-47B6-841E-5EAB1D9A79B8}" srcOrd="3" destOrd="0" parTransId="{58C3C0C4-ABFE-42C2-9CC9-C7A38495ABDA}" sibTransId="{15AB6FC9-5B47-4E03-B562-0787D52FBF9D}"/>
    <dgm:cxn modelId="{18D1552F-82EE-4F9F-B36E-4401838F3714}" type="presOf" srcId="{54BA720C-9055-4D2E-BFEA-151105BE0AE1}" destId="{22665C62-1A7E-4E37-AE59-235331D37104}" srcOrd="0" destOrd="0" presId="urn:microsoft.com/office/officeart/2005/8/layout/chevron2"/>
    <dgm:cxn modelId="{65D21CF8-24A6-4A56-99BE-1E0156B267EC}" type="presOf" srcId="{752847AC-F61D-4301-BCB3-1BA8E8AF8643}" destId="{A927DB71-F8DB-4FD9-912E-973A6EA5DCFE}" srcOrd="0" destOrd="0" presId="urn:microsoft.com/office/officeart/2005/8/layout/chevron2"/>
    <dgm:cxn modelId="{01240BF0-948E-44D6-90E2-0BAEEEB2C1D7}" srcId="{5F8A3412-A12B-4E5B-89C6-B0555762F9DE}" destId="{752847AC-F61D-4301-BCB3-1BA8E8AF8643}" srcOrd="0" destOrd="0" parTransId="{D4B639DF-7215-4CE7-847F-448210D1CD3E}" sibTransId="{552FAC3B-1A37-44CA-95E0-C5C9710F620B}"/>
    <dgm:cxn modelId="{1CE77BCA-4A96-4336-96AB-ADF18A990012}" type="presOf" srcId="{BF617508-6226-437D-8D01-8AC978D49DCE}" destId="{0A2CC709-3F2A-4DD7-9B22-3778B235A248}" srcOrd="0" destOrd="0" presId="urn:microsoft.com/office/officeart/2005/8/layout/chevron2"/>
    <dgm:cxn modelId="{73C518ED-ACE6-4846-9503-75DC05F64B7A}" type="presOf" srcId="{BCCD55AB-3D27-4664-9E8D-410684D61783}" destId="{3E9797B1-3D43-485E-9FF4-891E8BF066A8}" srcOrd="0" destOrd="0" presId="urn:microsoft.com/office/officeart/2005/8/layout/chevron2"/>
    <dgm:cxn modelId="{539980C3-952D-47B8-BBED-7726642E4722}" srcId="{A85BAE56-3DE5-42D7-B1D1-EB487A5751A8}" destId="{05109AC1-5B01-43F9-AA17-386EA17E4941}" srcOrd="0" destOrd="0" parTransId="{7AED45C6-B25F-4497-A758-B8F769612AB8}" sibTransId="{D59953A9-FF88-4DE0-AC4E-AA070CD3CF6A}"/>
    <dgm:cxn modelId="{1C77FF69-1AF6-43BB-A55E-F5432B8831D8}" type="presOf" srcId="{9A190B4C-A348-43D6-BAC7-E52942AB9184}" destId="{B9F9BEBE-3580-45CA-9BDA-E73DFC477BEF}" srcOrd="0" destOrd="0" presId="urn:microsoft.com/office/officeart/2005/8/layout/chevron2"/>
    <dgm:cxn modelId="{3FADCDC8-2E7A-4B51-8260-41970E69C84C}" type="presOf" srcId="{0BD68428-90DD-477F-82E1-EEFB0538A357}" destId="{A927DB71-F8DB-4FD9-912E-973A6EA5DCFE}" srcOrd="0" destOrd="2" presId="urn:microsoft.com/office/officeart/2005/8/layout/chevron2"/>
    <dgm:cxn modelId="{FF2318FC-C57A-43FB-AF7F-982CD23B7D5E}" type="presOf" srcId="{DA9F4670-3112-47B6-841E-5EAB1D9A79B8}" destId="{2E08A7B3-2616-4AA4-823D-63812438A33F}" srcOrd="0" destOrd="0" presId="urn:microsoft.com/office/officeart/2005/8/layout/chevron2"/>
    <dgm:cxn modelId="{74DB1C2F-26B5-4BB1-B09A-68776F832F26}" type="presOf" srcId="{B5D9CA54-3260-43E8-846C-5212631B0D72}" destId="{A927DB71-F8DB-4FD9-912E-973A6EA5DCFE}" srcOrd="0" destOrd="1" presId="urn:microsoft.com/office/officeart/2005/8/layout/chevron2"/>
    <dgm:cxn modelId="{F0712697-514A-454E-B493-9F4B269632C0}" srcId="{8C5536CF-B314-42E8-BD0E-FE572E7594CE}" destId="{CAA29BEF-E2DF-4B15-A0A3-70F0AD8531A1}" srcOrd="2" destOrd="0" parTransId="{091B19FF-227C-4507-859C-0712CC942C86}" sibTransId="{7BC98CCC-2EBB-4331-86AF-481DC6079C05}"/>
    <dgm:cxn modelId="{F0C93C6B-0A9D-42F9-90F2-4AD0A1FDF33F}" type="presOf" srcId="{8C5536CF-B314-42E8-BD0E-FE572E7594CE}" destId="{AE015BA4-643A-4203-A60C-8173C608E1E7}" srcOrd="0" destOrd="0" presId="urn:microsoft.com/office/officeart/2005/8/layout/chevron2"/>
    <dgm:cxn modelId="{F914E3A4-2BD4-49CA-B7F9-242EA9F9FB94}" type="presOf" srcId="{05109AC1-5B01-43F9-AA17-386EA17E4941}" destId="{27A4F9E9-0AB2-4C5E-ABCF-5284B21ABCB8}" srcOrd="0" destOrd="0" presId="urn:microsoft.com/office/officeart/2005/8/layout/chevron2"/>
    <dgm:cxn modelId="{F4575558-0F48-4784-9DD3-45B7A5E72439}" type="presOf" srcId="{5F8A3412-A12B-4E5B-89C6-B0555762F9DE}" destId="{20BE3D14-6EFD-44F7-808A-2FB2E720310D}" srcOrd="0" destOrd="0" presId="urn:microsoft.com/office/officeart/2005/8/layout/chevron2"/>
    <dgm:cxn modelId="{82784BBC-819C-4D90-AA35-A37B9F26D47B}" srcId="{BF617508-6226-437D-8D01-8AC978D49DCE}" destId="{54BA720C-9055-4D2E-BFEA-151105BE0AE1}" srcOrd="0" destOrd="0" parTransId="{56DBA038-4A56-43B8-AAFD-11A5C10DE692}" sibTransId="{F5F68F43-166D-4645-B1EA-332F57AAC6C4}"/>
    <dgm:cxn modelId="{4054F1B5-C542-4FA8-A2B9-EF95AB230DC3}" srcId="{8C5536CF-B314-42E8-BD0E-FE572E7594CE}" destId="{BF617508-6226-437D-8D01-8AC978D49DCE}" srcOrd="1" destOrd="0" parTransId="{36C27644-E0C6-4CBA-9AB4-734AC1DE6EAD}" sibTransId="{7EE8E00D-DA01-467D-AB7E-E4EBE7EB34DA}"/>
    <dgm:cxn modelId="{EC182105-D7E3-42BB-9912-1AFBB10A3D65}" srcId="{DA9F4670-3112-47B6-841E-5EAB1D9A79B8}" destId="{BCCD55AB-3D27-4664-9E8D-410684D61783}" srcOrd="0" destOrd="0" parTransId="{CAA949C8-01F0-4D0A-B777-9AD620E2AA5B}" sibTransId="{3FB3FE27-886B-4CD5-BBB0-93FC78A2FB87}"/>
    <dgm:cxn modelId="{DE335089-C345-4B9E-A704-20E6498E37EF}" type="presOf" srcId="{CAA29BEF-E2DF-4B15-A0A3-70F0AD8531A1}" destId="{3154F571-1907-403B-B0C0-9CA1FBDEDCAE}" srcOrd="0" destOrd="0" presId="urn:microsoft.com/office/officeart/2005/8/layout/chevron2"/>
    <dgm:cxn modelId="{9A367E93-3B7A-45FA-8378-38FB4710984E}" srcId="{CAA29BEF-E2DF-4B15-A0A3-70F0AD8531A1}" destId="{9A190B4C-A348-43D6-BAC7-E52942AB9184}" srcOrd="0" destOrd="0" parTransId="{FCB7FD1B-6E50-4D8F-B5D3-EA71BB4BE189}" sibTransId="{5C25CF6D-6B5D-4F5F-BB9A-B30C19331DEF}"/>
    <dgm:cxn modelId="{2FE16EA7-04AC-447F-8B1B-01E83388603B}" type="presOf" srcId="{A85BAE56-3DE5-42D7-B1D1-EB487A5751A8}" destId="{491D5586-D264-4FDE-A049-A981612E9E95}" srcOrd="0" destOrd="0" presId="urn:microsoft.com/office/officeart/2005/8/layout/chevron2"/>
    <dgm:cxn modelId="{F3EC2CA1-C5A0-431A-A7BC-4400759053A4}" type="presParOf" srcId="{AE015BA4-643A-4203-A60C-8173C608E1E7}" destId="{0F7D31BB-A9C0-4B4E-85D2-876A5C285BE1}" srcOrd="0" destOrd="0" presId="urn:microsoft.com/office/officeart/2005/8/layout/chevron2"/>
    <dgm:cxn modelId="{C55ECEC7-E539-45DC-B308-3F4FBC05654F}" type="presParOf" srcId="{0F7D31BB-A9C0-4B4E-85D2-876A5C285BE1}" destId="{491D5586-D264-4FDE-A049-A981612E9E95}" srcOrd="0" destOrd="0" presId="urn:microsoft.com/office/officeart/2005/8/layout/chevron2"/>
    <dgm:cxn modelId="{7CB81625-ACCF-4637-9FA4-46F841D533AA}" type="presParOf" srcId="{0F7D31BB-A9C0-4B4E-85D2-876A5C285BE1}" destId="{27A4F9E9-0AB2-4C5E-ABCF-5284B21ABCB8}" srcOrd="1" destOrd="0" presId="urn:microsoft.com/office/officeart/2005/8/layout/chevron2"/>
    <dgm:cxn modelId="{1E381046-B9B3-43A2-BFB6-E2C1CE5FD093}" type="presParOf" srcId="{AE015BA4-643A-4203-A60C-8173C608E1E7}" destId="{8E27C70F-65A6-4FB2-AB72-795E4902C170}" srcOrd="1" destOrd="0" presId="urn:microsoft.com/office/officeart/2005/8/layout/chevron2"/>
    <dgm:cxn modelId="{4608D5D7-4559-4114-ACDA-857625BA20C4}" type="presParOf" srcId="{AE015BA4-643A-4203-A60C-8173C608E1E7}" destId="{593AE5E1-1F7F-454D-B2E1-0C2DD834EDD3}" srcOrd="2" destOrd="0" presId="urn:microsoft.com/office/officeart/2005/8/layout/chevron2"/>
    <dgm:cxn modelId="{6E373396-898F-42E0-A5D6-F509CFEA718D}" type="presParOf" srcId="{593AE5E1-1F7F-454D-B2E1-0C2DD834EDD3}" destId="{0A2CC709-3F2A-4DD7-9B22-3778B235A248}" srcOrd="0" destOrd="0" presId="urn:microsoft.com/office/officeart/2005/8/layout/chevron2"/>
    <dgm:cxn modelId="{BDB6F743-EAC5-40DC-920B-6245287E7A67}" type="presParOf" srcId="{593AE5E1-1F7F-454D-B2E1-0C2DD834EDD3}" destId="{22665C62-1A7E-4E37-AE59-235331D37104}" srcOrd="1" destOrd="0" presId="urn:microsoft.com/office/officeart/2005/8/layout/chevron2"/>
    <dgm:cxn modelId="{4C49DA20-3506-4FDE-9403-4C18B8ABD0A5}" type="presParOf" srcId="{AE015BA4-643A-4203-A60C-8173C608E1E7}" destId="{F27E190E-14D8-4E08-A5AB-5C128B7DD3C0}" srcOrd="3" destOrd="0" presId="urn:microsoft.com/office/officeart/2005/8/layout/chevron2"/>
    <dgm:cxn modelId="{67505AC7-41AE-46EF-B381-AC5D146D838A}" type="presParOf" srcId="{AE015BA4-643A-4203-A60C-8173C608E1E7}" destId="{4E60DDED-AB17-436E-8AC6-0F7543830217}" srcOrd="4" destOrd="0" presId="urn:microsoft.com/office/officeart/2005/8/layout/chevron2"/>
    <dgm:cxn modelId="{03C7510F-8983-439F-AB19-8C38479EF9E3}" type="presParOf" srcId="{4E60DDED-AB17-436E-8AC6-0F7543830217}" destId="{3154F571-1907-403B-B0C0-9CA1FBDEDCAE}" srcOrd="0" destOrd="0" presId="urn:microsoft.com/office/officeart/2005/8/layout/chevron2"/>
    <dgm:cxn modelId="{53ACB583-0EF5-42F4-B85D-E86ADBA7076E}" type="presParOf" srcId="{4E60DDED-AB17-436E-8AC6-0F7543830217}" destId="{B9F9BEBE-3580-45CA-9BDA-E73DFC477BEF}" srcOrd="1" destOrd="0" presId="urn:microsoft.com/office/officeart/2005/8/layout/chevron2"/>
    <dgm:cxn modelId="{0421CE5B-221B-4B66-9C4B-FF0D04E2633D}" type="presParOf" srcId="{AE015BA4-643A-4203-A60C-8173C608E1E7}" destId="{334765F0-2683-4440-9C58-E3F705A4032F}" srcOrd="5" destOrd="0" presId="urn:microsoft.com/office/officeart/2005/8/layout/chevron2"/>
    <dgm:cxn modelId="{BB987E27-DE49-44F6-87DB-6EAFA3EAAD0A}" type="presParOf" srcId="{AE015BA4-643A-4203-A60C-8173C608E1E7}" destId="{1E9921F3-A283-471B-AF46-CF494458EE2A}" srcOrd="6" destOrd="0" presId="urn:microsoft.com/office/officeart/2005/8/layout/chevron2"/>
    <dgm:cxn modelId="{551ED317-5C81-4ACC-A435-292BFFEB60F2}" type="presParOf" srcId="{1E9921F3-A283-471B-AF46-CF494458EE2A}" destId="{2E08A7B3-2616-4AA4-823D-63812438A33F}" srcOrd="0" destOrd="0" presId="urn:microsoft.com/office/officeart/2005/8/layout/chevron2"/>
    <dgm:cxn modelId="{51CD8C27-35AE-44B5-B245-4F34FCE7D457}" type="presParOf" srcId="{1E9921F3-A283-471B-AF46-CF494458EE2A}" destId="{3E9797B1-3D43-485E-9FF4-891E8BF066A8}" srcOrd="1" destOrd="0" presId="urn:microsoft.com/office/officeart/2005/8/layout/chevron2"/>
    <dgm:cxn modelId="{FFFC6D5C-43DC-4407-A463-00BB1309CFCB}" type="presParOf" srcId="{AE015BA4-643A-4203-A60C-8173C608E1E7}" destId="{6C98A74E-B133-475A-830C-902B71BC5C9C}" srcOrd="7" destOrd="0" presId="urn:microsoft.com/office/officeart/2005/8/layout/chevron2"/>
    <dgm:cxn modelId="{4B96625E-CEDC-4378-8BE2-1AEDDC781180}" type="presParOf" srcId="{AE015BA4-643A-4203-A60C-8173C608E1E7}" destId="{9E7B900E-E80A-4751-8F04-7D86C14F5CD3}" srcOrd="8" destOrd="0" presId="urn:microsoft.com/office/officeart/2005/8/layout/chevron2"/>
    <dgm:cxn modelId="{AA51A8F1-C79B-4565-962D-717CEACD7121}" type="presParOf" srcId="{9E7B900E-E80A-4751-8F04-7D86C14F5CD3}" destId="{20BE3D14-6EFD-44F7-808A-2FB2E720310D}" srcOrd="0" destOrd="0" presId="urn:microsoft.com/office/officeart/2005/8/layout/chevron2"/>
    <dgm:cxn modelId="{3C1638FE-14E1-4B53-B428-1D8AA05E3B21}" type="presParOf" srcId="{9E7B900E-E80A-4751-8F04-7D86C14F5CD3}" destId="{A927DB71-F8DB-4FD9-912E-973A6EA5DC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D5586-D264-4FDE-A049-A981612E9E95}">
      <dsp:nvSpPr>
        <dsp:cNvPr id="0" name=""/>
        <dsp:cNvSpPr/>
      </dsp:nvSpPr>
      <dsp:spPr>
        <a:xfrm rot="5400000">
          <a:off x="-172094" y="180174"/>
          <a:ext cx="1147297" cy="8031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1.</a:t>
          </a:r>
          <a:endParaRPr lang="ru-RU" sz="2200" kern="1200" dirty="0"/>
        </a:p>
      </dsp:txBody>
      <dsp:txXfrm rot="-5400000">
        <a:off x="2" y="409633"/>
        <a:ext cx="803107" cy="344190"/>
      </dsp:txXfrm>
    </dsp:sp>
    <dsp:sp modelId="{27A4F9E9-0AB2-4C5E-ABCF-5284B21ABCB8}">
      <dsp:nvSpPr>
        <dsp:cNvPr id="0" name=""/>
        <dsp:cNvSpPr/>
      </dsp:nvSpPr>
      <dsp:spPr>
        <a:xfrm rot="5400000">
          <a:off x="4277154" y="-3465966"/>
          <a:ext cx="745743" cy="7693836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Постановление главы администрации (губернатора) Краснодарского края              от 20 мая 2011 года № 526 «О проведении краевого конкурса среди дошкольных образовательных организаций, внедряющих инновационные образовательные программы»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03108" y="44484"/>
        <a:ext cx="7657432" cy="672935"/>
      </dsp:txXfrm>
    </dsp:sp>
    <dsp:sp modelId="{0A2CC709-3F2A-4DD7-9B22-3778B235A248}">
      <dsp:nvSpPr>
        <dsp:cNvPr id="0" name=""/>
        <dsp:cNvSpPr/>
      </dsp:nvSpPr>
      <dsp:spPr>
        <a:xfrm rot="5400000">
          <a:off x="-172094" y="1213672"/>
          <a:ext cx="1147297" cy="8031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2.</a:t>
          </a:r>
          <a:endParaRPr lang="ru-RU" sz="2200" kern="1200" dirty="0"/>
        </a:p>
      </dsp:txBody>
      <dsp:txXfrm rot="-5400000">
        <a:off x="2" y="1443131"/>
        <a:ext cx="803107" cy="344190"/>
      </dsp:txXfrm>
    </dsp:sp>
    <dsp:sp modelId="{22665C62-1A7E-4E37-AE59-235331D37104}">
      <dsp:nvSpPr>
        <dsp:cNvPr id="0" name=""/>
        <dsp:cNvSpPr/>
      </dsp:nvSpPr>
      <dsp:spPr>
        <a:xfrm rot="5400000">
          <a:off x="4277154" y="-2432468"/>
          <a:ext cx="745743" cy="7693836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Приказ министерства образования и науки Краснодарского края                               от 17 сентября 2014 года № 4049 «Об утверждении положений о краевых инновационных и экспериментальных площадках и порядка присвоения статуса краевой инновационной или экспериментальной площадки»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03108" y="1077982"/>
        <a:ext cx="7657432" cy="672935"/>
      </dsp:txXfrm>
    </dsp:sp>
    <dsp:sp modelId="{3154F571-1907-403B-B0C0-9CA1FBDEDCAE}">
      <dsp:nvSpPr>
        <dsp:cNvPr id="0" name=""/>
        <dsp:cNvSpPr/>
      </dsp:nvSpPr>
      <dsp:spPr>
        <a:xfrm rot="5400000">
          <a:off x="-172094" y="2247170"/>
          <a:ext cx="1147297" cy="8031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3.</a:t>
          </a:r>
          <a:endParaRPr lang="ru-RU" sz="2200" kern="1200" dirty="0"/>
        </a:p>
      </dsp:txBody>
      <dsp:txXfrm rot="-5400000">
        <a:off x="2" y="2476629"/>
        <a:ext cx="803107" cy="344190"/>
      </dsp:txXfrm>
    </dsp:sp>
    <dsp:sp modelId="{B9F9BEBE-3580-45CA-9BDA-E73DFC477BEF}">
      <dsp:nvSpPr>
        <dsp:cNvPr id="0" name=""/>
        <dsp:cNvSpPr/>
      </dsp:nvSpPr>
      <dsp:spPr>
        <a:xfrm rot="5400000">
          <a:off x="4277154" y="-1398970"/>
          <a:ext cx="745743" cy="7693836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Приказ министерства образования и науки Краснодарского края от 13 февраля 2015 года № 563 «Об утверждении Положения об образовательном Форуме Краснодарского края «Инновационный поиск»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03108" y="2111480"/>
        <a:ext cx="7657432" cy="672935"/>
      </dsp:txXfrm>
    </dsp:sp>
    <dsp:sp modelId="{2E08A7B3-2616-4AA4-823D-63812438A33F}">
      <dsp:nvSpPr>
        <dsp:cNvPr id="0" name=""/>
        <dsp:cNvSpPr/>
      </dsp:nvSpPr>
      <dsp:spPr>
        <a:xfrm rot="5400000">
          <a:off x="-172094" y="3309621"/>
          <a:ext cx="1147297" cy="8031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4.</a:t>
          </a:r>
          <a:endParaRPr lang="ru-RU" sz="2200" kern="1200" dirty="0"/>
        </a:p>
      </dsp:txBody>
      <dsp:txXfrm rot="-5400000">
        <a:off x="2" y="3539080"/>
        <a:ext cx="803107" cy="344190"/>
      </dsp:txXfrm>
    </dsp:sp>
    <dsp:sp modelId="{3E9797B1-3D43-485E-9FF4-891E8BF066A8}">
      <dsp:nvSpPr>
        <dsp:cNvPr id="0" name=""/>
        <dsp:cNvSpPr/>
      </dsp:nvSpPr>
      <dsp:spPr>
        <a:xfrm rot="5400000">
          <a:off x="4248200" y="-336519"/>
          <a:ext cx="803650" cy="7693836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Приказ министерства образования и науки Краснодарского края  от 26 февраля 2015 года № 739 «О проведении ежегодного краевого конкурса среди дошкольных образовательных организаций, внедряющих инновационные образовательные программы»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03108" y="3147804"/>
        <a:ext cx="7654605" cy="725188"/>
      </dsp:txXfrm>
    </dsp:sp>
    <dsp:sp modelId="{20BE3D14-6EFD-44F7-808A-2FB2E720310D}">
      <dsp:nvSpPr>
        <dsp:cNvPr id="0" name=""/>
        <dsp:cNvSpPr/>
      </dsp:nvSpPr>
      <dsp:spPr>
        <a:xfrm rot="5400000">
          <a:off x="-172094" y="4417317"/>
          <a:ext cx="1147297" cy="80310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5.</a:t>
          </a:r>
          <a:endParaRPr lang="ru-RU" sz="2200" kern="1200" dirty="0"/>
        </a:p>
      </dsp:txBody>
      <dsp:txXfrm rot="-5400000">
        <a:off x="2" y="4646776"/>
        <a:ext cx="803107" cy="344190"/>
      </dsp:txXfrm>
    </dsp:sp>
    <dsp:sp modelId="{A927DB71-F8DB-4FD9-912E-973A6EA5DCFE}">
      <dsp:nvSpPr>
        <dsp:cNvPr id="0" name=""/>
        <dsp:cNvSpPr/>
      </dsp:nvSpPr>
      <dsp:spPr>
        <a:xfrm rot="5400000">
          <a:off x="4202956" y="827114"/>
          <a:ext cx="894138" cy="7693836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Приказ министерства образования и науки Краснодарского края от 3 марта        2015 года № 834 «Об утверждении наименований номинаций образовательного Форума Краснодарского края «Инновационный поиск - 2015»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03107" y="4270611"/>
        <a:ext cx="7650188" cy="80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AC082E-DB33-4030-B56B-502CE510A322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B6E227-B24C-48F7-AD9B-42D67744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54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A8B461-9E40-496D-BD74-3C7BA955978B}" type="datetimeFigureOut">
              <a:rPr lang="ru-RU"/>
              <a:pPr>
                <a:defRPr/>
              </a:pPr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4CE4C1-93C8-4D1D-A906-08DECAA85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995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/>
          <p:nvPr userDrawn="1"/>
        </p:nvSpPr>
        <p:spPr>
          <a:xfrm>
            <a:off x="0" y="0"/>
            <a:ext cx="9134475" cy="6858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 userDrawn="1"/>
        </p:nvSpPr>
        <p:spPr>
          <a:xfrm>
            <a:off x="0" y="0"/>
            <a:ext cx="9134475" cy="68437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0" name="Image" r:id="rId3" imgW="10006349" imgH="1269841" progId="">
                  <p:embed/>
                </p:oleObj>
              </mc:Choice>
              <mc:Fallback>
                <p:oleObj name="Image" r:id="rId3" imgW="10006349" imgH="126984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>
            <a:spLocks noChangeArrowheads="1"/>
          </p:cNvSpPr>
          <p:nvPr userDrawn="1"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300"/>
            <a:ext cx="9144000" cy="739428"/>
          </a:xfrm>
        </p:spPr>
        <p:txBody>
          <a:bodyPr/>
          <a:lstStyle>
            <a:lvl1pPr algn="ctr">
              <a:defRPr lang="ru-RU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pitchFamily="2" charset="2"/>
              <a:buNone/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Courier New" pitchFamily="49" charset="0"/>
              <a:buChar char="o"/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605713" y="6561138"/>
            <a:ext cx="1528762" cy="258762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0EFA6CDE-2ECA-4568-8647-1AA95A0FD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249" name="Object 225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Image" r:id="rId5" imgW="10006349" imgH="1269841" progId="">
                  <p:embed/>
                </p:oleObj>
              </mc:Choice>
              <mc:Fallback>
                <p:oleObj name="Image" r:id="rId5" imgW="10006349" imgH="1269841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fld id="{63059FD3-8F7A-46A2-9A08-5F5F74C34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5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5DBA1-67CE-4BD0-9D11-53058F7DECD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35378"/>
              </p:ext>
            </p:extLst>
          </p:nvPr>
        </p:nvGraphicFramePr>
        <p:xfrm>
          <a:off x="23462" y="2434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9" name="Image" r:id="rId3" imgW="10006349" imgH="1269841" progId="">
                  <p:embed/>
                </p:oleObj>
              </mc:Choice>
              <mc:Fallback>
                <p:oleObj name="Image" r:id="rId3" imgW="10006349" imgH="126984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2" y="24341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4896544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kern="1200" dirty="0">
                <a:solidFill>
                  <a:schemeClr val="tx1">
                    <a:lumMod val="75000"/>
                  </a:schemeClr>
                </a:solidFill>
              </a:rPr>
              <a:t>Краевой конкурс среди дошкольных образовательных организаций, внедряющих инновационные образовательные программы </a:t>
            </a:r>
            <a:endParaRPr lang="ru-RU" sz="3600" b="0" kern="1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875250" cy="187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044" y="179815"/>
            <a:ext cx="8052955" cy="739428"/>
          </a:xfrm>
        </p:spPr>
        <p:txBody>
          <a:bodyPr/>
          <a:lstStyle/>
          <a:p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07704" y="3356992"/>
            <a:ext cx="5162223" cy="151216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Краевой конкурс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среди дошкольных образовательных организаций, внедряющих инновационные образовательные программы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1314" y="5539289"/>
            <a:ext cx="3600000" cy="108012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КИП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Краевые инновационные площадки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145543" y="5539289"/>
            <a:ext cx="3600000" cy="108012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КЭП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Краевые экспериментальные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площадки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77439" y="1218809"/>
            <a:ext cx="3600000" cy="9000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ФЗ «Об образовании в РФ»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78038" y="2191016"/>
            <a:ext cx="3838177" cy="104401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Постановление главы администрации (губернатора) Краснодарского края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от 20 мая 2011 года № 526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www.advocatshmelev.narod.ru/uridicheskaya-i-nalogovaya-konsultacija-online/zakon-ob-obrazovanii-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1" y="1218809"/>
            <a:ext cx="57783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8" descr="data:image/jpeg;base64,/9j/4AAQSkZJRgABAQAAAQABAAD/2wCEAAkGBxMSEhQTExMWFhQXGB8bFxgXGB0bIRwbGx0bHBweHRoZHCgsHRslHxYaITEiJyktLi8uICEzODMsNygtLisBCgoKDg0OGxAQGywmICY0NywvNDcyLDQ2LTQ0NCwwNDA3LywsLCwwLTQvLCw0LC8vNCwsLCwsLCw0NCwsLCwsLP/AABEIAMYAoAMBEQACEQEDEQH/xAAcAAACAwEBAQEAAAAAAAAAAAAABgQFBwMCAQj/xAA+EAACAQIEBAQCCAUDAwUAAAABAhEAAwQSITEFBkFREyJhcTKBBxQjQlKRobFigsHR8ENy4TOSoiQ0Y7LC/8QAGwEAAgMBAQEAAAAAAAAAAAAAAAQCAwUBBgf/xAA9EQABAwIEAwUHAwMDAwUAAAABAAIDBBESITFBBVFhE3GBofAiMpGxwdHhFEJSBiPxFSRiMzRTQ3KCktL/2gAMAwEAAhEDEQA/ANxoQihCKEIoQihCKEIoQihCKEJW5n4rcD+HaYrGjEbktH7D239KweKcRdFJ2TDbK9/Xq6dpoA5uIqHy/wARuWri23J8PRQp1jMdIMeoH9qV4dxO0jIySWnIdOWysnp/ZLt0616hZyKEIoQihCKEIoQihCKEIoQihCKEIoQihCKEIoQihCKEIoQlrmzhpI8dCAR/1J6qNiPUVjcWoWSMM24Cbppi04FH5c4WbjeLcPlU6IRBzCNTPT001pXhPDWZSvGY25FWVNQfdCba9GkEUIRQhFCEUIRQhFCEUIRQhFCEUIRQhFCEUIRQhFCEUIRQhV/HiPq9yeqwNY1O360rWua2neX6WVkQJeAFG5WulrRLfHnOczJJ0iSAPuxS/CphNBj3Jz7/APFlOpaWvsrmtJUIoQihCKEIoQihCKEIoQihCKEIoQihCKEIoQihCKEJU58xWLsotzDsAi7gASWJhQZ3XpA1mlap8jAHtIAGquha1xsddkk8R+lm7ZdVa3PlkkR12ifY1ZSw1dRH2jSweB+6k9sbDbPyUR/pXuX5teA7BogLlnTU0VfDqkwESvjDd/e+67GWBwLQb+CF+k98Kcn1d1DEsZymdgCD20qjhvDZmQYYJGEf/LXrn3KU7muddwPku+E+l+5cuZBaOu3w9ASZ/Km5qStijLy5mXR33VbRGTbPyTjyXxPGYm7cuXGXwQSCsRBhSmX9SSd5HyTpJpJSXEjD9c7/AEXZmNYLDVOlPJdFCEUIRQhFCEUIRQhFCEUIRQhLfEcY2Gxeclmt3EBKyTAXRiq9CsqdN8x7Cs2qq/007C8+w7LuI37jfPuV8cXaMNtR5pit3AwDKQQRII2IOxHpWkqF6oQihCTua+Ji7cGFT7hD3GPdCGygd9tf8GZXyh7Hwj+JJ+yagYQQ887LIeZ+CZ7guA6BirD+AayvYjUR/bXvDOLOghMZF8rjvPPor5oMTrqBw7hs4sW7NxbbIpkuCfNMRE6/EJjb5U1NXubQGWqYXhxFrEDK179NMuZVQjHaWYbWXHi6nxcPcxFxXt3LWcFVMRrpAPfqKYpHf7eZlKwtc11rE57Z59NlF/vNLzcEKZw3gGW87SQLaggHckgg/IQfeaSm4y+SnDLZuNiemVvFWtpwH35LXOXuJDCuquZt3490K+ST3Bge0e9Z/DJhFG0O/eT4G9vNFSwvJtsnyt1IIoQvjMACSYA1JNCEuYXGticWpVmFq2pYASM33QWH8RJgHop71m09X+pqHCM+wzLvJ+gt5q98XZsGLU+SZK0lQihCKEIoQihCKEKm5owwNrxMyq1syGZsogxmBJ0g/vFJcQpG1MDoz4HkVbDIY3ghVX0d8c8e0bTDK1sAqpM/Zt8MSB8O3pp3ooJS+LC43IyJ5qU8eF1xoU3U6qEUISzxrgVtDexIL52GqyMskqJiJmB3rOrKdgjkl3wn5JiKRxLWbXWQ8VY/XLq6EBUYKWgSS8n2jc9qSwgUUThqcVzbu9BOE/3HDuS/yhaDHEEgkiyYYDMVLMB8IMsW1WBrqa3+NvLWQBpFi7Qm1wBfXQW1zySkAzd3LvzIFu4WzdS2ba2rr2spXLo6pcU5ei6GB/EKq4RihrZI3vDi9rX3BvmCWkX3Olz0XZrFgIFrGylcNuELhxIGYrMMdRleIE9CGn1ikXMaaibK4GLbTMegrgThb4LZeG8vWsTatPcLAoWEKRDCZAaQdtdiNzS/DKdktPG52xPz/ChUSuZI4DdN1bSSRQhK3P3G/q9kIozXLs+UGPIPj1AMbgaCdaUrZTHEbGxOQPLqroI8buil8n4ZRa8YFS12JKsGAVZyrI08uY7dSar4dRilhDMr7kbonlMj7q+p9UooQihCKEIoQuWJvrbRncwqiST0AoJshZpzVzKMYVsqpSyhzuzGCYECQPhGpPf2jXHrKrtWBsW5sOqeghwOu5KGA5kuYbE2cZqLLHI6nbKdQT2kHr19K1qWnjix0zc3Ns7vyzHroq5SXgPO63uxeV1DqZVhIPoalqlV0oQq3mM/+mufL/7Cla7/ALaT/wBp+Sth/wCo3vWD8btE8QeCg+zGjfekxAg70rG9o4TGHA6nMbWG6ccD25svL4PE2bniWbbZXuI72yMuYo8qAxXQd52nrNVRVVJNF2VS7NrS1rtbXGdxfPp3WQ5j2m7BrqFHHDMW+ay1tltHISqkXMzIihTmA0ByCrv1tFCxskbsUguATdtgSSRa+uaiIpDkRYL3iLB+s2GOVQHICQQ3mQ6menk9I070UEjRBM0XJLddsjpl3/TZdkBxNPVbxyofsP5mo4P/ANo3x+ZVFX/1SrmtNLLzduBQWYwAJJPQDc0IWD8Y5kfFYu9iwCbNryIvcDUkesA/Oo1EEcgZTvyc/PuFjb13pmIlgLxsmjlXmQYNjbKl7N0h0KkSCRBgHcQAY6es6ZNJUGFrmSjQ2PT8ZK2eLGQW7rTMJiVuotxDKsJBrXBBFwkSLLtXUIoQlvCcceyzWsXqU/1VG41hmUbAxuPUHaTnfrxFN2M+V/dOx+xV/Y4m4mZ8+iZAa0VQonFcCt+y9pyQrCCRuOs6+1Re0PaWnddabG4WD82YgWbTIry19sobLB8MaTlkxoRpO7H1rP4RTCSodK0XbHp1Py/Fk/M8hgDtTqofEbbXrK2yQFAUKQNCY01k7Agx6+lcpa0Q1Tp3tzN79PVrIfGXMDQVoP0L8zG7abB3T9pa+H1X/j+/pOzM1tw9nuuzH1Hr6JFwWnVSoqs5kBOGuQCTpoBJ+IdBS1Y0up3taMyD8lZEQHgnmso43yQuKum63jyQB5RAgbb2j371m0HFaykgEIgJA6O+4T0sUUjsWPzCr8XyH4No+bFC2GDRmyqDtmP2OnvV54xMXdo+mF7WuWnTlqodiwCwf5hfeH8h50LI2LyuMpytIYDpIs6rQ7i8xwn9KDbMeyfjqgQs/nbxC74H6PVs3FuDx5U6AjTaOlkd+9E/G6yWJ0fYEA9HfddbBE0g4/MLWOVAfBMgjzncEduhqfCo3MpWteLHP5peqcHSEhXVaKXWcfTJzR9XsDDWz9re3jcKP6/51mroGBzru90ZlSaFm/CbTWLZtggg7joDHeRo0H5A61jV1ayedszW+755+vino4y1haTqpPKeIF214RfzWG0bKSTbMiQuk6ZhE/h71LjMAbKyoeLNf73Q+s/iiBxLS0ajRbxwTApYsJbtsWUCQxIMzrOmka9KeYwMaGjZIudiNyp1TUUuY/jzXCtvCQWfRbhEj3A6gDXNt2maznV4fN2EHtO3OzR9T0V4hIbjfkPmp/HOEC+oI0uKDlMmCDEqw6qY+VXVtHHVR4X67HkVGKV0ZuEmctc3iy5tX2TwGci3cUkhdSAJO6EQQehPUHSihkc0mBxxFu6tmjBAeBa+yZuceIBLItrq16R/IIzH55gv81WcQqOxhNtTkFCnjxvz0CxK/wAVs371wEB3J8O0CNGHQhugLEmRGkGumjqKWGPA6zWjE4g6HfLewysd1f2jXuN9TkFQYvAXMKEuJeVgxZFZDoYALEd18+/etaCph4g50MkZBABIOouT8DloqC10ftAq4wXELtq/h8ZYViZgqBmlR5mOm4E6j211rOpXNg7SmmcBbMHa+nn91bIMdnAar9FcK4gmItJeQyrgEf2phKEWSZzRzwbRi2Yn4QFBaMvxEkkaMYyEA6HUa0rPVCM4Wi5TlHQyVJ9nRVGD+ki5m1BCz96GgFhG0fCuaTMscvw6zSK4/ub8D97JyTglQ33bFWOI5oTH2xbygFWVjDmOxkELpBPXeJ70pW1kcrRAQ4YrAGw1v3pYUk0JxOHxuvNjmpMAht5AxZmYS5jsNlaFOX856a0UVXHC0wDEcNwTYa301QaSac42N171Axv0kXC3lBKz90BZGb+ImMyjcGVJPxaU26uP7W/E/YFMx8DqHD2rBWnLfPRuaXTIHxSAG+FiTIIH3dFAJOutWwVQkdhcLH5pKroZKY2ennH4xLNt7rmFQEk+1NpNfnbiXErmJxN/GXlYADyrEHw2mCMw0ECB1196XrJWvYymicCXHM3uL8suX0TcTcN3HZLy2rmJzubgkQsGfvSR7Lp8R0k1qOdBw/DE1hzBN+61+89BsqvakzJV5guZLatZOUqwhbmkBVPxeuhAPyNZruESuEoc4Frs256nbp0V4naMJAzC3PkviGe0bR+K3t/sMxHsQR+XcUrw2cyRYXe83I/T1zuqqmPC+40KoObOb858LDFTbVgLtwsYOokZl2XWS39NytlOULThLt+S7DFkXkXtsmrl/g4sjOYNxhGh8qrMhV7Dae8DsKnQ0LKWPC3U6nmVXNMZDnpsuXOHGUw9hg2r3EYIo321J7KJEn1A6imZZWxi5306qLGFxWO4+0t3wrBHlZC57iSsQehBn8qzaAmCCSpb7zXADrtbuN0/L7bms2IVcvMF5UuYV2z3VXJZcmJGugnqMxjuTHatY0MVRJFVi+AZlvL1vyslw8xhzN1T4q41pcPft+VkMDMusgDfoQIIjcTXKSNss1RSzZh3XqfM3B8EPNmteFb4zDWryWrrWiq3pdmQyQ8FmRYQldYOoOgEdZy6eeellfHHICWWaAcgRewJzAPhbMnorHNa4AkarzhbQsWcRBzCzInNMswWdoykMQP5D2rs+Ksqog7IyW22z+NwPMKTPYY7on/6IOJGwLeDvP5riG5bQ7rBGnzDf+PvWm+YTVEnZj2W2F+ud/l6ulZI8LGk6lUvOfBrtq/AtuUAgEKxG56hAIMwNzvJJ1rOqYHdoXAXv/hbnBayKNro5CByuqrhPBMRiSRZtM+USTsB6ZjpJ7VSyB7tAtmfiNPCAXOB7s/kr7lTl3GDEQ1i4gjVmEAagiGmG26TUX0Ur3Ny0IKzOJV9PJDZjrnx5LxzLy7i3xLBLFxwdmUSDqTq0wDr1IrraOVrnZakn4rvDa+migs91j4qj4twa/hmC3rTITqDuD7MNCfSuvhe05haUHEKeYXa4Dvy+asOUuDXr19QEcLrqVIGhg6lCIBgEaGDuDFW00J7QOItb/HrwWJxqrilwsjN7fj7Jm+lriZuK+BsuA62hcdRqWEwF/IE+uZe1aQmEM0bnj2SbX5HZYsceJrrahZu+JQ4WzeuKXttoyg6kowU6T5wdDHYms5tK9ldJBE4BwuQeQIuO7v5gJkuBjDiufEsKFW7cSyY0zqogDKFkMFPkQSCRMsxjyhSKvpqh73RxSy5jQ998wT7xOYabWaBfMkKt7QASB6+ig8OfxPHvOomNcogy0knsJOh96Y4iwxGGmjcelzpoAOZtsiLPE4q3t8xXvCtYZDlvMvh3HnZTpDR1ICyO4q39BHFPLV3OC17c/xy53UTIXtbHurfhGH8I3MOBI8PxBJksZ3J7lprF4jJ29M2qOpdY9BmLJqEYXlnRaxyRxi3fw6W10e0ioynfyjKGHdTG/eRWnFKHjqMj0We9haeh0Vd9IHLz31e8lxViyVIYHpmIIjr54/KqKuASYXk2w5/I/RWQyYbttqsj5nxRXGKqtkItZQe2Ykjfc+lWcMDWcML3txAm5HP1zV09zNYGyi43hZcONWZizLKkawAY9JVdDsZGs12n42GWBYA0W0Onr5LjqYnfNQsPjD5rOIBBIAmYkGNdZE6DXr+7NRTCS1XSHMbd3rMKDX4fYeu+G4bfsmLN8qrHQAxMGB5J1MRrGuwpSTidLO3/cQgketdvjkrBC9p9lysMHw8Xb9vDZStnCqvigiMzkA+bvt11gEVQKg09O+tcbvlPsb2Gen46KQZicIxo3VP/H+AOeH2cdYGXF4djiLZj4kIGZT3BRQfl6mnOFR9hEI3/u18fslqh4e8kJwtY9cfgRiMPl8RrRayTHkuRoCfRgAfarnsLHFpVKice5nsfVWUYu3ZxD2wVAeWRiAQWVZMAnqNarc9rdSro6eaTNjSe4FRbPPOBs2UtLeLlECBsjGSqwCRp2mqzURjdNDhdWf2Hy+6j8s82cPwuHt2Fv3GyLBe6rSx7kif+KBURndcdwurH7D5fdSeCcwoMPiG+u2r+JPiXEt5gMoAJS2qtBZV0GaNddqsa9rtClpKeWL32kd4KtMdxC3w7BNiL2XOlseIRAL3I2nuzn9atYwvcGhUpN5W5euHA4jH4jzYvFEXm0+G2uqqo6Ssn2yjWKq4rH28RhZoNO9WwPwPBKRsThvq+JyCTZxXwRst07FdfKZYGRrG21Zz5P1lGJ8scXvdW9eeQ001TeHs5MOztFVYfh19Ee14gCGc0jzawDodROXUemtNS8SpXyNm7K7xkM8stNMja+XkoCF4GG+S54rE5MtjDgswkTMkb9gPN3PT9maemzNZWG3T1fwG6g53/psUnh/DCip0aUdtDJhiYJH3TmE9fhqqo421xLWsuMxmdfX3XW0x1JU7ljFN9fCu+Yi2QSYkkGdQNjPSquIhkvCS6NuEAjL1qOqnDcT5m61b6PuXXshLzOpXwjbUKD+IatPX7Me5quihsDLe+Kx+v1VM8l/Ytor7m67lwr/xFR/5D+1Tr3YaZ56W+OShALyBYNx+5hi+Ja6QbiwFE+byqCMvbVv0qVG2tDadkQIZqTbLM53+mmqZk7O7idVTngWJR4kajW4rllByhiGIBIJEGCNek06OJ0EsWbeVmkWJztlew13By3sqeykB+qmHCDEeW4VS4rAEpr5DPmXWGUiD0jXsazm1LqBxdDdzHA2v/LkeRG/h0V2ES66rrgLly1axDz5rLC2jMWUz5hqAYlcwie9XVMUNVLBlbtAXOAsRbLxztsuMLmNceWSd+TeXc5TDsSxb7TEtMyNJBP8AEfL7A1n4m1tViaLRsyaNvW6k89jHbcp65wsqz4dWAKxc0O2ydKq4/K+OmBYSDfbuKro2gvz5KlThlkCBaQDsABXkP1lR/wCR3xK0+yZyCqeLHC4fKPqwckFoRF8qruxmIGvz1p6igqau5EmHMDMnMnQD68t1XLK2OwsT3clHxuLweQ+ElkvoACo3ZZUax/X2rsdPWYy1+LLXXKxsdLoMrLAg6rlwO/hmRVvJaDiFMoAZiRPqQN4Fdq46lpxsLsJzGtvD0V1kjTkVN4bcwd9sq2FErnTNbADr+Jfn03rlXS1lKzG9++E2Ny062Pqy5HMyQ2Hf3hWz8MstobSEeqg0h+sqP/I74lWdkzkFccn2VS9iFUADw7RgbfFf6fIV63+n5XyQOLyT7W/cFm1rQHiw2SZzpy6FZ8OPKD9rh22ywdgemRjHoGFXvcKKqEpF2PycPmpxntY8O40SJj7t5rFm4T9o1zwnaWLBtjImM3ljQdPXTRpYKeGpmDRcNbjaMgLa/AbKDy5zGnnkuH1NcNPh/aXWbLbXKSSIWfKp7se8xVRqn8QcBKcDALuOw1zufCy7gEWmZ2ULDYV2vFMQLqlQSTOXw+uYk6BRqRtJitCplhjpQ+kwm55XxbWFs78+SqaHF1n3+yuOWXwwOHYEC9m8wnzEsCCD6daU4gysLpo3C8dssshbP47K2Is9k73W9co3Jw4H4WYfrP8AWluGPxUrO63wyVNSLSlQ+fLsWra/ifX2Csf3iquLutT25kff6KdGLyL8/wCLwwv3MSRrcF18gBEsJhRB30U7VsOqn0ToWu9wtF8tOefiFwMEmIjW6lcq4y5czKPiW2AtwkaAHRXDHzDsRqNZ02T43TQxYXH3SSS3PW2ZFtNfa2OW+soHON17wNxnxshi6kedAmUottpKukHYztM1TVxsi4dhIsQRhN7h2IatOW3O1rKUZJlTBwvD2mw7s2tu9ce4S3VCWIPvlis+snmhqGNbk5jQ3LY5X81fG1rmEnQklX30bcxrhFexidSWGS4NWyAQouDoRrt3Pz0TV0zHEtFr5nlfe29lw8OqpIxJbLbnZOXMd9bj4Z0YMpFyCP5KzP6gcHUjSDcXHyKpogRIQVTcUxy2bbXGIEDSSBJ6DUj8pryEMRleGhaT3Bousls86YpLty6zZlIINtpgLJyjplYZozQJG4r1juF0742sAsefX6g202WcKh4cSUz2eAMMRaxNl8khGe3JUZXmRBJIYehrPNZiidDIL6i+uY+F/FMiH2g9q6Y3l1r+K8S7cJTMQluSfKqyMwBBJkHQmuMrRDT4GDPUnTM5ZagbZofDifdyUsTzziLty0yHw1t6BAIkGASd/NA2iBPWNdNvCoWNcHZl2/r0UsahxItlZaxwPii4m0LixroQCDB7afsde8V5OpgMEhYVoRvD23V3y5eVL2JZiFUWrMk/7r9eq/p1wbTPJOWL6BZ9cCXgDklf6ReaLeIteFhQTfVptufKNdGid5B09Y7Vq/qaSYhstyy97+tufRWt4dVRs7UD7/BK2M4ZbTh+W2SFtlLmZfiMZSWH8WhpKmrZpuIkyAXeHNttvYLr42thy2zVPxG+4xoKIDaZGKhz4YyXCCWBjTYDY9oNMUUMTqAh7rOxAG3tG7dBy3JvcDe4sqZXHtMhlb5rnxPFrbdfHt6ZjlAWVVVyAyr/ABXQp0nRS2x2FtFTOma79M/O2dzmSbnUaNJ1tm62u5i91j7Q9fdRcUtq3dS+q+HmvqwtkjyIGDbDoVAntMU7QzTz3p3OxANILv5G1tT1052uoyNa32hkb/Bb3yPc8t5OoZWjsCuX97bVkcFdeAt5E/QqVaP7l+iifSAGDYd4OQC4GPQEm2Vn5I2tS4tE98bS3QG5RRuAcbrIOKcu3MM5vYabi6lkPmYDcx+IfqPXU0/DxKDiUXYT+y7blf1suuhdCcTcwouEVSxu4dwpgKVyAz3m3qZ/Q60tO+aNggqmXAuQbkEdztLKTWtccTD67l2XBG0uKvm4puFHJYxBZydAI8xZu2xBqt1V+rfBThlmAgAC9wANz0HkV3BgDnXzTnwzgviZbP8Ap2LBa4O5EKo9iQx+RpaP+/LPUd5HnZdkOBrGc9UpzcKMUjxDJ16kAH9SxrkfZCRol9zTLqvWVnaCNwi129eCssBzJc8G29tgSGIYOCcrFdZAI1OUflU5+G+/TyXwghzSN7301y+q8ZxfiQhDaiFouciDsvHF+M38TbNpzbCnqqEH9WP7VTBwqCF4e0uv3j7LAf8A1DO8WLW+f3S63BU01iPSf3JrRDepVH+tS/xHn913w/D2t3UuFmlDmCtMHsSAdRERrtVWCOSMtGhyvl9le/i9RC8YmC+R338V7x2Ee9ea9nIdtSEkCQD5oJMQJrjYooYgw6DLO2/gus4vUzyWa0X132HeoZ4GhkZtD0iP2NX2S/8ArUv8R5/dMXBuLXsNbFq2UKj8Skn889Z1RwuCd+N5N+hH2V7P6hnYLBrfP7rrjeZbnh3XuMo8qxkBEsufKNSdfO3+Cpw8MsG08N7Odc36Ad2S3uD8TE+KeZo9nIAbqsBueGDcgPodNIzAn+grsnY9qRD7ume9rL2dF2pjb2vvHX14pzv8JNuUOlvEWMyjopVirge3iIfnVFT/AGTBUjpf4D7Ly8RxF8ffbzSG+AN2zhbniAXESAQR5GRgSGEeUqWUknvWn+r/AEdRPEGXY45g7gjY8jnZU4O0Y11815xttQwuYi4CEJAXIFAmP9OQZ09RAHpXKeWRzTFRstizJuSf/toB9yuuaAcTz67lI4byzcxjeJfm3aiFUABmX2I8oPc79utNS8Rg4VH2cXtSHM8gfWyi2F05ucgti5HzG5eYDyZVUt3YFmAHsHJn1FZnBo3hr3uFg43Hr4IrXNuANk2X7CuMrqGHYidxH7Gtoi6SSTxnlF7UvhpdNzaJ1H+xj+x/Osmr4Y1/tRZFOQ1Rbk/RZ5xvlq3iJuWz4V4b6ESf41iVb1HzBqVFxmWmPYVQu3rqPuFdJTteMUZS/g7d3xsPhblrIVcM+g84TzKcwGo3EyQZ6VrPiijEtdG/EC04f+N8j9NkuCSRGR3rZuTMDntYw9bn2QPoqH/9XGrI4XF/ts/3X+yKt15O5ZnhjluMI2bQHSQZAHp8Q/Ks53uAu8fDX5EL2cpMkGJupGXzVtz3ypbwd61esMTavqcyk/fUAhhAAgqx/wANeikIbA2Plp3L5lxmR0keN2pKrrHBrz/Co1TODOkHbWN/SsWTidOzU729dEnHwOpfpbQHffw1UV8IwKBkPnAIWYJBJEfwkwfbem4J2TE4M7GyXdQywSRiQe9nb7q3ODtWsZatvmbQCbhBE5fIIAgARHqT7Cl+IxmGmcIu8+JzW5EInVzGPzy330t8rrymDtXcZctpmG4BQgAHL5xB3Gp9ZHuK7w+MzUzRLrr8DkoyCJle9rOW22oPz+Kq1wbFriqp8kkqTJChgAP4j5h771fUTshcMeVzZYwoZJpJBGPdzt9lIvcHvJuv3C8zpA31jf0pRnE6d+h3t8for38DqWHO2hO+3hryVhyLyomOxNy5eYi1YRSFB3dy8Nrp5Qp371tRG8Lo/wCWvcmuCvLGFw1B+gVXjyHuQNFZtuyjSD7eavPNs0Oc3w+Y8rL6fTkshDn6gXPzWp80YMrh8IzDzIQjfzpB/wDIL+VP8Vh/2dv42+y8bSP/ALvesU4nbuLicThrdrxDcbOggeUvBZpOw03kARWrFFHURQVb34Q0DF1toPnzOaHEtc6MC/JMPAuVLdiL2IPiXek6gH+Ebu3r+QrKr+OvmP6eibYdNT9gr46YN9uUrQOFcr3L8NfzWrW/hj43/wB5+6PQa+1VUfCQ3258zyVc1YTkzROmGwyW1CooVQAAB6CB+graAtkEiu1dQihCp+N8vWsT5vguja4u/sw+8PQ/Iil6imjnbZ4VkcrozcJG4nwp7DgXlA/A4Eqe+Vj8Leh/WvP1FPUUrS0Elh9ZrRjlZKQd058kWcuDtnq+Zz/MxI/SK9DTMwQtb0WdK7E8lZ59IHBjYxRddEvSR7nf8iR7SO4rMq4uzeeRz+49c16fg9UJIezOrfkjm7iHj4LAN1BdT6Qq/wBIpyN+OBvTL4LxX9RQ9jiZ/wAvupPCEK2bQI+6N1brBE+uteLq3B8z3Dn0XoKRhjhY12oAVTxTFGxird4pn8vlBBABAI/QkEx3r0HA5GiNw5H5rF4q5sNQ2Z+mEgd/oqrwV9jiLbkyxurJPWWAP70zU/3KeTFyKyWSuHEI37nD5/5Ri7rfWHYGGFx4I0iCwH7CuQexTMw8m/RdLyeJPcf+XkD9la8JxhxGLe7kyQozaEgsYB22nce1L8dkaYmjcn5LV4S5s1Q6Zn8QD33/AArXiiFrNwAa5fwt01I9zEdq8/TODJmuOl+i2qphkhe1upBUTkvHizhuIueqWlH83jD9pr2r34IXEa6DvK85/T0JmIj5u+gXzkXgxxGLDNqlqCx7kf3P56+tIUkWN4A0GZ+g9cl7ri9UIoOzbq75LS+cLWbB3j1QZx/IQ37A1rVEfaROZzBXlY3YXgpMwPDmu3G8FAzmMzbAAbZ26xOi7/vXlqWCqq2NjuQwfDw5rVlljiN9058G5dt2Dnb7S7+Nht6Iv3R+vc16Wlo4qZtmDx3KzJZnSHNXNNKpFCEUIRQhFCFzxFhbilHAZWEEGuEXyKNFzwGFFq2ltdkUAfKgCwsEaqt5u4OMVhnSPMBmTvI6D3qmpi7SOw11HemaSoNPKJB49yynDYT6wgw5OUhnuCNZJVQ0ajT4K8+6uNPASBuPMEfH2VocYoY6qVhJyIvlvb/KYBhbvxRsQMsCYgTBzaCelee7SPTz9BWWcqnj3B8Q6Wyqh2AMgALG0LLPt/atLh1bDFI7EbA+PjkPV1lcWoZKmENYMwbrw3LNxMRbyS1uQxeFGUgkxGaTsu3erW8XY+meH2DswBnnfrbvSz+DEVcb2XwjU5baflfbfLVx8RczytuWZXgHMWO0ZpHxNv2rjuLMbSsDLF2QIzyt1t0CI+Dk1kkjr4Te2m+vzyXbgPB71q2HZYuMQHTyyAJiGDRGs1RxGujnls0+yNDn8rXTfCqA0sNiPaJz08FYDB3hA0MhZIEBd8wIL6gCNqRMsZue/wAeWy0sLku3sK2H8axGjNbZDpqqC6ADqYBzMNfw16JtaJ6Zp3ub+A/IKo4LQimqZD+3UeNvlmtX5N4MMLhlUjzt5nJ3k9D7fvNbtLD2cdjqcz66JSsqTUTF+23crjFWFuIyNqrAqw7giCPyphKrxgMItq2ttQAFAGntv7muAACwXSSTcqRXVxFCEUIRQhFCEUIRQhV3FOO4fD/9W4qn8O5/Ibe5iqpJ44/ePru1VsUEkptG0lLmL+kXDr8CO3vC/vv8ppV3EI/2glaMfBql2th4/ZJt3EkP9dKC3bbxJnQAHIxIkjYR7yO0DCqYXTMc+3vOsLc878/83V87hE5sN74Qbnvsp93i4VlBK+YORqJOQKTA8TUQ0yPTvWO2nJBI2t536KJksvq8UJNxVCm4hy5Qw3y5lB+00kUdjYNcdDne3hyXceoRieKZNyoAMMTJgkSBCMSa7HTmTJoJO1vyAoSztibieQB1XqxxBnAyqpaAdDoVJjMJcdiY3271x8Qac/R5aKTZMQuF5XiwL5BlJy5iJEgMwVfL4mxM/l60GAhuI87fU7LvaZ2XJuPILbXCyBAWAbMI8pCmT4mnmIFTFK4uDADfLbnny5Lnai11wvlvGa+UzC0LQZd9Q14wYJkHzCf71o0UZbEJBmA7/wDJG3T5KcLg97oSbYhb5puwf0jYdvjR1/2w2vy/rFegbxBn7gQl5ODVDdLH11TDwvj2HxGlq4C34TofyO8ek01FURye6fXdqs+WnliNpGkKzq5UooQihCKEIoQihCKEKHxfiC4e011thsO5Ow+ZquaVsTC92gVkUbpHhjdSsMxuNOIdrhYhiSW369R/bpXnziDi54uT6t9l7mCAU7AwC6YOUeURiDma4gUHWGDMfYdB6n9RuzBTuqBcmw8/x6yWXX8WMd2Mab9Rb/KvPpV4Dnwdq1aSEDG2TqcguDRyBJbzKAevmp2rb2UQcwZMzt0Gy85G4vccWpSliuGMbli5ngWEugt4TwCVtgf6fTKT1ryrJwGPbb3iNx169VoFhuDyuvdjhht3MVcaSLzAhPDuAkKhWAfD67zpXHT42RtH7RrcbnvXQyxcearOLXCWVTPlUaHoW8zRKgiSdjt0rY4ZGAxz+Z8h4kLyv9QTEyMj2Av4lSODXJUoQWy3FIAnTPIJhUJPwzqfaluJsDZA8ZXB8u89dk/wGYvpyw54T5FS7PDyuJbEZ5V7SpPhPAKuP/j+9mI26VnumBhEVswSdRuO/ZbYb7WJQL/LbHCPhc8MzXGH2VzWbgYR5Okxv1phtc0VAntkLDUcrc/VlAxHBg+hWjcjcODriWdZtXMlsAgjS3mJ3AOhuRPda2+Ewf7Y4xk4/H56pWof/c9nZLHN/J64c51uIUJ0zMFYfL7w9h+m1dRTmnF2m45HX8/PvK3qDizpLRvBJ6C6XMJijYYOHJYarHT1pYYiQWCxHr/K1ZoROwsIyK3LgvElxFlbq6TuOxG4rfhlErA9q8NNE6J5Y7UKdVqrRQhFCEUIRQhFCFU8z4K3fw72rlwIDqGYxBG3yqmojEkZaTZX08ropQ9uoWK47hrKzQytB1KMGHuCp0n/ADtWF2gYcDrfP1817SmrGTN3HQ+s1Ht3riGYYMOolT+ldGHVpVz445BY2I+KcOXObL2ZbWIIuWXOVxcAkA6Ek/hA3nQAetMQ1rmPDXm4Pl4/e6wq/hcQYXxZEbbH8q74/wAEwOGQXPEuqGByW0KOGBgmPERjG3WBMDerKqko2+08ZnSxIv8AA/hZFMJ5nYGJSw/E8M5Kt44UzqGszrppNj9jSIhpmkF0Zt0cStaThdS1tw4E9yqcJwjFXrWKxrhbdiz8KvGchd9UABgRrGvTvW6ylp2xtFM4m+fq+fgvIcTonzOLnZPAtZc7nD8WmEtY3DqlyzdcBgAM4yMcsFpAVpMmDGhOk1B9DTO9qqcRYHuz5735WVnCoJYGYWi7nZ/hXOI4rhwywL22oLWdJgnQWI0jf+9Yphpj7kZt1cR9SvVx8MqXNu5wB7k3cu8GwOKQv4l1gNXRyiRPrbRTl06GNKepaOjf7TW5jYkm3he3isqpFRA7A9U/MnNd0MbWGIt2E8qC2BJA6g/h06aQarmrHOeWsNgMsvv9AtXh/DInMEkuZO2w/KTbt645nzMx6mWNLkN1cfXzW8yOOMWbYD4LtguHMzCSqydC7BVn1LHWP87VztA44G/b18+SqqKtkLc/gFtPKuBt2MOltLi3OpZSDJO+3StynjEcYaDdeKqZnTSl7ha6uKvVCKEIoQihCKEKNxLFeFauXNPKpInaeg+ZgVCR4Y0uO2a61pcQAsM4jxRr7+I94k+oM/LTT2Gleed2j85Bc+XwXuqekZA3C1qiG6D/AKjflQGkftCYseSPMfhuT6a/tH9KMhq1GQ1Cl33yKqopYx9o3Q9svtE/5FRsx4B0Pr11v3JWJr3vc95sP2j6nvQ2NcoysZyRlJ6AhjEbDrXC25aCcs8vgpNp42PxNFsWqiOquBsHifQ+nvUwXMPMfJMAlp6KXev3Ldi3EjMWDZupGwg7iKrjIdK4A5ZaH7JfsIpZSXAFc8LiHe29sDRRmULpGusAd56VOYkOaXOJHU3+aBTQwvDmNAXC2ioDMF4n0H/P7V1xc48h80wSXdyl28c4QBTBeQxHUeUxA0P/AAO1QDbOdY5cuaXfTxvficL4dEWHDhldSunkbseuYnod/wDIrtmMBOp9bevmozNe17Xxm/8AIcx06hRIYfFcj2n9o/pUsjo1NZHQIF0D/Ub8qC0n9oRY8lJwPEmsv4iXiGHYGdPWNfY6UNxsN4xY+tlRPSsnbhe1bpwvF+LZt3JBzKCY2nrE9JmvQxPD2Bw3XhXtLHFp2UqpqKKEIoQihCicVwIv2ntEkBxEjpVcsYkYWHdTikMbw8ajNId36MiTpeWPVdf0IrP/ANPcNH+X5W4OPPH7PNeR9GJ63k/7T/eu/oH/AM/JH+vP/h5/hUnNXKdrA2vFvYi0B91fMGb0UScx+XzFA4dO42jdc91lZHx/P22+vgFT8J4TcxCC7bz+AdTdYFVAGpJZogAddvelnUs4dgMefl8R/lPO4vTBmIG55ZrlicRbvLOHYtZDMMznKfLGuU6gGZA3iJ1mo1EApagscM7C3Xr8bqPCqjtYy95u668sFRM48zDyjtO5I70uMTn4TkNVpC7nYSr2/wAvu2AbE5syIWZtdRk00neddNI+dMU1FJLhkjtnlbTuWNLxVsE7mluQH5XHhHBS+A+uK2VXIABPm+KOmny1mp1tDJCC55Bw7LkfFxPK1mFVFvK6Fz5W+GRsZ6nt01pQ4mOwjMaraN2uwjTVerGJGHts91c1oEA5TJhpEiD0319aYp4RU1DYwNb32t1WdxWfs4g5ps6+S64jhdwW/HGd8PGYXEVmXL7rP7adYqf6WcP7PBnp6vkPEoZxemMeJxseWf2Vhyfy9Z4ghaziLeYfFbObOB0JEjQ9xI9aadwyoZ/1DbzScnHs/Yb6+BTGfoxPS8n/AGn+9R/QP/n5Kr/Xn/w8/wAL7a+jIg63l+Smf1Jrn+nvOr/L8oPHnn9nmnvg/Dhh7S2lJYL1PWtCKMRsDBssSWUyvL3alTasVaKEIoQihCKEIoQqDiXHdSlreSuaJMjQhFjzGfSPQ1i1nFsL+wpm4n+Q9eimoqa4xvNglHgP0atcuHFcWutibgJyox8oUHTPGh03UeX3rfjqZBEG2wm2ff3pZ1r5aKu5n4tc4xiRwzh7BcKn/uLqjykA7CPuCCAPvH0GrETRC3tX67D6ridcTyJhDhreHRMgtDysNz3LHqSdZ9+kisypi/UHE458/WyapaySmdij8eqQOJ8r4kIly5byW9Bl00nuAdPnHWsJ0E1PEXub9fvl+F6Sn4pA52AXud06cXwAs8FvqDM2GYn1YSY9Na9DRRCLAwc15eomM0hed1A5D4eMRwO1bY5dGIPYqxIJ9NKs4hEJXPYd1yGYwyB42S1wjljEOGu27Za1MFYGo6wCdYHadxua8yIJp4sbG92dr+vBeqn4pA0hrr3+S0TgnJ2Hs2HtOgfxVi5m7HcDt777dhG7TwCHMG55rzdXWS1LsT9tOiQcDiLnLuM+r3mZ+G3ySjnXIepMdRPmHUQQN61XAVDMQ94a9fXrZKK65n+jlLp+ucLuDD4n4lNtoRydZEfDPcaHqOtUtqXBuB2YXQmDhXG3tKExJLFAA7lYYEDUsq7j1X9d683DxZzJexq24Dsdj656dybfTBzcURumitxJooQihCKEIoQihCKEIoQo1jAW0YuqAMdz76n21M6VWyKNhLmtAJ16qRcSLEqm5gxzM/1dB2zAbsTqFHZe5/5rI4pUzFwpIB7TtTyHr1dM08bQO0foFI5W5bs4G2y2UVTcbPcyzBYiNJ2UAQB/eteFjo42sc4usLXKWe7E4myuqsUV8ZQRBEjsaEKh5ywhPD8RatBQTayINgJhQNBoKi+ZsDTIdG5/BSa0uNgoP0bcOa3w23YvKpK50cA5gRmPcCZBqMdWyrb2zBk5dkYWOwlNaIAAAAANgKsUF6oQqzmPgVnG2GsX1zISD10ZTIOhH/ImuG5BANl0GxuqrgeIOHuDDsAFJyhRspjQr/AQPl+dYXD5p6ef9JPc7tPP15JuZrHs7VniFf4zAW7seIgaO/7e3pW1JFHILPaD3pVri3QqTViiihCKEIoQihCKEIoQihCKELz4YnNAnvGv50IXqhCKEIoQq7mEf+nuegB/Ign9qWrGF9O9o3B+SsiNng9Vx5X/AOhPd2P6/wDFLcIYWUcYPL5qdSbylW9aSoRQhFCF5NsEgwJGxjX86EL1QhFCEUIRQhFCF//Z"/>
          <p:cNvSpPr>
            <a:spLocks noChangeAspect="1" noChangeArrowheads="1"/>
          </p:cNvSpPr>
          <p:nvPr/>
        </p:nvSpPr>
        <p:spPr bwMode="auto">
          <a:xfrm>
            <a:off x="518614" y="7668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66" y="2181972"/>
            <a:ext cx="590917" cy="881336"/>
          </a:xfrm>
          <a:prstGeom prst="rect">
            <a:avLst/>
          </a:prstGeom>
          <a:noFill/>
          <a:ln w="9525">
            <a:solidFill>
              <a:srgbClr val="1F497D">
                <a:lumMod val="60000"/>
                <a:lumOff val="40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161314" y="5179249"/>
            <a:ext cx="4908613" cy="0"/>
          </a:xfrm>
          <a:prstGeom prst="line">
            <a:avLst/>
          </a:prstGeom>
          <a:noFill/>
          <a:ln w="38100" cap="flat" cmpd="sng" algn="ctr">
            <a:solidFill>
              <a:srgbClr val="9BBB5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Прямая соединительная линия 16"/>
          <p:cNvCxnSpPr>
            <a:endCxn id="7" idx="0"/>
          </p:cNvCxnSpPr>
          <p:nvPr/>
        </p:nvCxnSpPr>
        <p:spPr>
          <a:xfrm>
            <a:off x="2161314" y="5179249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9BBB5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7069927" y="5179249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9BBB5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" name="Прямая соединительная линия 18"/>
          <p:cNvCxnSpPr/>
          <p:nvPr/>
        </p:nvCxnSpPr>
        <p:spPr>
          <a:xfrm>
            <a:off x="4538702" y="4946521"/>
            <a:ext cx="0" cy="180020"/>
          </a:xfrm>
          <a:prstGeom prst="line">
            <a:avLst/>
          </a:prstGeom>
          <a:noFill/>
          <a:ln w="38100" cap="flat" cmpd="sng" algn="ctr">
            <a:solidFill>
              <a:srgbClr val="9BBB5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615238" y="6246689"/>
            <a:ext cx="1426020" cy="502103"/>
          </a:xfrm>
        </p:spPr>
        <p:txBody>
          <a:bodyPr/>
          <a:lstStyle/>
          <a:p>
            <a:pPr>
              <a:defRPr/>
            </a:pPr>
            <a:fld id="{0EFA6CDE-2ECA-4568-8647-1AA95A0FD08F}" type="slidenum">
              <a:rPr lang="en-US" sz="1600" smtClean="0"/>
              <a:pPr>
                <a:defRPr/>
              </a:pPr>
              <a:t>2</a:t>
            </a:fld>
            <a:endParaRPr lang="en-US" sz="160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186202" y="1186483"/>
            <a:ext cx="3770762" cy="9000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 «Об образовании в Краснодарском крае»</a:t>
            </a:r>
          </a:p>
        </p:txBody>
      </p:sp>
      <p:pic>
        <p:nvPicPr>
          <p:cNvPr id="26" name="Picture 4" descr="http://u.jimdo.com/www66/o/sf2408b311cd5e7b8/img/i39922ca59938be08/1412018514/std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38" y="1198168"/>
            <a:ext cx="598127" cy="9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24341"/>
            <a:ext cx="894903" cy="894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49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1300"/>
            <a:ext cx="8100392" cy="7397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Сроки проведения конкурсного отбора</a:t>
            </a:r>
            <a:endParaRPr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DBD059-5498-48AC-B255-E35CE87BAD50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24341"/>
            <a:ext cx="894903" cy="894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3"/>
          <p:cNvSpPr txBox="1">
            <a:spLocks/>
          </p:cNvSpPr>
          <p:nvPr/>
        </p:nvSpPr>
        <p:spPr bwMode="auto">
          <a:xfrm>
            <a:off x="770561" y="1232287"/>
            <a:ext cx="1943217" cy="4644985"/>
          </a:xfrm>
          <a:prstGeom prst="rightArrowCallout">
            <a:avLst>
              <a:gd name="adj1" fmla="val 124056"/>
              <a:gd name="adj2" fmla="val 76533"/>
              <a:gd name="adj3" fmla="val 16393"/>
              <a:gd name="adj4" fmla="val 75597"/>
            </a:avLst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vert270" anchor="ctr"/>
          <a:lstStyle/>
          <a:p>
            <a:pPr marL="0" marR="0" lvl="3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Конкурс среди дошкольных образовательных организаций, внедряющих инновационные образовательные програм</a:t>
            </a:r>
            <a:r>
              <a:rPr lang="ru-RU" sz="2000" dirty="0"/>
              <a:t>мы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3131800" y="1232286"/>
            <a:ext cx="4741754" cy="1620649"/>
          </a:xfrm>
          <a:prstGeom prst="leftArrow">
            <a:avLst>
              <a:gd name="adj1" fmla="val 57413"/>
              <a:gd name="adj2" fmla="val 50000"/>
            </a:avLst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Муниципальный этап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 по 31 марта 2015 года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275856" y="3040424"/>
            <a:ext cx="4722678" cy="1468695"/>
          </a:xfrm>
          <a:prstGeom prst="leftArrow">
            <a:avLst>
              <a:gd name="adj1" fmla="val 62973"/>
              <a:gd name="adj2" fmla="val 50000"/>
            </a:avLst>
          </a:prstGeom>
          <a:solidFill>
            <a:srgbClr val="FFB685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писки победителей муниципального этапа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3 апреля 2015 года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3266318" y="4653762"/>
            <a:ext cx="4741754" cy="1367526"/>
          </a:xfrm>
          <a:prstGeom prst="leftArrow">
            <a:avLst>
              <a:gd name="adj1" fmla="val 6345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Краевой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по 28 апреля 2015 года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FA6CDE-2ECA-4568-8647-1AA95A0FD08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5554" y="241300"/>
            <a:ext cx="8118446" cy="739428"/>
          </a:xfrm>
        </p:spPr>
        <p:txBody>
          <a:bodyPr/>
          <a:lstStyle/>
          <a:p>
            <a:r>
              <a:rPr lang="ru-RU" sz="2800" dirty="0" smtClean="0"/>
              <a:t>Нормативные документы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24341"/>
            <a:ext cx="993100" cy="99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33811319"/>
              </p:ext>
            </p:extLst>
          </p:nvPr>
        </p:nvGraphicFramePr>
        <p:xfrm>
          <a:off x="323528" y="1196752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276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FA6CDE-2ECA-4568-8647-1AA95A0FD0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5554" y="241300"/>
            <a:ext cx="8118446" cy="739428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Номинации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24341"/>
            <a:ext cx="993100" cy="99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37727" y="1412776"/>
            <a:ext cx="8271457" cy="4801186"/>
            <a:chOff x="605673" y="1288078"/>
            <a:chExt cx="8271457" cy="480118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39746" y="1288078"/>
              <a:ext cx="8237384" cy="4640648"/>
              <a:chOff x="2110716" y="1398984"/>
              <a:chExt cx="4565368" cy="3530809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2774644" y="1464468"/>
                <a:ext cx="3901440" cy="773514"/>
              </a:xfrm>
              <a:custGeom>
                <a:avLst/>
                <a:gdLst>
                  <a:gd name="connsiteX0" fmla="*/ 174628 w 1047750"/>
                  <a:gd name="connsiteY0" fmla="*/ 0 h 3901440"/>
                  <a:gd name="connsiteX1" fmla="*/ 873122 w 1047750"/>
                  <a:gd name="connsiteY1" fmla="*/ 0 h 3901440"/>
                  <a:gd name="connsiteX2" fmla="*/ 1047750 w 1047750"/>
                  <a:gd name="connsiteY2" fmla="*/ 174628 h 3901440"/>
                  <a:gd name="connsiteX3" fmla="*/ 1047750 w 1047750"/>
                  <a:gd name="connsiteY3" fmla="*/ 3901440 h 3901440"/>
                  <a:gd name="connsiteX4" fmla="*/ 1047750 w 1047750"/>
                  <a:gd name="connsiteY4" fmla="*/ 3901440 h 3901440"/>
                  <a:gd name="connsiteX5" fmla="*/ 0 w 1047750"/>
                  <a:gd name="connsiteY5" fmla="*/ 3901440 h 3901440"/>
                  <a:gd name="connsiteX6" fmla="*/ 0 w 1047750"/>
                  <a:gd name="connsiteY6" fmla="*/ 3901440 h 3901440"/>
                  <a:gd name="connsiteX7" fmla="*/ 0 w 1047750"/>
                  <a:gd name="connsiteY7" fmla="*/ 174628 h 3901440"/>
                  <a:gd name="connsiteX8" fmla="*/ 174628 w 1047750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0" h="3901440">
                    <a:moveTo>
                      <a:pt x="1047750" y="650252"/>
                    </a:moveTo>
                    <a:lnTo>
                      <a:pt x="1047750" y="3251188"/>
                    </a:lnTo>
                    <a:cubicBezTo>
                      <a:pt x="1047750" y="3610310"/>
                      <a:pt x="1026753" y="3901438"/>
                      <a:pt x="1000853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000853" y="2"/>
                    </a:lnTo>
                    <a:cubicBezTo>
                      <a:pt x="1026753" y="2"/>
                      <a:pt x="1047750" y="291130"/>
                      <a:pt x="1047750" y="650252"/>
                    </a:cubicBez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1" tIns="102583" rIns="154016" bIns="102583" numCol="1" spcCol="1270" anchor="ctr" anchorCtr="0">
                <a:noAutofit/>
              </a:bodyPr>
              <a:lstStyle/>
              <a:p>
                <a:pPr marL="0" lvl="1" defTabSz="1200150"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latin typeface="Arial" pitchFamily="34" charset="0"/>
                    <a:cs typeface="Arial" pitchFamily="34" charset="0"/>
                  </a:rPr>
                  <a:t>Эффективная реализация федерального государственного образовательного стандарта дошкольного образования (модели управления, система оценки качества, формирование предметно-пространственной развивающей образовательной среды) </a:t>
                </a: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110716" y="1398984"/>
                <a:ext cx="663928" cy="904482"/>
              </a:xfrm>
              <a:custGeom>
                <a:avLst/>
                <a:gdLst>
                  <a:gd name="connsiteX0" fmla="*/ 0 w 1021128"/>
                  <a:gd name="connsiteY0" fmla="*/ 170191 h 1309687"/>
                  <a:gd name="connsiteX1" fmla="*/ 170191 w 1021128"/>
                  <a:gd name="connsiteY1" fmla="*/ 0 h 1309687"/>
                  <a:gd name="connsiteX2" fmla="*/ 850937 w 1021128"/>
                  <a:gd name="connsiteY2" fmla="*/ 0 h 1309687"/>
                  <a:gd name="connsiteX3" fmla="*/ 1021128 w 1021128"/>
                  <a:gd name="connsiteY3" fmla="*/ 170191 h 1309687"/>
                  <a:gd name="connsiteX4" fmla="*/ 1021128 w 1021128"/>
                  <a:gd name="connsiteY4" fmla="*/ 1139496 h 1309687"/>
                  <a:gd name="connsiteX5" fmla="*/ 850937 w 1021128"/>
                  <a:gd name="connsiteY5" fmla="*/ 1309687 h 1309687"/>
                  <a:gd name="connsiteX6" fmla="*/ 170191 w 1021128"/>
                  <a:gd name="connsiteY6" fmla="*/ 1309687 h 1309687"/>
                  <a:gd name="connsiteX7" fmla="*/ 0 w 1021128"/>
                  <a:gd name="connsiteY7" fmla="*/ 1139496 h 1309687"/>
                  <a:gd name="connsiteX8" fmla="*/ 0 w 1021128"/>
                  <a:gd name="connsiteY8" fmla="*/ 170191 h 130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28" h="1309687">
                    <a:moveTo>
                      <a:pt x="0" y="170191"/>
                    </a:moveTo>
                    <a:cubicBezTo>
                      <a:pt x="0" y="76197"/>
                      <a:pt x="76197" y="0"/>
                      <a:pt x="170191" y="0"/>
                    </a:cubicBezTo>
                    <a:lnTo>
                      <a:pt x="850937" y="0"/>
                    </a:lnTo>
                    <a:cubicBezTo>
                      <a:pt x="944931" y="0"/>
                      <a:pt x="1021128" y="76197"/>
                      <a:pt x="1021128" y="170191"/>
                    </a:cubicBezTo>
                    <a:lnTo>
                      <a:pt x="1021128" y="1139496"/>
                    </a:lnTo>
                    <a:cubicBezTo>
                      <a:pt x="1021128" y="1233490"/>
                      <a:pt x="944931" y="1309687"/>
                      <a:pt x="850937" y="1309687"/>
                    </a:cubicBezTo>
                    <a:lnTo>
                      <a:pt x="170191" y="1309687"/>
                    </a:lnTo>
                    <a:cubicBezTo>
                      <a:pt x="76197" y="1309687"/>
                      <a:pt x="0" y="1233490"/>
                      <a:pt x="0" y="1139496"/>
                    </a:cubicBezTo>
                    <a:lnTo>
                      <a:pt x="0" y="170191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807" tIns="80327" rIns="110807" bIns="8032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>
                        <a:lumMod val="50000"/>
                      </a:schemeClr>
                    </a:solidFill>
                  </a:rPr>
                  <a:t>1.</a:t>
                </a:r>
                <a:endParaRPr lang="ru-RU" sz="1600" b="1" kern="1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2774644" y="2401171"/>
                <a:ext cx="3901440" cy="717740"/>
              </a:xfrm>
              <a:custGeom>
                <a:avLst/>
                <a:gdLst>
                  <a:gd name="connsiteX0" fmla="*/ 174628 w 1047750"/>
                  <a:gd name="connsiteY0" fmla="*/ 0 h 3901440"/>
                  <a:gd name="connsiteX1" fmla="*/ 873122 w 1047750"/>
                  <a:gd name="connsiteY1" fmla="*/ 0 h 3901440"/>
                  <a:gd name="connsiteX2" fmla="*/ 1047750 w 1047750"/>
                  <a:gd name="connsiteY2" fmla="*/ 174628 h 3901440"/>
                  <a:gd name="connsiteX3" fmla="*/ 1047750 w 1047750"/>
                  <a:gd name="connsiteY3" fmla="*/ 3901440 h 3901440"/>
                  <a:gd name="connsiteX4" fmla="*/ 1047750 w 1047750"/>
                  <a:gd name="connsiteY4" fmla="*/ 3901440 h 3901440"/>
                  <a:gd name="connsiteX5" fmla="*/ 0 w 1047750"/>
                  <a:gd name="connsiteY5" fmla="*/ 3901440 h 3901440"/>
                  <a:gd name="connsiteX6" fmla="*/ 0 w 1047750"/>
                  <a:gd name="connsiteY6" fmla="*/ 3901440 h 3901440"/>
                  <a:gd name="connsiteX7" fmla="*/ 0 w 1047750"/>
                  <a:gd name="connsiteY7" fmla="*/ 174628 h 3901440"/>
                  <a:gd name="connsiteX8" fmla="*/ 174628 w 1047750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0" h="3901440">
                    <a:moveTo>
                      <a:pt x="1047750" y="650252"/>
                    </a:moveTo>
                    <a:lnTo>
                      <a:pt x="1047750" y="3251188"/>
                    </a:lnTo>
                    <a:cubicBezTo>
                      <a:pt x="1047750" y="3610310"/>
                      <a:pt x="1026753" y="3901438"/>
                      <a:pt x="1000853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000853" y="2"/>
                    </a:lnTo>
                    <a:cubicBezTo>
                      <a:pt x="1026753" y="2"/>
                      <a:pt x="1047750" y="291130"/>
                      <a:pt x="1047750" y="650252"/>
                    </a:cubicBezTo>
                    <a:close/>
                  </a:path>
                </a:pathLst>
              </a:custGeom>
            </p:spPr>
            <p:style>
              <a:lnRef idx="2">
                <a:schemeClr val="accent5">
                  <a:tint val="40000"/>
                  <a:alpha val="90000"/>
                  <a:hueOff val="-5615979"/>
                  <a:satOff val="-4103"/>
                  <a:lumOff val="-2786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5615979"/>
                  <a:satOff val="-4103"/>
                  <a:lumOff val="-2786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5615979"/>
                  <a:satOff val="-4103"/>
                  <a:lumOff val="-278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1" tIns="102582" rIns="154016" bIns="102583" numCol="1" spcCol="1270" anchor="ctr" anchorCtr="0">
                <a:noAutofit/>
              </a:bodyPr>
              <a:lstStyle/>
              <a:p>
                <a:pPr marL="0" lvl="1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ru-RU" sz="1600" b="1" kern="1200" dirty="0" smtClean="0">
                    <a:latin typeface="Arial" pitchFamily="34" charset="0"/>
                    <a:cs typeface="Arial" pitchFamily="34" charset="0"/>
                  </a:rPr>
                  <a:t>Развитие </a:t>
                </a:r>
                <a:r>
                  <a:rPr lang="ru-RU" sz="1600" b="1" kern="1200" dirty="0" err="1" smtClean="0">
                    <a:latin typeface="Arial" pitchFamily="34" charset="0"/>
                    <a:cs typeface="Arial" pitchFamily="34" charset="0"/>
                  </a:rPr>
                  <a:t>частно</a:t>
                </a:r>
                <a:r>
                  <a:rPr lang="ru-RU" sz="1600" b="1" kern="1200" dirty="0" smtClean="0">
                    <a:latin typeface="Arial" pitchFamily="34" charset="0"/>
                    <a:cs typeface="Arial" pitchFamily="34" charset="0"/>
                  </a:rPr>
                  <a:t>-государственного партнерства в системе дошкольного образования</a:t>
                </a:r>
                <a:endParaRPr lang="ru-RU" sz="16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2129600" y="2323535"/>
                <a:ext cx="657671" cy="873010"/>
              </a:xfrm>
              <a:custGeom>
                <a:avLst/>
                <a:gdLst>
                  <a:gd name="connsiteX0" fmla="*/ 0 w 1021106"/>
                  <a:gd name="connsiteY0" fmla="*/ 170188 h 1309687"/>
                  <a:gd name="connsiteX1" fmla="*/ 170188 w 1021106"/>
                  <a:gd name="connsiteY1" fmla="*/ 0 h 1309687"/>
                  <a:gd name="connsiteX2" fmla="*/ 850918 w 1021106"/>
                  <a:gd name="connsiteY2" fmla="*/ 0 h 1309687"/>
                  <a:gd name="connsiteX3" fmla="*/ 1021106 w 1021106"/>
                  <a:gd name="connsiteY3" fmla="*/ 170188 h 1309687"/>
                  <a:gd name="connsiteX4" fmla="*/ 1021106 w 1021106"/>
                  <a:gd name="connsiteY4" fmla="*/ 1139499 h 1309687"/>
                  <a:gd name="connsiteX5" fmla="*/ 850918 w 1021106"/>
                  <a:gd name="connsiteY5" fmla="*/ 1309687 h 1309687"/>
                  <a:gd name="connsiteX6" fmla="*/ 170188 w 1021106"/>
                  <a:gd name="connsiteY6" fmla="*/ 1309687 h 1309687"/>
                  <a:gd name="connsiteX7" fmla="*/ 0 w 1021106"/>
                  <a:gd name="connsiteY7" fmla="*/ 1139499 h 1309687"/>
                  <a:gd name="connsiteX8" fmla="*/ 0 w 1021106"/>
                  <a:gd name="connsiteY8" fmla="*/ 170188 h 130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06" h="1309687">
                    <a:moveTo>
                      <a:pt x="0" y="170188"/>
                    </a:moveTo>
                    <a:cubicBezTo>
                      <a:pt x="0" y="76196"/>
                      <a:pt x="76196" y="0"/>
                      <a:pt x="170188" y="0"/>
                    </a:cubicBezTo>
                    <a:lnTo>
                      <a:pt x="850918" y="0"/>
                    </a:lnTo>
                    <a:cubicBezTo>
                      <a:pt x="944910" y="0"/>
                      <a:pt x="1021106" y="76196"/>
                      <a:pt x="1021106" y="170188"/>
                    </a:cubicBezTo>
                    <a:lnTo>
                      <a:pt x="1021106" y="1139499"/>
                    </a:lnTo>
                    <a:cubicBezTo>
                      <a:pt x="1021106" y="1233491"/>
                      <a:pt x="944910" y="1309687"/>
                      <a:pt x="850918" y="1309687"/>
                    </a:cubicBezTo>
                    <a:lnTo>
                      <a:pt x="170188" y="1309687"/>
                    </a:lnTo>
                    <a:cubicBezTo>
                      <a:pt x="76196" y="1309687"/>
                      <a:pt x="0" y="1233491"/>
                      <a:pt x="0" y="1139499"/>
                    </a:cubicBezTo>
                    <a:lnTo>
                      <a:pt x="0" y="17018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5314608"/>
                  <a:satOff val="153"/>
                  <a:lumOff val="-12451"/>
                  <a:alphaOff val="0"/>
                </a:schemeClr>
              </a:fillRef>
              <a:effectRef idx="0">
                <a:schemeClr val="accent5">
                  <a:hueOff val="-5314608"/>
                  <a:satOff val="153"/>
                  <a:lumOff val="-1245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806" tIns="80326" rIns="110806" bIns="80326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>
                        <a:lumMod val="50000"/>
                      </a:schemeClr>
                    </a:solidFill>
                  </a:rPr>
                  <a:t>2.</a:t>
                </a:r>
                <a:endParaRPr lang="ru-RU" sz="1600" b="1" kern="1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2774644" y="4214812"/>
                <a:ext cx="3901440" cy="714981"/>
              </a:xfrm>
              <a:custGeom>
                <a:avLst/>
                <a:gdLst>
                  <a:gd name="connsiteX0" fmla="*/ 174628 w 1047750"/>
                  <a:gd name="connsiteY0" fmla="*/ 0 h 3901440"/>
                  <a:gd name="connsiteX1" fmla="*/ 873122 w 1047750"/>
                  <a:gd name="connsiteY1" fmla="*/ 0 h 3901440"/>
                  <a:gd name="connsiteX2" fmla="*/ 1047750 w 1047750"/>
                  <a:gd name="connsiteY2" fmla="*/ 174628 h 3901440"/>
                  <a:gd name="connsiteX3" fmla="*/ 1047750 w 1047750"/>
                  <a:gd name="connsiteY3" fmla="*/ 3901440 h 3901440"/>
                  <a:gd name="connsiteX4" fmla="*/ 1047750 w 1047750"/>
                  <a:gd name="connsiteY4" fmla="*/ 3901440 h 3901440"/>
                  <a:gd name="connsiteX5" fmla="*/ 0 w 1047750"/>
                  <a:gd name="connsiteY5" fmla="*/ 3901440 h 3901440"/>
                  <a:gd name="connsiteX6" fmla="*/ 0 w 1047750"/>
                  <a:gd name="connsiteY6" fmla="*/ 3901440 h 3901440"/>
                  <a:gd name="connsiteX7" fmla="*/ 0 w 1047750"/>
                  <a:gd name="connsiteY7" fmla="*/ 174628 h 3901440"/>
                  <a:gd name="connsiteX8" fmla="*/ 174628 w 1047750"/>
                  <a:gd name="connsiteY8" fmla="*/ 0 h 390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0" h="3901440">
                    <a:moveTo>
                      <a:pt x="1047750" y="650252"/>
                    </a:moveTo>
                    <a:lnTo>
                      <a:pt x="1047750" y="3251188"/>
                    </a:lnTo>
                    <a:cubicBezTo>
                      <a:pt x="1047750" y="3610310"/>
                      <a:pt x="1026753" y="3901438"/>
                      <a:pt x="1000853" y="3901438"/>
                    </a:cubicBezTo>
                    <a:lnTo>
                      <a:pt x="0" y="3901438"/>
                    </a:lnTo>
                    <a:lnTo>
                      <a:pt x="0" y="390143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000853" y="2"/>
                    </a:lnTo>
                    <a:cubicBezTo>
                      <a:pt x="1026753" y="2"/>
                      <a:pt x="1047750" y="291130"/>
                      <a:pt x="1047750" y="650252"/>
                    </a:cubicBezTo>
                    <a:close/>
                  </a:path>
                </a:pathLst>
              </a:custGeom>
              <a:solidFill>
                <a:srgbClr val="EEF8B2">
                  <a:alpha val="89804"/>
                </a:srgbClr>
              </a:solidFill>
            </p:spPr>
            <p:style>
              <a:lnRef idx="2">
                <a:schemeClr val="accent5">
                  <a:tint val="40000"/>
                  <a:alpha val="90000"/>
                  <a:hueOff val="-11231958"/>
                  <a:satOff val="-8205"/>
                  <a:lumOff val="-5571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1231958"/>
                  <a:satOff val="-8205"/>
                  <a:lumOff val="-5571"/>
                  <a:alphaOff val="0"/>
                </a:schemeClr>
              </a:fillRef>
              <a:effectRef idx="0">
                <a:schemeClr val="accent5">
                  <a:tint val="40000"/>
                  <a:alpha val="90000"/>
                  <a:hueOff val="-11231958"/>
                  <a:satOff val="-8205"/>
                  <a:lumOff val="-557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871" tIns="102582" rIns="154016" bIns="102583" numCol="1" spcCol="1270" anchor="ctr" anchorCtr="0">
                <a:noAutofit/>
              </a:bodyPr>
              <a:lstStyle/>
              <a:p>
                <a:pPr marL="0" lvl="1" algn="l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ru-RU" sz="1600" b="1" kern="1200" dirty="0" smtClean="0">
                    <a:latin typeface="Arial" pitchFamily="34" charset="0"/>
                    <a:cs typeface="Arial" pitchFamily="34" charset="0"/>
                  </a:rPr>
                  <a:t>Разработка регионального компонента содержания образования и/или региональных моделей социализации и воспитания в образовательных организациях</a:t>
                </a:r>
                <a:endParaRPr lang="ru-RU" sz="1600" b="1" kern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117570" y="3241092"/>
                <a:ext cx="663930" cy="872984"/>
              </a:xfrm>
              <a:custGeom>
                <a:avLst/>
                <a:gdLst>
                  <a:gd name="connsiteX0" fmla="*/ 0 w 1021128"/>
                  <a:gd name="connsiteY0" fmla="*/ 170191 h 1309687"/>
                  <a:gd name="connsiteX1" fmla="*/ 170191 w 1021128"/>
                  <a:gd name="connsiteY1" fmla="*/ 0 h 1309687"/>
                  <a:gd name="connsiteX2" fmla="*/ 850937 w 1021128"/>
                  <a:gd name="connsiteY2" fmla="*/ 0 h 1309687"/>
                  <a:gd name="connsiteX3" fmla="*/ 1021128 w 1021128"/>
                  <a:gd name="connsiteY3" fmla="*/ 170191 h 1309687"/>
                  <a:gd name="connsiteX4" fmla="*/ 1021128 w 1021128"/>
                  <a:gd name="connsiteY4" fmla="*/ 1139496 h 1309687"/>
                  <a:gd name="connsiteX5" fmla="*/ 850937 w 1021128"/>
                  <a:gd name="connsiteY5" fmla="*/ 1309687 h 1309687"/>
                  <a:gd name="connsiteX6" fmla="*/ 170191 w 1021128"/>
                  <a:gd name="connsiteY6" fmla="*/ 1309687 h 1309687"/>
                  <a:gd name="connsiteX7" fmla="*/ 0 w 1021128"/>
                  <a:gd name="connsiteY7" fmla="*/ 1139496 h 1309687"/>
                  <a:gd name="connsiteX8" fmla="*/ 0 w 1021128"/>
                  <a:gd name="connsiteY8" fmla="*/ 170191 h 130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128" h="1309687">
                    <a:moveTo>
                      <a:pt x="0" y="170191"/>
                    </a:moveTo>
                    <a:cubicBezTo>
                      <a:pt x="0" y="76197"/>
                      <a:pt x="76197" y="0"/>
                      <a:pt x="170191" y="0"/>
                    </a:cubicBezTo>
                    <a:lnTo>
                      <a:pt x="850937" y="0"/>
                    </a:lnTo>
                    <a:cubicBezTo>
                      <a:pt x="944931" y="0"/>
                      <a:pt x="1021128" y="76197"/>
                      <a:pt x="1021128" y="170191"/>
                    </a:cubicBezTo>
                    <a:lnTo>
                      <a:pt x="1021128" y="1139496"/>
                    </a:lnTo>
                    <a:cubicBezTo>
                      <a:pt x="1021128" y="1233490"/>
                      <a:pt x="944931" y="1309687"/>
                      <a:pt x="850937" y="1309687"/>
                    </a:cubicBezTo>
                    <a:lnTo>
                      <a:pt x="170191" y="1309687"/>
                    </a:lnTo>
                    <a:cubicBezTo>
                      <a:pt x="76197" y="1309687"/>
                      <a:pt x="0" y="1233490"/>
                      <a:pt x="0" y="1139496"/>
                    </a:cubicBezTo>
                    <a:lnTo>
                      <a:pt x="0" y="170191"/>
                    </a:lnTo>
                    <a:close/>
                  </a:path>
                </a:pathLst>
              </a:custGeom>
              <a:solidFill>
                <a:srgbClr val="F1C5E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10629217"/>
                  <a:satOff val="307"/>
                  <a:lumOff val="-24902"/>
                  <a:alphaOff val="0"/>
                </a:schemeClr>
              </a:fillRef>
              <a:effectRef idx="0">
                <a:schemeClr val="accent5">
                  <a:hueOff val="-10629217"/>
                  <a:satOff val="307"/>
                  <a:lumOff val="-2490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807" tIns="80327" rIns="110807" bIns="8032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>
                        <a:lumMod val="50000"/>
                      </a:schemeClr>
                    </a:solidFill>
                  </a:rPr>
                  <a:t>3.</a:t>
                </a:r>
                <a:endParaRPr lang="ru-RU" sz="1600" b="1" kern="12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5" name="Полилиния 14"/>
            <p:cNvSpPr/>
            <p:nvPr/>
          </p:nvSpPr>
          <p:spPr>
            <a:xfrm>
              <a:off x="1792319" y="3821178"/>
              <a:ext cx="7039444" cy="964575"/>
            </a:xfrm>
            <a:custGeom>
              <a:avLst/>
              <a:gdLst>
                <a:gd name="connsiteX0" fmla="*/ 174628 w 1047750"/>
                <a:gd name="connsiteY0" fmla="*/ 0 h 3901440"/>
                <a:gd name="connsiteX1" fmla="*/ 873122 w 1047750"/>
                <a:gd name="connsiteY1" fmla="*/ 0 h 3901440"/>
                <a:gd name="connsiteX2" fmla="*/ 1047750 w 1047750"/>
                <a:gd name="connsiteY2" fmla="*/ 174628 h 3901440"/>
                <a:gd name="connsiteX3" fmla="*/ 1047750 w 1047750"/>
                <a:gd name="connsiteY3" fmla="*/ 3901440 h 3901440"/>
                <a:gd name="connsiteX4" fmla="*/ 1047750 w 1047750"/>
                <a:gd name="connsiteY4" fmla="*/ 3901440 h 3901440"/>
                <a:gd name="connsiteX5" fmla="*/ 0 w 1047750"/>
                <a:gd name="connsiteY5" fmla="*/ 3901440 h 3901440"/>
                <a:gd name="connsiteX6" fmla="*/ 0 w 1047750"/>
                <a:gd name="connsiteY6" fmla="*/ 3901440 h 3901440"/>
                <a:gd name="connsiteX7" fmla="*/ 0 w 1047750"/>
                <a:gd name="connsiteY7" fmla="*/ 174628 h 3901440"/>
                <a:gd name="connsiteX8" fmla="*/ 174628 w 1047750"/>
                <a:gd name="connsiteY8" fmla="*/ 0 h 39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3901440">
                  <a:moveTo>
                    <a:pt x="1047750" y="650252"/>
                  </a:moveTo>
                  <a:lnTo>
                    <a:pt x="1047750" y="3251188"/>
                  </a:lnTo>
                  <a:cubicBezTo>
                    <a:pt x="1047750" y="3610310"/>
                    <a:pt x="1026753" y="3901438"/>
                    <a:pt x="1000853" y="3901438"/>
                  </a:cubicBezTo>
                  <a:lnTo>
                    <a:pt x="0" y="3901438"/>
                  </a:lnTo>
                  <a:lnTo>
                    <a:pt x="0" y="390143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0853" y="2"/>
                  </a:lnTo>
                  <a:cubicBezTo>
                    <a:pt x="1026753" y="2"/>
                    <a:pt x="1047750" y="291130"/>
                    <a:pt x="1047750" y="650252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11231958"/>
                <a:satOff val="-8205"/>
                <a:lumOff val="-5571"/>
                <a:alphaOff val="0"/>
              </a:schemeClr>
            </a:lnRef>
            <a:fillRef idx="1">
              <a:schemeClr val="accent5">
                <a:tint val="40000"/>
                <a:alpha val="90000"/>
                <a:hueOff val="-11231958"/>
                <a:satOff val="-8205"/>
                <a:lumOff val="-5571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1231958"/>
                <a:satOff val="-8205"/>
                <a:lumOff val="-557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1" tIns="102582" rIns="154016" bIns="102583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Современные и эффективные формы работы с родителями воспитанников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05673" y="4937332"/>
              <a:ext cx="1210309" cy="1151932"/>
            </a:xfrm>
            <a:custGeom>
              <a:avLst/>
              <a:gdLst>
                <a:gd name="connsiteX0" fmla="*/ 0 w 1021106"/>
                <a:gd name="connsiteY0" fmla="*/ 170188 h 1309687"/>
                <a:gd name="connsiteX1" fmla="*/ 170188 w 1021106"/>
                <a:gd name="connsiteY1" fmla="*/ 0 h 1309687"/>
                <a:gd name="connsiteX2" fmla="*/ 850918 w 1021106"/>
                <a:gd name="connsiteY2" fmla="*/ 0 h 1309687"/>
                <a:gd name="connsiteX3" fmla="*/ 1021106 w 1021106"/>
                <a:gd name="connsiteY3" fmla="*/ 170188 h 1309687"/>
                <a:gd name="connsiteX4" fmla="*/ 1021106 w 1021106"/>
                <a:gd name="connsiteY4" fmla="*/ 1139499 h 1309687"/>
                <a:gd name="connsiteX5" fmla="*/ 850918 w 1021106"/>
                <a:gd name="connsiteY5" fmla="*/ 1309687 h 1309687"/>
                <a:gd name="connsiteX6" fmla="*/ 170188 w 1021106"/>
                <a:gd name="connsiteY6" fmla="*/ 1309687 h 1309687"/>
                <a:gd name="connsiteX7" fmla="*/ 0 w 1021106"/>
                <a:gd name="connsiteY7" fmla="*/ 1139499 h 1309687"/>
                <a:gd name="connsiteX8" fmla="*/ 0 w 1021106"/>
                <a:gd name="connsiteY8" fmla="*/ 170188 h 13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106" h="1309687">
                  <a:moveTo>
                    <a:pt x="0" y="170188"/>
                  </a:moveTo>
                  <a:cubicBezTo>
                    <a:pt x="0" y="76196"/>
                    <a:pt x="76196" y="0"/>
                    <a:pt x="170188" y="0"/>
                  </a:cubicBezTo>
                  <a:lnTo>
                    <a:pt x="850918" y="0"/>
                  </a:lnTo>
                  <a:cubicBezTo>
                    <a:pt x="944910" y="0"/>
                    <a:pt x="1021106" y="76196"/>
                    <a:pt x="1021106" y="170188"/>
                  </a:cubicBezTo>
                  <a:lnTo>
                    <a:pt x="1021106" y="1139499"/>
                  </a:lnTo>
                  <a:cubicBezTo>
                    <a:pt x="1021106" y="1233491"/>
                    <a:pt x="944910" y="1309687"/>
                    <a:pt x="850918" y="1309687"/>
                  </a:cubicBezTo>
                  <a:lnTo>
                    <a:pt x="170188" y="1309687"/>
                  </a:lnTo>
                  <a:cubicBezTo>
                    <a:pt x="76196" y="1309687"/>
                    <a:pt x="0" y="1233491"/>
                    <a:pt x="0" y="1139499"/>
                  </a:cubicBezTo>
                  <a:lnTo>
                    <a:pt x="0" y="170188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314608"/>
                <a:satOff val="153"/>
                <a:lumOff val="-12451"/>
                <a:alphaOff val="0"/>
              </a:schemeClr>
            </a:fillRef>
            <a:effectRef idx="0">
              <a:schemeClr val="accent5">
                <a:hueOff val="-5314608"/>
                <a:satOff val="153"/>
                <a:lumOff val="-12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06" tIns="80326" rIns="110806" bIns="8032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>
                      <a:lumMod val="50000"/>
                    </a:schemeClr>
                  </a:solidFill>
                </a:rPr>
                <a:t>4.</a:t>
              </a:r>
              <a:endParaRPr lang="ru-RU" sz="1600" b="1" kern="12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677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554" y="241300"/>
            <a:ext cx="8118446" cy="739428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076325"/>
            <a:ext cx="8435279" cy="5521027"/>
          </a:xfrm>
        </p:spPr>
        <p:txBody>
          <a:bodyPr/>
          <a:lstStyle/>
          <a:p>
            <a:endParaRPr lang="ru-RU" dirty="0" smtClean="0"/>
          </a:p>
          <a:p>
            <a:r>
              <a:rPr lang="en-US" sz="3200" dirty="0" smtClean="0"/>
              <a:t>http</a:t>
            </a:r>
            <a:r>
              <a:rPr lang="en-US" sz="3200" dirty="0"/>
              <a:t>://www.edukuban.ru/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FA6CDE-2ECA-4568-8647-1AA95A0FD0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24341"/>
            <a:ext cx="993100" cy="99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2937" r="5410" b="17759"/>
          <a:stretch/>
        </p:blipFill>
        <p:spPr bwMode="auto">
          <a:xfrm>
            <a:off x="216157" y="2564904"/>
            <a:ext cx="456164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 bwMode="black">
          <a:xfrm>
            <a:off x="1025554" y="241299"/>
            <a:ext cx="7938934" cy="6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dirty="0" smtClean="0"/>
              <a:t> </a:t>
            </a:r>
            <a:r>
              <a:rPr lang="ru-RU" sz="2800" dirty="0" smtClean="0"/>
              <a:t>Информация </a:t>
            </a:r>
            <a:endParaRPr lang="ru-RU" sz="28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364088" y="2420888"/>
            <a:ext cx="3600400" cy="20882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ОТДЕЛ ДОШКОЛЬНОГО ОБРАЗОВАНИЯ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tx1">
                    <a:lumMod val="75000"/>
                  </a:schemeClr>
                </a:solidFill>
              </a:rPr>
              <a:t>       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тел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</a:rPr>
              <a:t>: (861) 234-29-36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tx1">
                    <a:lumMod val="75000"/>
                  </a:schemeClr>
                </a:solidFill>
              </a:rPr>
              <a:t>      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1">
                    <a:lumMod val="75000"/>
                  </a:schemeClr>
                </a:solidFill>
              </a:rPr>
              <a:t>тел: (861) 234-64-67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tx1">
                    <a:lumMod val="75000"/>
                  </a:schemeClr>
                </a:solidFill>
              </a:rPr>
              <a:t>      </a:t>
            </a:r>
            <a:r>
              <a:rPr lang="ru-RU" b="1" i="1" dirty="0" smtClean="0">
                <a:solidFill>
                  <a:schemeClr val="tx1">
                    <a:lumMod val="75000"/>
                  </a:schemeClr>
                </a:solidFill>
              </a:rPr>
              <a:t> тел</a:t>
            </a:r>
            <a:r>
              <a:rPr lang="en-US" b="1" i="1" dirty="0">
                <a:solidFill>
                  <a:schemeClr val="tx1">
                    <a:lumMod val="75000"/>
                  </a:schemeClr>
                </a:solidFill>
              </a:rPr>
              <a:t>: (861) 234-01-60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b="1" i="1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941168"/>
            <a:ext cx="36004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tx1">
                    <a:lumMod val="75000"/>
                  </a:schemeClr>
                </a:solidFill>
              </a:rPr>
              <a:t>E-mail: do@des.kubannet.ru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753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9g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cdb2004c029gl</Template>
  <TotalTime>11880</TotalTime>
  <Words>363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cdb2004c029gl</vt:lpstr>
      <vt:lpstr>Image</vt:lpstr>
      <vt:lpstr>Краевой конкурс среди дошкольных образовательных организаций, внедряющих инновационные образовательные программы </vt:lpstr>
      <vt:lpstr>ИННОВАЦИОННАЯ ДЕЯТЕЛЬНОСТЬ</vt:lpstr>
      <vt:lpstr>Сроки проведения конкурсного отбора</vt:lpstr>
      <vt:lpstr>Нормативные документы </vt:lpstr>
      <vt:lpstr> Номинации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Барышев</dc:creator>
  <cp:lastModifiedBy>do328</cp:lastModifiedBy>
  <cp:revision>573</cp:revision>
  <cp:lastPrinted>2014-08-13T06:23:40Z</cp:lastPrinted>
  <dcterms:created xsi:type="dcterms:W3CDTF">2011-11-26T13:57:31Z</dcterms:created>
  <dcterms:modified xsi:type="dcterms:W3CDTF">2015-03-13T15:53:20Z</dcterms:modified>
</cp:coreProperties>
</file>