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08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8377242448434789E-2"/>
          <c:y val="2.596973581557117E-2"/>
          <c:w val="0.91826367016622912"/>
          <c:h val="0.8263741392568582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Лист1!$B$2:$B$6</c:f>
              <c:numCache>
                <c:formatCode>0%</c:formatCode>
                <c:ptCount val="5"/>
                <c:pt idx="0">
                  <c:v>0.5</c:v>
                </c:pt>
                <c:pt idx="1">
                  <c:v>0.5</c:v>
                </c:pt>
                <c:pt idx="2">
                  <c:v>0.60000000000000009</c:v>
                </c:pt>
                <c:pt idx="3">
                  <c:v>0.30000000000000004</c:v>
                </c:pt>
                <c:pt idx="4">
                  <c:v>0.4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gapWidth val="20"/>
        <c:overlap val="100"/>
        <c:axId val="81101952"/>
        <c:axId val="81103488"/>
      </c:barChart>
      <c:catAx>
        <c:axId val="8110195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81103488"/>
        <c:crosses val="autoZero"/>
        <c:auto val="1"/>
        <c:lblAlgn val="ctr"/>
        <c:lblOffset val="100"/>
        <c:tickLblSkip val="1"/>
      </c:catAx>
      <c:valAx>
        <c:axId val="81103488"/>
        <c:scaling>
          <c:orientation val="minMax"/>
          <c:max val="1"/>
        </c:scaling>
        <c:axPos val="l"/>
        <c:majorGridlines/>
        <c:numFmt formatCode="0%" sourceLinked="1"/>
        <c:tickLblPos val="nextTo"/>
        <c:crossAx val="81101952"/>
        <c:crosses val="autoZero"/>
        <c:crossBetween val="between"/>
        <c:majorUnit val="0.2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8.2858507524664823E-2"/>
          <c:y val="4.0585875984251972E-2"/>
          <c:w val="0.91551507938097954"/>
          <c:h val="0.83459353745128917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Лист1!$B$2:$B$8</c:f>
              <c:numCache>
                <c:formatCode>0%</c:formatCode>
                <c:ptCount val="7"/>
                <c:pt idx="0">
                  <c:v>0.1</c:v>
                </c:pt>
                <c:pt idx="1">
                  <c:v>0.1</c:v>
                </c:pt>
                <c:pt idx="2">
                  <c:v>0.2</c:v>
                </c:pt>
                <c:pt idx="3">
                  <c:v>0.1</c:v>
                </c:pt>
                <c:pt idx="4">
                  <c:v>0.1</c:v>
                </c:pt>
                <c:pt idx="5">
                  <c:v>0.1</c:v>
                </c:pt>
                <c:pt idx="6">
                  <c:v>0.30000000000000004</c:v>
                </c:pt>
              </c:numCache>
            </c:numRef>
          </c:val>
        </c:ser>
        <c:gapWidth val="20"/>
        <c:overlap val="100"/>
        <c:axId val="81107200"/>
        <c:axId val="81743872"/>
      </c:barChart>
      <c:catAx>
        <c:axId val="81107200"/>
        <c:scaling>
          <c:orientation val="minMax"/>
        </c:scaling>
        <c:axPos val="b"/>
        <c:numFmt formatCode="General" sourceLinked="1"/>
        <c:tickLblPos val="nextTo"/>
        <c:crossAx val="81743872"/>
        <c:crosses val="autoZero"/>
        <c:auto val="1"/>
        <c:lblAlgn val="ctr"/>
        <c:lblOffset val="100"/>
      </c:catAx>
      <c:valAx>
        <c:axId val="81743872"/>
        <c:scaling>
          <c:orientation val="minMax"/>
          <c:max val="1"/>
        </c:scaling>
        <c:axPos val="l"/>
        <c:majorGridlines/>
        <c:numFmt formatCode="0%" sourceLinked="1"/>
        <c:tickLblPos val="nextTo"/>
        <c:crossAx val="81107200"/>
        <c:crosses val="autoZero"/>
        <c:crossBetween val="between"/>
        <c:majorUnit val="0.2"/>
      </c:valAx>
      <c:spPr>
        <a:ln>
          <a:noFill/>
        </a:ln>
        <a:scene3d>
          <a:camera prst="orthographicFront"/>
          <a:lightRig rig="threePt" dir="t"/>
        </a:scene3d>
        <a:sp3d>
          <a:bevelT/>
        </a:sp3d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7.8377242448434789E-2"/>
          <c:y val="2.5969735815571184E-2"/>
          <c:w val="0.9182636701662289"/>
          <c:h val="0.8263741392568582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Лист1!$B$2:$B$6</c:f>
              <c:numCache>
                <c:formatCode>0%</c:formatCode>
                <c:ptCount val="5"/>
                <c:pt idx="0">
                  <c:v>0.30000000000000004</c:v>
                </c:pt>
                <c:pt idx="1">
                  <c:v>0.5</c:v>
                </c:pt>
                <c:pt idx="2">
                  <c:v>0.30000000000000004</c:v>
                </c:pt>
                <c:pt idx="3">
                  <c:v>0.2</c:v>
                </c:pt>
                <c:pt idx="4">
                  <c:v>0.4</c:v>
                </c:pt>
              </c:numCache>
            </c:numRef>
          </c:val>
        </c:ser>
        <c:gapWidth val="20"/>
        <c:overlap val="100"/>
        <c:axId val="81135872"/>
        <c:axId val="81154048"/>
      </c:barChart>
      <c:catAx>
        <c:axId val="8113587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81154048"/>
        <c:crosses val="autoZero"/>
        <c:auto val="1"/>
        <c:lblAlgn val="ctr"/>
        <c:lblOffset val="100"/>
        <c:tickLblSkip val="1"/>
      </c:catAx>
      <c:valAx>
        <c:axId val="81154048"/>
        <c:scaling>
          <c:orientation val="minMax"/>
          <c:max val="1"/>
        </c:scaling>
        <c:axPos val="l"/>
        <c:majorGridlines/>
        <c:numFmt formatCode="0%" sourceLinked="1"/>
        <c:tickLblPos val="nextTo"/>
        <c:crossAx val="81135872"/>
        <c:crosses val="autoZero"/>
        <c:crossBetween val="between"/>
        <c:majorUnit val="0.2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8.2858507524664823E-2"/>
          <c:y val="4.0585875984251965E-2"/>
          <c:w val="0.91551507938097954"/>
          <c:h val="0.8345935374512893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</c:spPr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Лист1!$B$2:$B$6</c:f>
              <c:numCache>
                <c:formatCode>0%</c:formatCode>
                <c:ptCount val="5"/>
                <c:pt idx="0">
                  <c:v>0.1</c:v>
                </c:pt>
                <c:pt idx="1">
                  <c:v>0.30000000000000004</c:v>
                </c:pt>
                <c:pt idx="2">
                  <c:v>0.1</c:v>
                </c:pt>
                <c:pt idx="3">
                  <c:v>0.1</c:v>
                </c:pt>
                <c:pt idx="4">
                  <c:v>0.4</c:v>
                </c:pt>
              </c:numCache>
            </c:numRef>
          </c:val>
        </c:ser>
        <c:gapWidth val="20"/>
        <c:overlap val="100"/>
        <c:axId val="84538880"/>
        <c:axId val="84540416"/>
      </c:barChart>
      <c:catAx>
        <c:axId val="84538880"/>
        <c:scaling>
          <c:orientation val="minMax"/>
        </c:scaling>
        <c:axPos val="b"/>
        <c:numFmt formatCode="General" sourceLinked="1"/>
        <c:tickLblPos val="nextTo"/>
        <c:crossAx val="84540416"/>
        <c:crosses val="autoZero"/>
        <c:auto val="1"/>
        <c:lblAlgn val="ctr"/>
        <c:lblOffset val="100"/>
      </c:catAx>
      <c:valAx>
        <c:axId val="84540416"/>
        <c:scaling>
          <c:orientation val="minMax"/>
          <c:max val="1"/>
        </c:scaling>
        <c:axPos val="l"/>
        <c:majorGridlines/>
        <c:numFmt formatCode="0%" sourceLinked="1"/>
        <c:tickLblPos val="nextTo"/>
        <c:crossAx val="84538880"/>
        <c:crosses val="autoZero"/>
        <c:crossBetween val="between"/>
        <c:majorUnit val="0.2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071546"/>
            <a:ext cx="8643998" cy="312378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затруднения в создании и развитии инновационного </a:t>
            </a:r>
            <a:r>
              <a:rPr lang="ru-RU" dirty="0" smtClean="0"/>
              <a:t>продукта </a:t>
            </a:r>
            <a:br>
              <a:rPr lang="ru-RU" dirty="0" smtClean="0"/>
            </a:br>
            <a:r>
              <a:rPr lang="ru-RU" dirty="0" smtClean="0"/>
              <a:t>образовательных организаций , получивших статус КИП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79512" y="1340768"/>
          <a:ext cx="8784976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7544" y="260648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Основные затруднения в создании и развитии инновационного продукта дошкольных организаций, получивших статус КИП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4797152"/>
            <a:ext cx="82089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– В теоретических вопросах  </a:t>
            </a:r>
          </a:p>
          <a:p>
            <a:r>
              <a:rPr lang="ru-RU" dirty="0" smtClean="0"/>
              <a:t>2 – В описании инновационных проектов  </a:t>
            </a:r>
          </a:p>
          <a:p>
            <a:r>
              <a:rPr lang="ru-RU" dirty="0" smtClean="0"/>
              <a:t>3 – В разработке диагностического инструментария  </a:t>
            </a:r>
          </a:p>
          <a:p>
            <a:r>
              <a:rPr lang="ru-RU" dirty="0" smtClean="0"/>
              <a:t>4 – В практическом описании опыта </a:t>
            </a:r>
          </a:p>
          <a:p>
            <a:r>
              <a:rPr lang="ru-RU" dirty="0" smtClean="0"/>
              <a:t>5 – В создании сетевого взаимодействия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79512" y="980728"/>
          <a:ext cx="8784976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9552" y="332657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Основные проблемы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4293096"/>
            <a:ext cx="84969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– Нехватка методической литературы  </a:t>
            </a:r>
          </a:p>
          <a:p>
            <a:r>
              <a:rPr lang="ru-RU" dirty="0" smtClean="0"/>
              <a:t>2 – Необходимо сопровождение ККИДППО по экологическому воспитанию </a:t>
            </a:r>
          </a:p>
          <a:p>
            <a:r>
              <a:rPr lang="ru-RU" dirty="0" smtClean="0"/>
              <a:t>3 – </a:t>
            </a:r>
            <a:r>
              <a:rPr lang="ru-RU" dirty="0" smtClean="0"/>
              <a:t>Отсутствие перечня необходимых документов КИП, алгоритма дальнейших действий </a:t>
            </a:r>
            <a:endParaRPr lang="ru-RU" dirty="0" smtClean="0"/>
          </a:p>
          <a:p>
            <a:r>
              <a:rPr lang="ru-RU" dirty="0" smtClean="0"/>
              <a:t>4 – Отсутствие научного руководителя </a:t>
            </a:r>
          </a:p>
          <a:p>
            <a:r>
              <a:rPr lang="ru-RU" dirty="0" smtClean="0"/>
              <a:t>5 – Кадровый потенциал </a:t>
            </a:r>
          </a:p>
          <a:p>
            <a:r>
              <a:rPr lang="ru-RU" dirty="0" smtClean="0"/>
              <a:t>6 – Подготовка имеющихся материалов к публикации </a:t>
            </a:r>
          </a:p>
          <a:p>
            <a:r>
              <a:rPr lang="ru-RU" dirty="0" smtClean="0"/>
              <a:t>7 – Нет проблем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79512" y="1340768"/>
          <a:ext cx="8784976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9552" y="260648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Основные затруднения в создании и развитии инновационного продукта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общего и дополнительного образования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4797152"/>
            <a:ext cx="8064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– В теоретических вопросах  </a:t>
            </a:r>
          </a:p>
          <a:p>
            <a:r>
              <a:rPr lang="ru-RU" dirty="0" smtClean="0"/>
              <a:t>2 – В описании инновационных проектов  </a:t>
            </a:r>
          </a:p>
          <a:p>
            <a:r>
              <a:rPr lang="ru-RU" dirty="0" smtClean="0"/>
              <a:t>3 – В разработке диагностического инструментария  </a:t>
            </a:r>
          </a:p>
          <a:p>
            <a:r>
              <a:rPr lang="ru-RU" dirty="0" smtClean="0"/>
              <a:t>4 – В практическом описании опыта </a:t>
            </a:r>
          </a:p>
          <a:p>
            <a:r>
              <a:rPr lang="ru-RU" dirty="0" smtClean="0"/>
              <a:t>5 – В создании сетевого взаимодействия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79512" y="980728"/>
          <a:ext cx="878497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9552" y="332657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Основные проблемы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4653136"/>
            <a:ext cx="85689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– Нужна помощь в организации стажировки в другие города, по реализации сетевой модели</a:t>
            </a:r>
          </a:p>
          <a:p>
            <a:r>
              <a:rPr lang="ru-RU" dirty="0" smtClean="0"/>
              <a:t>2 – Отсутствие научного руководителя</a:t>
            </a:r>
          </a:p>
          <a:p>
            <a:r>
              <a:rPr lang="ru-RU" dirty="0" smtClean="0"/>
              <a:t>3 – Спешные сроки подготовки к подобным семинарам</a:t>
            </a:r>
          </a:p>
          <a:p>
            <a:r>
              <a:rPr lang="ru-RU" dirty="0" smtClean="0"/>
              <a:t>4 – Связь с вузами</a:t>
            </a:r>
          </a:p>
          <a:p>
            <a:r>
              <a:rPr lang="ru-RU" dirty="0" smtClean="0"/>
              <a:t>5 – Не выделили проблем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45</TotalTime>
  <Words>179</Words>
  <Application>Microsoft Office PowerPoint</Application>
  <PresentationFormat>Экран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Справедливость</vt:lpstr>
      <vt:lpstr>Основные затруднения в создании и развитии инновационного продукта  образовательных организаций , получивших статус КИП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pirojkova_o_b</cp:lastModifiedBy>
  <cp:revision>7</cp:revision>
  <dcterms:modified xsi:type="dcterms:W3CDTF">2015-03-04T13:23:35Z</dcterms:modified>
</cp:coreProperties>
</file>