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256" r:id="rId2"/>
    <p:sldId id="267" r:id="rId3"/>
    <p:sldId id="268" r:id="rId4"/>
    <p:sldId id="269" r:id="rId5"/>
    <p:sldId id="270" r:id="rId6"/>
    <p:sldId id="271" r:id="rId7"/>
    <p:sldId id="263" r:id="rId8"/>
    <p:sldId id="264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73DDA-FD15-B847-A75D-40851852F775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88930-EDC6-9B46-AF64-03CB1E1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9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проблемы,</a:t>
            </a:r>
            <a:r>
              <a:rPr lang="ru-RU" baseline="0" dirty="0" smtClean="0"/>
              <a:t> связанные с введением астрономии:</a:t>
            </a:r>
          </a:p>
          <a:p>
            <a:r>
              <a:rPr lang="ru-RU" baseline="0" dirty="0" smtClean="0"/>
              <a:t>Содержание предмета в современных условиях;</a:t>
            </a:r>
          </a:p>
          <a:p>
            <a:r>
              <a:rPr lang="ru-RU" baseline="0" dirty="0" smtClean="0"/>
              <a:t>Обеспечение </a:t>
            </a:r>
            <a:r>
              <a:rPr lang="ru-RU" baseline="0" dirty="0" err="1" smtClean="0"/>
              <a:t>деятельностного</a:t>
            </a:r>
            <a:r>
              <a:rPr lang="ru-RU" baseline="0" dirty="0" smtClean="0"/>
              <a:t> характера;</a:t>
            </a:r>
          </a:p>
          <a:p>
            <a:r>
              <a:rPr lang="ru-RU" baseline="0" dirty="0" smtClean="0"/>
              <a:t>Подготовка педагогов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8930-EDC6-9B46-AF64-03CB1E1945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6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можно посмотреть</a:t>
            </a:r>
            <a:r>
              <a:rPr lang="ru-RU" baseline="0" dirty="0" smtClean="0"/>
              <a:t> в записи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8930-EDC6-9B46-AF64-03CB1E1945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8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обеспечения содержания можно использовать в качестве дополнительного материала учебники Засова Анатолия</a:t>
            </a:r>
            <a:r>
              <a:rPr lang="ru-RU" baseline="0" dirty="0" smtClean="0"/>
              <a:t> Владимировича 2015, книги Сурдина Владимира Георгиевича, автора многих он-</a:t>
            </a:r>
            <a:r>
              <a:rPr lang="ru-RU" baseline="0" dirty="0" err="1" smtClean="0"/>
              <a:t>лайн</a:t>
            </a:r>
            <a:r>
              <a:rPr lang="ru-RU" baseline="0" dirty="0" smtClean="0"/>
              <a:t> курсов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8930-EDC6-9B46-AF64-03CB1E1945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7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использовать для подготовки</a:t>
            </a:r>
            <a:r>
              <a:rPr lang="ru-RU" baseline="0" dirty="0" smtClean="0"/>
              <a:t> и известные учебники по методике преподавания астрономии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8930-EDC6-9B46-AF64-03CB1E1945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9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Моя астрономия </a:t>
            </a:r>
            <a:r>
              <a:rPr lang="mr-IN" dirty="0" smtClean="0"/>
              <a:t>–</a:t>
            </a:r>
            <a:r>
              <a:rPr lang="ru-RU" dirty="0" smtClean="0"/>
              <a:t> это сайт учителя </a:t>
            </a:r>
            <a:r>
              <a:rPr lang="ru-RU" dirty="0" err="1" smtClean="0"/>
              <a:t>Шатровской</a:t>
            </a:r>
            <a:r>
              <a:rPr lang="ru-RU" dirty="0" smtClean="0"/>
              <a:t>, на котором очень много методических разработок, обращаем внимание на сайт </a:t>
            </a:r>
            <a:r>
              <a:rPr lang="ru-RU" dirty="0" err="1" smtClean="0"/>
              <a:t>астронет</a:t>
            </a:r>
            <a:r>
              <a:rPr lang="ru-RU" dirty="0" smtClean="0"/>
              <a:t>, на платформе открытое образование бесплатные курсы</a:t>
            </a:r>
            <a:r>
              <a:rPr lang="ru-RU" baseline="0" dirty="0" smtClean="0"/>
              <a:t> Сурдина В.Г.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8930-EDC6-9B46-AF64-03CB1E1945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6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может помочь для организации познавательной деятельности ребят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8930-EDC6-9B46-AF64-03CB1E1945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5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2018 году в ЕГЭ по физике вводится задание, которое оценивается в 2 балла на соответствие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8930-EDC6-9B46-AF64-03CB1E1945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0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2019 году для учеников 11-х классов будут проводится ВПР по астрономии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8930-EDC6-9B46-AF64-03CB1E1945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2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приведен</a:t>
            </a:r>
            <a:r>
              <a:rPr lang="ru-RU" baseline="0" dirty="0" smtClean="0"/>
              <a:t> пример задания на работу с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8930-EDC6-9B46-AF64-03CB1E1945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5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0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4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1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9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7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9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7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917D0-CDC2-4B84-B467-1FF5049B3CF0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EFCE-BD79-4AFF-8B8F-3ECB0F17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6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i.msu.su/EAA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izmiran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ai.msu.ru/" TargetMode="External"/><Relationship Id="rId11" Type="http://schemas.openxmlformats.org/officeDocument/2006/relationships/hyperlink" Target="http://www.cosmoworld.ru/spaceencyclopedia/" TargetMode="External"/><Relationship Id="rId5" Type="http://schemas.openxmlformats.org/officeDocument/2006/relationships/hyperlink" Target="http://www.astronet.ru/" TargetMode="External"/><Relationship Id="rId10" Type="http://schemas.openxmlformats.org/officeDocument/2006/relationships/hyperlink" Target="http://www.krugosvet.ru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www.myastronomy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21501" y="3321501"/>
            <a:ext cx="7397492" cy="75449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09651" y="1562891"/>
            <a:ext cx="10530491" cy="293042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АСТРОНОМИЯ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С чего начать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35426" y="4960120"/>
            <a:ext cx="8784071" cy="1088375"/>
          </a:xfrm>
        </p:spPr>
        <p:txBody>
          <a:bodyPr/>
          <a:lstStyle/>
          <a:p>
            <a:pPr algn="r"/>
            <a:endParaRPr lang="ru-RU" dirty="0" smtClean="0">
              <a:latin typeface="Georgia"/>
              <a:cs typeface="Georgia"/>
            </a:endParaRPr>
          </a:p>
          <a:p>
            <a:pPr algn="r"/>
            <a:endParaRPr lang="ru-RU" dirty="0" smtClean="0">
              <a:latin typeface="Georgia"/>
              <a:cs typeface="Georg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6703" y="6136975"/>
            <a:ext cx="2767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90"/>
                </a:solidFill>
                <a:latin typeface="Georgia"/>
                <a:cs typeface="Georgia"/>
              </a:rPr>
              <a:t>Краснодар - </a:t>
            </a:r>
            <a:r>
              <a:rPr lang="ru-RU" b="1" dirty="0" smtClean="0">
                <a:solidFill>
                  <a:srgbClr val="000090"/>
                </a:solidFill>
                <a:latin typeface="Georgia"/>
                <a:cs typeface="Georgia"/>
              </a:rPr>
              <a:t>2017</a:t>
            </a:r>
            <a:endParaRPr lang="ru-RU" b="1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pic>
        <p:nvPicPr>
          <p:cNvPr id="102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8101" y="150898"/>
            <a:ext cx="1417864" cy="141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986" y="528143"/>
            <a:ext cx="9146553" cy="10940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Georgia"/>
                <a:cs typeface="Georgia"/>
              </a:rPr>
              <a:t>НОРМАТИВНО-ПРАВОВОЕ ОБЕСПЕЧЕНЕНИЕ КУРСА</a:t>
            </a:r>
            <a:endParaRPr lang="ru-RU" sz="36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2169" y="5813363"/>
            <a:ext cx="387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 3" charset="2"/>
              <a:buChar char=""/>
              <a:defRPr/>
            </a:pP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718" y="176048"/>
            <a:ext cx="1417864" cy="141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21501" y="3321501"/>
            <a:ext cx="7397492" cy="75449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8413" y="1791404"/>
            <a:ext cx="100743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Georgia"/>
                <a:cs typeface="Georgia"/>
              </a:rPr>
              <a:t>1. Приказ </a:t>
            </a:r>
            <a:r>
              <a:rPr lang="ru-RU" sz="2400" dirty="0">
                <a:latin typeface="Georgia"/>
                <a:cs typeface="Georgia"/>
              </a:rPr>
              <a:t>о внесении изменений в федеральный компонент государственных образовательных стандартов» от 7 июня 2017 г.</a:t>
            </a:r>
          </a:p>
          <a:p>
            <a:pPr algn="just"/>
            <a:r>
              <a:rPr lang="ru-RU" sz="2400" dirty="0" smtClean="0">
                <a:latin typeface="Georgia"/>
                <a:cs typeface="Georgia"/>
              </a:rPr>
              <a:t>2</a:t>
            </a:r>
            <a:r>
              <a:rPr lang="ru-RU" sz="2400" dirty="0">
                <a:latin typeface="Georgia"/>
                <a:cs typeface="Georgia"/>
              </a:rPr>
              <a:t>.</a:t>
            </a:r>
            <a:r>
              <a:rPr lang="ru-RU" sz="2400" dirty="0" smtClean="0">
                <a:latin typeface="Georgia"/>
                <a:cs typeface="Georgia"/>
              </a:rPr>
              <a:t> </a:t>
            </a:r>
            <a:r>
              <a:rPr lang="ru-RU" sz="2400" dirty="0">
                <a:latin typeface="Georgia"/>
                <a:cs typeface="Georgia"/>
              </a:rPr>
              <a:t>Информационное письмо </a:t>
            </a:r>
            <a:r>
              <a:rPr lang="ru-RU" sz="2400" dirty="0" smtClean="0">
                <a:latin typeface="Georgia"/>
                <a:cs typeface="Georgia"/>
              </a:rPr>
              <a:t>министерства образования и науки РФ от 20.06.2017 ТС-194/08 «Об организации учебного предмета «Астрономия»</a:t>
            </a:r>
          </a:p>
          <a:p>
            <a:pPr algn="just"/>
            <a:r>
              <a:rPr lang="ru-RU" sz="2400" dirty="0" smtClean="0">
                <a:latin typeface="Georgia"/>
                <a:cs typeface="Georgia"/>
              </a:rPr>
              <a:t>3.</a:t>
            </a:r>
            <a:r>
              <a:rPr lang="ru-RU" sz="2400" dirty="0">
                <a:latin typeface="Georgia"/>
                <a:cs typeface="Georgia"/>
              </a:rPr>
              <a:t> </a:t>
            </a:r>
            <a:r>
              <a:rPr lang="ru-RU" sz="2400" dirty="0" smtClean="0">
                <a:latin typeface="Georgia"/>
                <a:cs typeface="Georgia"/>
              </a:rPr>
              <a:t>Протокол </a:t>
            </a:r>
            <a:r>
              <a:rPr lang="ru-RU" sz="2400" dirty="0">
                <a:latin typeface="Georgia"/>
                <a:cs typeface="Georgia"/>
              </a:rPr>
              <a:t>заседания Научно-методического совета по учебникам о включении Астрономии. 10-11 </a:t>
            </a:r>
            <a:r>
              <a:rPr lang="ru-RU" sz="2400" dirty="0" err="1">
                <a:latin typeface="Georgia"/>
                <a:cs typeface="Georgia"/>
              </a:rPr>
              <a:t>кл</a:t>
            </a:r>
            <a:r>
              <a:rPr lang="ru-RU" sz="2400" dirty="0">
                <a:latin typeface="Georgia"/>
                <a:cs typeface="Georgia"/>
              </a:rPr>
              <a:t>. В.М. </a:t>
            </a:r>
            <a:r>
              <a:rPr lang="ru-RU" sz="2400" dirty="0" err="1">
                <a:latin typeface="Georgia"/>
                <a:cs typeface="Georgia"/>
              </a:rPr>
              <a:t>Чаругина</a:t>
            </a:r>
            <a:r>
              <a:rPr lang="ru-RU" sz="2400" dirty="0">
                <a:latin typeface="Georgia"/>
                <a:cs typeface="Georgia"/>
              </a:rPr>
              <a:t> в федеральный перечень учебников.</a:t>
            </a:r>
          </a:p>
          <a:p>
            <a:pPr algn="just"/>
            <a:r>
              <a:rPr lang="ru-RU" sz="2400" dirty="0" smtClean="0">
                <a:latin typeface="Georgia"/>
                <a:cs typeface="Georgia"/>
              </a:rPr>
              <a:t>4. Информационное </a:t>
            </a:r>
            <a:r>
              <a:rPr lang="ru-RU" sz="2400" dirty="0">
                <a:latin typeface="Georgia"/>
                <a:cs typeface="Georgia"/>
              </a:rPr>
              <a:t>письмо </a:t>
            </a:r>
            <a:r>
              <a:rPr lang="ru-RU" sz="2400" dirty="0" err="1">
                <a:latin typeface="Georgia"/>
                <a:cs typeface="Georgia"/>
              </a:rPr>
              <a:t>АПКиППРО</a:t>
            </a:r>
            <a:r>
              <a:rPr lang="ru-RU" sz="2400" dirty="0">
                <a:latin typeface="Georgia"/>
                <a:cs typeface="Georgia"/>
              </a:rPr>
              <a:t> о проведении 26 июня Всероссийского </a:t>
            </a:r>
            <a:r>
              <a:rPr lang="ru-RU" sz="2400" dirty="0" err="1">
                <a:latin typeface="Georgia"/>
                <a:cs typeface="Georgia"/>
              </a:rPr>
              <a:t>вебинара</a:t>
            </a:r>
            <a:r>
              <a:rPr lang="ru-RU" sz="2400" dirty="0">
                <a:latin typeface="Georgia"/>
                <a:cs typeface="Georgia"/>
              </a:rPr>
              <a:t> по вопросу введения учебного предмета «Астрономия» как обязательного.</a:t>
            </a:r>
          </a:p>
          <a:p>
            <a:r>
              <a:rPr lang="sk-SK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H="1" flipV="1">
            <a:off x="9453760" y="2186370"/>
            <a:ext cx="2592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90952" y="324077"/>
            <a:ext cx="9144000" cy="84916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07144" y="5067905"/>
            <a:ext cx="4910668" cy="1040190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102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405" y="0"/>
            <a:ext cx="1417864" cy="141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21501" y="3321501"/>
            <a:ext cx="7397492" cy="75449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6190" y="338667"/>
            <a:ext cx="754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Georgia"/>
                <a:cs typeface="Georgia"/>
              </a:rPr>
              <a:t>С чего начать? </a:t>
            </a:r>
            <a:endParaRPr lang="ru-RU" sz="3600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905" y="1185334"/>
            <a:ext cx="478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0"/>
                </a:solidFill>
                <a:latin typeface="Georgia"/>
                <a:cs typeface="Georgia"/>
              </a:rPr>
              <a:t>Учебники:</a:t>
            </a:r>
            <a:endParaRPr lang="ru-RU" sz="2000" b="1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8829" y="1181956"/>
            <a:ext cx="4729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0"/>
                </a:solidFill>
                <a:latin typeface="Georgia"/>
                <a:cs typeface="Georgia"/>
              </a:rPr>
              <a:t>Дополнительная литература:</a:t>
            </a:r>
            <a:endParaRPr lang="ru-RU" sz="2000" b="1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pic>
        <p:nvPicPr>
          <p:cNvPr id="9" name="Picture 4" descr="C:\Users\Bell\Desktop\Новая папка\текущие дела\ТЕКУЩИЕ 2017\ПРОСВЕЩЕНИЕ\конференция июнь 2017\Вор-Вельям Страу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242" y="1658269"/>
            <a:ext cx="2092132" cy="3104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Bell\Desktop\Новая папка\текущие дела\ТЕКУЩИЕ 2017\ПРОСВЕЩЕНИЕ\конференция июнь 2017\Чаругин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985" y="2575609"/>
            <a:ext cx="2398639" cy="3158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361" y="3949939"/>
            <a:ext cx="2368939" cy="29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7209" y="3933978"/>
            <a:ext cx="1928730" cy="294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285" y="1588731"/>
            <a:ext cx="1591472" cy="243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991" y="1686406"/>
            <a:ext cx="1312548" cy="212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247" y="4128344"/>
            <a:ext cx="1702235" cy="250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374953"/>
            <a:ext cx="9144000" cy="858761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102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405" y="0"/>
            <a:ext cx="1417864" cy="141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21501" y="3321501"/>
            <a:ext cx="7397492" cy="75449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666" y="3415188"/>
            <a:ext cx="51339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Bell\Desktop\Новая папка\текущие дела\ТЕКУЩИЕ 2017\ПРОСВЕЩЕНИЕ\конференция июнь 2017\Набоков В-в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721" y="1446575"/>
            <a:ext cx="1971068" cy="3004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1391" y="1764115"/>
            <a:ext cx="2506004" cy="38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8233" y="2081658"/>
            <a:ext cx="586340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/>
                <a:cs typeface="Georgia"/>
              </a:rPr>
              <a:t>Учителя астрономии на курсах повышения квалификации в МГУ. 1949 г.</a:t>
            </a:r>
            <a:endParaRPr lang="ru-RU" sz="24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074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28314" y="390723"/>
            <a:ext cx="9072252" cy="6674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Georgia"/>
                <a:cs typeface="Georgia"/>
              </a:rPr>
              <a:t>Интернет-ресурсы</a:t>
            </a:r>
            <a:endParaRPr lang="ru-RU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102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405" y="0"/>
            <a:ext cx="1417864" cy="141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016838" y="3011285"/>
            <a:ext cx="6863555" cy="8298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9503" y="1270163"/>
            <a:ext cx="94441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Georgia"/>
                <a:cs typeface="Georgia"/>
                <a:hlinkClick r:id="rId5"/>
              </a:rPr>
              <a:t>http://www.astronet.ru/</a:t>
            </a:r>
            <a:r>
              <a:rPr lang="ru-RU" sz="3200" dirty="0">
                <a:latin typeface="Georgia"/>
                <a:cs typeface="Georgia"/>
              </a:rPr>
              <a:t>  </a:t>
            </a:r>
          </a:p>
          <a:p>
            <a:r>
              <a:rPr lang="en-US" sz="3200" dirty="0">
                <a:latin typeface="Georgia"/>
                <a:cs typeface="Georgia"/>
                <a:hlinkClick r:id="rId6"/>
              </a:rPr>
              <a:t>http://www.sai.msu.ru/</a:t>
            </a:r>
            <a:r>
              <a:rPr lang="ru-RU" sz="3200" dirty="0">
                <a:latin typeface="Georgia"/>
                <a:cs typeface="Georgia"/>
              </a:rPr>
              <a:t>  ГАИШ МГУ</a:t>
            </a:r>
          </a:p>
          <a:p>
            <a:r>
              <a:rPr lang="en-US" sz="3200" dirty="0">
                <a:latin typeface="Georgia"/>
                <a:cs typeface="Georgia"/>
                <a:hlinkClick r:id="rId7"/>
              </a:rPr>
              <a:t>http://www.izmiran.ru/</a:t>
            </a:r>
            <a:r>
              <a:rPr lang="ru-RU" sz="3200" dirty="0">
                <a:latin typeface="Georgia"/>
                <a:cs typeface="Georgia"/>
              </a:rPr>
              <a:t>  ИЗМИРАН</a:t>
            </a:r>
          </a:p>
          <a:p>
            <a:r>
              <a:rPr lang="en-US" sz="3200" dirty="0">
                <a:latin typeface="Georgia"/>
                <a:cs typeface="Georgia"/>
                <a:hlinkClick r:id="rId8"/>
              </a:rPr>
              <a:t>http://www.sai.msu.su/EAAS/</a:t>
            </a:r>
            <a:r>
              <a:rPr lang="ru-RU" sz="3200" dirty="0">
                <a:latin typeface="Georgia"/>
                <a:cs typeface="Georgia"/>
              </a:rPr>
              <a:t>   </a:t>
            </a:r>
            <a:r>
              <a:rPr lang="ru-RU" sz="3200" dirty="0" err="1">
                <a:latin typeface="Georgia"/>
                <a:cs typeface="Georgia"/>
              </a:rPr>
              <a:t>АстрО</a:t>
            </a:r>
            <a:endParaRPr lang="ru-RU" sz="3200" dirty="0">
              <a:latin typeface="Georgia"/>
              <a:cs typeface="Georgia"/>
            </a:endParaRPr>
          </a:p>
          <a:p>
            <a:r>
              <a:rPr lang="en-US" sz="3200" dirty="0">
                <a:latin typeface="Georgia"/>
                <a:cs typeface="Georgia"/>
                <a:hlinkClick r:id="rId9"/>
              </a:rPr>
              <a:t>http://www.myastronomy.ru/</a:t>
            </a:r>
            <a:r>
              <a:rPr lang="ru-RU" sz="3200" dirty="0">
                <a:latin typeface="Georgia"/>
                <a:cs typeface="Georgia"/>
              </a:rPr>
              <a:t>  </a:t>
            </a:r>
          </a:p>
          <a:p>
            <a:r>
              <a:rPr lang="en-US" sz="3200" dirty="0">
                <a:latin typeface="Georgia"/>
                <a:cs typeface="Georgia"/>
                <a:hlinkClick r:id="rId10"/>
              </a:rPr>
              <a:t>http://www.krugosvet.ru/</a:t>
            </a:r>
            <a:r>
              <a:rPr lang="ru-RU" sz="3200" dirty="0">
                <a:latin typeface="Georgia"/>
                <a:cs typeface="Georgia"/>
              </a:rPr>
              <a:t> энциклопедия </a:t>
            </a:r>
          </a:p>
          <a:p>
            <a:r>
              <a:rPr lang="en-US" sz="3200" dirty="0">
                <a:latin typeface="Georgia"/>
                <a:cs typeface="Georgia"/>
                <a:hlinkClick r:id="rId11"/>
              </a:rPr>
              <a:t>http://www.cosmoworld.ru/spaceencyclopedia/</a:t>
            </a:r>
            <a:r>
              <a:rPr lang="ru-RU" sz="3200" dirty="0">
                <a:latin typeface="Georgia"/>
                <a:cs typeface="Georgia"/>
              </a:rPr>
              <a:t>    энциклопедия космонавтики</a:t>
            </a:r>
          </a:p>
        </p:txBody>
      </p:sp>
    </p:spTree>
    <p:extLst>
      <p:ext uri="{BB962C8B-B14F-4D97-AF65-F5344CB8AC3E}">
        <p14:creationId xmlns:p14="http://schemas.microsoft.com/office/powerpoint/2010/main" val="12402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28314" y="390723"/>
            <a:ext cx="9072252" cy="6674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Georgia"/>
                <a:cs typeface="Georgia"/>
              </a:rPr>
              <a:t>Возможные формы работы</a:t>
            </a:r>
            <a:endParaRPr lang="ru-RU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102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405" y="0"/>
            <a:ext cx="1417864" cy="141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016838" y="3011285"/>
            <a:ext cx="6863555" cy="8298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7385" y="1570063"/>
            <a:ext cx="679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39785" y="1722463"/>
            <a:ext cx="679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36479" y="1781758"/>
            <a:ext cx="40926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Georgia"/>
                <a:cs typeface="Georgia"/>
              </a:rPr>
              <a:t>Астрономические </a:t>
            </a:r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олимпиады</a:t>
            </a:r>
          </a:p>
          <a:p>
            <a:r>
              <a:rPr lang="ru-RU" sz="2000" dirty="0">
                <a:latin typeface="Georgia"/>
                <a:cs typeface="Georgia"/>
              </a:rPr>
              <a:t>Всероссийская астрономическая олимпиада</a:t>
            </a:r>
          </a:p>
          <a:p>
            <a:r>
              <a:rPr lang="ru-RU" sz="2000" dirty="0">
                <a:latin typeface="Georgia"/>
                <a:cs typeface="Georgia"/>
              </a:rPr>
              <a:t>Московская астрономическая олимпиада</a:t>
            </a:r>
          </a:p>
          <a:p>
            <a:r>
              <a:rPr lang="ru-RU" sz="2000" dirty="0">
                <a:latin typeface="Georgia"/>
                <a:cs typeface="Georgia"/>
              </a:rPr>
              <a:t>Петербургская астрономическая олимпиада</a:t>
            </a:r>
          </a:p>
          <a:p>
            <a:r>
              <a:rPr lang="ru-RU" sz="2000" dirty="0" err="1">
                <a:latin typeface="Georgia"/>
                <a:cs typeface="Georgia"/>
              </a:rPr>
              <a:t>Астротурнир</a:t>
            </a:r>
            <a:endParaRPr lang="ru-RU" sz="2000" dirty="0">
              <a:latin typeface="Georgia"/>
              <a:cs typeface="Georgia"/>
            </a:endParaRPr>
          </a:p>
          <a:p>
            <a:r>
              <a:rPr lang="ru-RU" sz="2000" dirty="0">
                <a:latin typeface="Georgia"/>
                <a:cs typeface="Georgia"/>
              </a:rPr>
              <a:t>Астрономическая олимпиада для младших школьников «Малая Медведица»</a:t>
            </a:r>
          </a:p>
          <a:p>
            <a:r>
              <a:rPr lang="ru-RU" sz="2000" dirty="0">
                <a:latin typeface="Georgia"/>
                <a:cs typeface="Georgia"/>
              </a:rPr>
              <a:t>Региональные астрономические олимпиады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26836" y="1176814"/>
            <a:ext cx="6363323" cy="2538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rgbClr val="800000"/>
                </a:solidFill>
                <a:latin typeface="Georgia"/>
                <a:cs typeface="Georgia"/>
              </a:rPr>
              <a:t>Летние школы:</a:t>
            </a:r>
          </a:p>
          <a:p>
            <a:pPr algn="l"/>
            <a:r>
              <a:rPr lang="ru-RU" sz="2000" dirty="0" smtClean="0">
                <a:latin typeface="Georgia"/>
                <a:cs typeface="Georgia"/>
              </a:rPr>
              <a:t>Петербургская летняя </a:t>
            </a:r>
            <a:r>
              <a:rPr lang="ru-RU" sz="2000" dirty="0" err="1" smtClean="0">
                <a:latin typeface="Georgia"/>
                <a:cs typeface="Georgia"/>
              </a:rPr>
              <a:t>астрошкола</a:t>
            </a:r>
            <a:endParaRPr lang="ru-RU" sz="2000" dirty="0" smtClean="0">
              <a:latin typeface="Georgia"/>
              <a:cs typeface="Georgia"/>
            </a:endParaRPr>
          </a:p>
          <a:p>
            <a:pPr algn="l"/>
            <a:r>
              <a:rPr lang="ru-RU" sz="2000" dirty="0" smtClean="0">
                <a:latin typeface="Georgia"/>
                <a:cs typeface="Georgia"/>
              </a:rPr>
              <a:t>Пущинская школа юного астрофизика 2015</a:t>
            </a:r>
          </a:p>
          <a:p>
            <a:pPr algn="l"/>
            <a:r>
              <a:rPr lang="ru-RU" sz="2000" dirty="0" smtClean="0">
                <a:latin typeface="Georgia"/>
                <a:cs typeface="Georgia"/>
              </a:rPr>
              <a:t>Зимняя школа юного астронома ГАИШ МГУ, </a:t>
            </a:r>
            <a:r>
              <a:rPr lang="ru-RU" sz="2000" dirty="0" err="1" smtClean="0">
                <a:latin typeface="Georgia"/>
                <a:cs typeface="Georgia"/>
              </a:rPr>
              <a:t>АстрО</a:t>
            </a:r>
            <a:r>
              <a:rPr lang="ru-RU" sz="2000" dirty="0" smtClean="0">
                <a:latin typeface="Georgia"/>
                <a:cs typeface="Georgia"/>
              </a:rPr>
              <a:t> и фонда «Траектория»</a:t>
            </a:r>
          </a:p>
          <a:p>
            <a:pPr algn="l"/>
            <a:r>
              <a:rPr lang="ru-RU" sz="2000" dirty="0" smtClean="0">
                <a:latin typeface="Georgia"/>
                <a:cs typeface="Georgia"/>
              </a:rPr>
              <a:t>Летняя школа в Казани</a:t>
            </a:r>
          </a:p>
          <a:p>
            <a:pPr algn="l"/>
            <a:r>
              <a:rPr lang="ru-RU" sz="2000" dirty="0" smtClean="0">
                <a:latin typeface="Georgia"/>
                <a:cs typeface="Georgia"/>
              </a:rPr>
              <a:t>Астрофестиваль-2017 в Курской области </a:t>
            </a:r>
            <a:endParaRPr lang="ru-RU" sz="20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31" y="3725478"/>
            <a:ext cx="6296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Georgia"/>
                <a:cs typeface="Georgia"/>
              </a:rPr>
              <a:t>Планетарии</a:t>
            </a:r>
          </a:p>
          <a:p>
            <a:r>
              <a:rPr lang="ru-RU" sz="2000" dirty="0">
                <a:latin typeface="Georgia"/>
                <a:cs typeface="Georgia"/>
              </a:rPr>
              <a:t>Познавательные лекции и программы как дополнение к урокам </a:t>
            </a:r>
          </a:p>
          <a:p>
            <a:r>
              <a:rPr lang="ru-RU" sz="2000" dirty="0">
                <a:latin typeface="Georgia"/>
                <a:cs typeface="Georgia"/>
              </a:rPr>
              <a:t>Циклы учебных лекций, соответствующие  учебной программе</a:t>
            </a:r>
          </a:p>
          <a:p>
            <a:r>
              <a:rPr lang="ru-RU" sz="2000" dirty="0">
                <a:latin typeface="Georgia"/>
                <a:cs typeface="Georgia"/>
              </a:rPr>
              <a:t>Выезд лектора в школу на урок или внеклассное мероприятие</a:t>
            </a:r>
          </a:p>
          <a:p>
            <a:r>
              <a:rPr lang="ru-RU" sz="2000" dirty="0">
                <a:latin typeface="Georgia"/>
                <a:cs typeface="Georgia"/>
              </a:rPr>
              <a:t>Мобильный </a:t>
            </a:r>
            <a:r>
              <a:rPr lang="ru-RU" sz="2000" dirty="0" smtClean="0">
                <a:latin typeface="Georgia"/>
                <a:cs typeface="Georgia"/>
              </a:rPr>
              <a:t>планетарий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54885" y="5768658"/>
            <a:ext cx="3953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Georgia"/>
                <a:cs typeface="Georgia"/>
              </a:rPr>
              <a:t>Астрономический кружок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Georgia"/>
                <a:cs typeface="Georgia"/>
              </a:rPr>
              <a:t>Любители астрономии</a:t>
            </a:r>
            <a:endParaRPr lang="ru-RU" sz="2000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709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2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pic>
        <p:nvPicPr>
          <p:cNvPr id="921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6871" y="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21501" y="3321501"/>
            <a:ext cx="7397492" cy="75449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1817" y="172405"/>
            <a:ext cx="94698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Georgia"/>
                <a:cs typeface="Georgia"/>
              </a:rPr>
              <a:t>Оценка качества</a:t>
            </a:r>
            <a:endParaRPr lang="ru-RU" sz="3200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1709" y="1358369"/>
            <a:ext cx="7919850" cy="5295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15550" y="793852"/>
            <a:ext cx="382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/>
                <a:cs typeface="Georgia"/>
              </a:rPr>
              <a:t>Элементы астрофизики</a:t>
            </a:r>
            <a:endParaRPr lang="ru-RU" sz="20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701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4" y="365126"/>
            <a:ext cx="10461171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dirty="0"/>
          </a:p>
        </p:txBody>
      </p:sp>
      <p:pic>
        <p:nvPicPr>
          <p:cNvPr id="1024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0280" y="-7867"/>
            <a:ext cx="1211646" cy="1211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3810" y="278190"/>
            <a:ext cx="6918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Georgia"/>
                <a:cs typeface="Georgia"/>
              </a:rPr>
              <a:t>Основные подходы к формированию ВПР -11</a:t>
            </a:r>
            <a:endParaRPr lang="ru-RU" sz="3600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6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21501" y="3321501"/>
            <a:ext cx="7397492" cy="75449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3200" b="1" dirty="0">
                <a:latin typeface="Georgia"/>
                <a:ea typeface="Microsoft YaHei"/>
                <a:cs typeface="Georgia"/>
              </a:rPr>
              <a:t>Структура и содержание ВПР:</a:t>
            </a:r>
            <a:endParaRPr lang="ru-RU" sz="3200" b="1" dirty="0">
              <a:latin typeface="Georgia"/>
              <a:cs typeface="Georgia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dirty="0">
                <a:latin typeface="Georgia"/>
                <a:ea typeface="Microsoft YaHei"/>
                <a:cs typeface="Georgia"/>
              </a:rPr>
              <a:t>Распределение заданий по содержанию (все блоки, наиболее важные элементы содержания)</a:t>
            </a:r>
            <a:endParaRPr lang="ru-RU" dirty="0">
              <a:latin typeface="Georgia"/>
              <a:cs typeface="Georgia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dirty="0">
                <a:latin typeface="Georgia"/>
                <a:ea typeface="Microsoft YaHei"/>
                <a:cs typeface="Georgia"/>
              </a:rPr>
              <a:t>Распределение заданий по проверяемым умениям (приоритет значимых для общеобразовательной подготовки)</a:t>
            </a:r>
            <a:endParaRPr lang="ru-RU" dirty="0">
              <a:latin typeface="Georgia"/>
              <a:cs typeface="Georgia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dirty="0">
                <a:latin typeface="Georgia"/>
                <a:ea typeface="Microsoft YaHei"/>
                <a:cs typeface="Georgia"/>
              </a:rPr>
              <a:t>Контекст (</a:t>
            </a:r>
            <a:r>
              <a:rPr lang="ru-RU" b="1" i="1" dirty="0">
                <a:latin typeface="Georgia"/>
                <a:ea typeface="Microsoft YaHei"/>
                <a:cs typeface="Georgia"/>
              </a:rPr>
              <a:t>приоритет заданий, построенных на ситуациях жизненного характера</a:t>
            </a:r>
            <a:r>
              <a:rPr lang="ru-RU" dirty="0">
                <a:latin typeface="Georgia"/>
                <a:ea typeface="Microsoft YaHei"/>
                <a:cs typeface="Georgia"/>
              </a:rPr>
              <a:t>)</a:t>
            </a:r>
            <a:endParaRPr lang="ru-RU" dirty="0">
              <a:latin typeface="Georgia"/>
              <a:cs typeface="Georgia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dirty="0">
                <a:latin typeface="Georgia"/>
                <a:ea typeface="Microsoft YaHei"/>
                <a:cs typeface="Georgia"/>
              </a:rPr>
              <a:t>Небольшое число заданий (12-18 заданий)</a:t>
            </a:r>
            <a:endParaRPr lang="ru-RU" dirty="0">
              <a:latin typeface="Georgia"/>
              <a:cs typeface="Georgia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dirty="0">
                <a:latin typeface="Georgia"/>
                <a:ea typeface="Microsoft YaHei"/>
                <a:cs typeface="Georgia"/>
              </a:rPr>
              <a:t>Распределение заданий по уровням сложности (4-5 заданий повышенного уровня сложности, порядка 30% от общего балла за работу)</a:t>
            </a:r>
            <a:endParaRPr lang="ru-RU" dirty="0">
              <a:latin typeface="Georgia"/>
              <a:cs typeface="Georg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5650" y="163091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21501" y="3321501"/>
            <a:ext cx="7397492" cy="75449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6388" y="344958"/>
            <a:ext cx="1008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Georgia"/>
                <a:cs typeface="Georgia"/>
              </a:rPr>
              <a:t>Пример задания </a:t>
            </a:r>
            <a:r>
              <a:rPr lang="mr-IN" sz="3600" b="1" dirty="0" smtClean="0">
                <a:solidFill>
                  <a:srgbClr val="800000"/>
                </a:solidFill>
                <a:latin typeface="Georgia"/>
                <a:cs typeface="Georgia"/>
              </a:rPr>
              <a:t>–</a:t>
            </a:r>
            <a:r>
              <a:rPr lang="ru-RU" sz="3600" b="1" dirty="0" smtClean="0">
                <a:solidFill>
                  <a:srgbClr val="800000"/>
                </a:solidFill>
                <a:latin typeface="Georgia"/>
                <a:cs typeface="Georgia"/>
              </a:rPr>
              <a:t> работа с текстом </a:t>
            </a:r>
            <a:endParaRPr lang="ru-RU" sz="3600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19" y="2654233"/>
            <a:ext cx="5145105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385" y="1386795"/>
            <a:ext cx="4939025" cy="5047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32" y="4561722"/>
            <a:ext cx="5270269" cy="1244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348</TotalTime>
  <Words>470</Words>
  <Application>Microsoft Office PowerPoint</Application>
  <PresentationFormat>Широкоэкранный</PresentationFormat>
  <Paragraphs>76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Cambria</vt:lpstr>
      <vt:lpstr>Courier New</vt:lpstr>
      <vt:lpstr>Georgia</vt:lpstr>
      <vt:lpstr>Mangal</vt:lpstr>
      <vt:lpstr>Wingdings 3</vt:lpstr>
      <vt:lpstr>Тема Office</vt:lpstr>
      <vt:lpstr>АСТРОНОМИЯ С чего начать?</vt:lpstr>
      <vt:lpstr>НОРМАТИВНО-ПРАВОВОЕ ОБЕСПЕЧЕНЕНИЕ КУРСА</vt:lpstr>
      <vt:lpstr> </vt:lpstr>
      <vt:lpstr>Презентация PowerPoint</vt:lpstr>
      <vt:lpstr>Интернет-ресурсы</vt:lpstr>
      <vt:lpstr>Возможные формы работы</vt:lpstr>
      <vt:lpstr> </vt:lpstr>
      <vt:lpstr>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введения ФГОС для детей с ОВЗ</dc:title>
  <dc:creator>Зума</dc:creator>
  <cp:lastModifiedBy>Татьяна С. Медведенко</cp:lastModifiedBy>
  <cp:revision>41</cp:revision>
  <dcterms:created xsi:type="dcterms:W3CDTF">2016-08-06T07:50:13Z</dcterms:created>
  <dcterms:modified xsi:type="dcterms:W3CDTF">2017-07-06T06:28:53Z</dcterms:modified>
</cp:coreProperties>
</file>