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7"/>
  </p:notesMasterIdLst>
  <p:sldIdLst>
    <p:sldId id="338" r:id="rId2"/>
    <p:sldId id="454" r:id="rId3"/>
    <p:sldId id="455" r:id="rId4"/>
    <p:sldId id="457" r:id="rId5"/>
    <p:sldId id="434" r:id="rId6"/>
    <p:sldId id="458" r:id="rId7"/>
    <p:sldId id="456" r:id="rId8"/>
    <p:sldId id="349" r:id="rId9"/>
    <p:sldId id="435" r:id="rId10"/>
    <p:sldId id="453" r:id="rId11"/>
    <p:sldId id="447" r:id="rId12"/>
    <p:sldId id="448" r:id="rId13"/>
    <p:sldId id="449" r:id="rId14"/>
    <p:sldId id="450" r:id="rId15"/>
    <p:sldId id="32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2B82"/>
    <a:srgbClr val="000099"/>
    <a:srgbClr val="00339A"/>
    <a:srgbClr val="009900"/>
    <a:srgbClr val="00FF00"/>
    <a:srgbClr val="800000"/>
    <a:srgbClr val="990033"/>
    <a:srgbClr val="000066"/>
    <a:srgbClr val="002060"/>
    <a:srgbClr val="DFB0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86355" autoAdjust="0"/>
  </p:normalViewPr>
  <p:slideViewPr>
    <p:cSldViewPr>
      <p:cViewPr varScale="1">
        <p:scale>
          <a:sx n="56" d="100"/>
          <a:sy n="56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rotX val="10"/>
      <c:rotY val="10"/>
      <c:depthPercent val="100"/>
      <c:perspective val="10"/>
    </c:view3D>
    <c:plotArea>
      <c:layout>
        <c:manualLayout>
          <c:layoutTarget val="inner"/>
          <c:xMode val="edge"/>
          <c:yMode val="edge"/>
          <c:x val="4.4520704069079493E-2"/>
          <c:y val="0.25494735263070845"/>
          <c:w val="0.78748386897495171"/>
          <c:h val="0.577652948492447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>
              <c:idx val="0"/>
              <c:layout>
                <c:manualLayout>
                  <c:x val="2.0171457387796292E-3"/>
                  <c:y val="0.14965986394557818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392"/>
                      <a:t>2%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C-4159-AD51-5F0690D8785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8.5034013605442271E-2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8%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C-4159-AD51-5F0690D8785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3265306122448967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0%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FC-4159-AD51-5F0690D878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0.52</c:v>
                </c:pt>
                <c:pt idx="1">
                  <c:v>0.18000000000000005</c:v>
                </c:pt>
                <c:pt idx="2">
                  <c:v>0.6000000000000002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FC-4159-AD51-5F0690D878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8.1632653061224525E-2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1392"/>
                      <a:t>4%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C-4159-AD51-5F0690D8785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514372163388824E-3"/>
                  <c:y val="0.10884353741496598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392"/>
                      <a:t>2%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FC-4159-AD51-5F0690D8785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1836734693877556E-2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5%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CFC-4159-AD51-5F0690D878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0.34000000000000014</c:v>
                </c:pt>
                <c:pt idx="1">
                  <c:v>0.52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CFC-4159-AD51-5F0690D878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dLbl>
              <c:idx val="0"/>
              <c:layout>
                <c:manualLayout>
                  <c:x val="4.034341290676962E-3"/>
                  <c:y val="5.3732813898788798E-2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4%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CFC-4159-AD51-5F0690D8785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8.5034013605442271E-2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30</a:t>
                    </a:r>
                    <a:r>
                      <a:rPr lang="en-US" sz="1392"/>
                      <a:t>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CFC-4159-AD51-5F0690D8785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664873022629698E-3"/>
                  <c:y val="6.1284693677619642E-2"/>
                </c:manualLayout>
              </c:layout>
              <c:tx>
                <c:rich>
                  <a:bodyPr/>
                  <a:lstStyle/>
                  <a:p>
                    <a:r>
                      <a:rPr lang="en-US" sz="1193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5%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CFC-4159-AD51-5F0690D878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0.3000000000000001</c:v>
                </c:pt>
                <c:pt idx="2">
                  <c:v>0.15000000000000005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CFC-4159-AD51-5F0690D87859}"/>
            </c:ext>
          </c:extLst>
        </c:ser>
        <c:dLbls/>
        <c:shape val="box"/>
        <c:axId val="73878528"/>
        <c:axId val="70889856"/>
        <c:axId val="0"/>
      </c:bar3DChart>
      <c:catAx>
        <c:axId val="73878528"/>
        <c:scaling>
          <c:orientation val="minMax"/>
        </c:scaling>
        <c:axPos val="b"/>
        <c:numFmt formatCode="General" sourceLinked="0"/>
        <c:tickLblPos val="nextTo"/>
        <c:crossAx val="70889856"/>
        <c:crosses val="autoZero"/>
        <c:lblAlgn val="ctr"/>
        <c:lblOffset val="100"/>
      </c:catAx>
      <c:valAx>
        <c:axId val="70889856"/>
        <c:scaling>
          <c:orientation val="minMax"/>
        </c:scaling>
        <c:axPos val="l"/>
        <c:numFmt formatCode="0%" sourceLinked="1"/>
        <c:tickLblPos val="nextTo"/>
        <c:crossAx val="7387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93322590647771"/>
          <c:y val="4.319007233303547E-2"/>
          <c:w val="0.24548446292502663"/>
          <c:h val="0.2787377969616753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view3D>
      <c:rotX val="10"/>
      <c:rotY val="10"/>
      <c:depthPercent val="100"/>
      <c:perspective val="10"/>
    </c:view3D>
    <c:plotArea>
      <c:layout>
        <c:manualLayout>
          <c:layoutTarget val="inner"/>
          <c:xMode val="edge"/>
          <c:yMode val="edge"/>
          <c:x val="0.15808335098238452"/>
          <c:y val="4.5928706504959844E-2"/>
          <c:w val="0.85065933560115559"/>
          <c:h val="0.882710810856604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>
              <c:idx val="0"/>
              <c:layout>
                <c:manualLayout>
                  <c:x val="2.0171457387796292E-3"/>
                  <c:y val="0.14965986394557818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051"/>
                      <a:t>6%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19-4C1F-B282-C35A5E6AE4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8.5034013605442244E-2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8%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19-4C1F-B282-C35A5E6AE4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3265306122448967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/>
                      <a:t>0%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19-4C1F-B282-C35A5E6AE4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0.28000000000000008</c:v>
                </c:pt>
                <c:pt idx="2">
                  <c:v>0.70000000000000018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19-4C1F-B282-C35A5E6AE4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8.1632653061224497E-2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z="1051"/>
                      <a:t>6%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19-4C1F-B282-C35A5E6AE4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514372163388824E-3"/>
                  <c:y val="0.10884353741496598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051"/>
                      <a:t>0%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19-4C1F-B282-C35A5E6AE4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1836734693877556E-2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/>
                      <a:t>0%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219-4C1F-B282-C35A5E6AE4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0.3600000000000001</c:v>
                </c:pt>
                <c:pt idx="1">
                  <c:v>0.5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19-4C1F-B282-C35A5E6AE4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dLbl>
              <c:idx val="0"/>
              <c:layout>
                <c:manualLayout>
                  <c:x val="4.034341290676962E-3"/>
                  <c:y val="5.3732813898788798E-2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219-4C1F-B282-C35A5E6AE4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8.5034013605442244E-2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22</a:t>
                    </a:r>
                    <a:r>
                      <a:rPr lang="en-US" sz="1051"/>
                      <a:t>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19-4C1F-B282-C35A5E6AE4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664873022629689E-3"/>
                  <c:y val="6.1284693677619628E-2"/>
                </c:manualLayout>
              </c:layout>
              <c:tx>
                <c:rich>
                  <a:bodyPr/>
                  <a:lstStyle/>
                  <a:p>
                    <a:r>
                      <a:rPr lang="en-US" sz="901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0%</a:t>
                    </a:r>
                  </a:p>
                </c:rich>
              </c:tx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219-4C1F-B282-C35A5E6AE4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</c:v>
                </c:pt>
                <c:pt idx="1">
                  <c:v>0.22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19-4C1F-B282-C35A5E6AE441}"/>
            </c:ext>
          </c:extLst>
        </c:ser>
        <c:dLbls/>
        <c:shape val="box"/>
        <c:axId val="74017792"/>
        <c:axId val="74019584"/>
        <c:axId val="0"/>
      </c:bar3DChart>
      <c:catAx>
        <c:axId val="74017792"/>
        <c:scaling>
          <c:orientation val="minMax"/>
        </c:scaling>
        <c:axPos val="b"/>
        <c:numFmt formatCode="General" sourceLinked="0"/>
        <c:tickLblPos val="nextTo"/>
        <c:crossAx val="74019584"/>
        <c:crosses val="autoZero"/>
        <c:auto val="1"/>
        <c:lblAlgn val="ctr"/>
        <c:lblOffset val="100"/>
      </c:catAx>
      <c:valAx>
        <c:axId val="74019584"/>
        <c:scaling>
          <c:orientation val="minMax"/>
        </c:scaling>
        <c:axPos val="l"/>
        <c:majorGridlines/>
        <c:numFmt formatCode="0%" sourceLinked="1"/>
        <c:tickLblPos val="nextTo"/>
        <c:crossAx val="7401779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9051018622672129"/>
          <c:y val="0.2444750267279048"/>
          <c:w val="0.1094898137732786"/>
          <c:h val="0.1845197352231393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plotArea>
      <c:layout>
        <c:manualLayout>
          <c:layoutTarget val="inner"/>
          <c:xMode val="edge"/>
          <c:yMode val="edge"/>
          <c:x val="9.178854198345035E-2"/>
          <c:y val="3.5360278265193973E-2"/>
          <c:w val="0.92679380200832573"/>
          <c:h val="0.846241516094171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0588533739218894E-3"/>
                  <c:y val="7.906558849955076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76-46EC-A213-E0949D2D15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58853373921879E-3"/>
                  <c:y val="0.1185983827493260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76-46EC-A213-E0949D2D15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0781671159029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76-46EC-A213-E0949D2D15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0.58000000000000007</c:v>
                </c:pt>
                <c:pt idx="1">
                  <c:v>0.25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76-46EC-A213-E0949D2D15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"/>
                  <c:y val="0.1185983827493260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C76-46EC-A213-E0949D2D15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293800539083554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C76-46EC-A213-E0949D2D15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307719136321005E-2"/>
                  <c:y val="2.71021059204818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C76-46EC-A213-E0949D2D15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0.3000000000000001</c:v>
                </c:pt>
                <c:pt idx="1">
                  <c:v>0.51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C76-46EC-A213-E0949D2D15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8906003772694115E-2"/>
                  <c:y val="4.734135662758860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C76-46EC-A213-E0949D2D1523}"/>
                </c:ext>
                <c:ext xmlns:c15="http://schemas.microsoft.com/office/drawing/2012/chart" uri="{CE6537A1-D6FC-4f65-9D91-7224C49458BB}">
                  <c15:layout>
                    <c:manualLayout>
                      <c:w val="8.1025730454403352E-2"/>
                      <c:h val="0.1516146897348738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876532524068469E-2"/>
                  <c:y val="1.361833758586287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C76-46EC-A213-E0949D2D15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47143577168935E-2"/>
                  <c:y val="1.713161932372063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C76-46EC-A213-E0949D2D15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04288409067134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C76-46EC-A213-E0949D2D15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0.24000000000000005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C76-46EC-A213-E0949D2D1523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10ADB-359A-4078-9237-A7ED23CB55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3599C-D00C-4911-9A76-726602E27FB0}" type="pres">
      <dgm:prSet presAssocID="{51A10ADB-359A-4078-9237-A7ED23CB55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8CF70-77F1-40DB-BB0C-1C758ADCEDAE}" type="presOf" srcId="{51A10ADB-359A-4078-9237-A7ED23CB551F}" destId="{58A3599C-D00C-4911-9A76-726602E27FB0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A3ECD-B373-4C1B-B319-9C9991160FF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E8776B-F3BF-478E-9514-A99E391AB8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Основная образовательная программа ГБОУ № 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0E62A89-C627-46C3-A53E-BC34B3496916}" type="parTrans" cxnId="{C6CAA423-B815-41F1-A006-BE4FA2E49B0B}">
      <dgm:prSet/>
      <dgm:spPr/>
      <dgm:t>
        <a:bodyPr/>
        <a:lstStyle/>
        <a:p>
          <a:endParaRPr lang="ru-RU" sz="2000"/>
        </a:p>
      </dgm:t>
    </dgm:pt>
    <dgm:pt modelId="{1356B0ED-88C2-4FF7-AA48-56B77AF4C72E}" type="sibTrans" cxnId="{C6CAA423-B815-41F1-A006-BE4FA2E49B0B}">
      <dgm:prSet/>
      <dgm:spPr/>
      <dgm:t>
        <a:bodyPr/>
        <a:lstStyle/>
        <a:p>
          <a:endParaRPr lang="ru-RU" sz="2000"/>
        </a:p>
      </dgm:t>
    </dgm:pt>
    <dgm:pt modelId="{38B13B9C-0CA7-4CDC-88D1-8308C91DAA4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АООП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65B560A-A866-4A9C-AEF0-E4B07355F763}" type="parTrans" cxnId="{5F527E5A-33B1-4545-A5B8-BCF993766B8D}">
      <dgm:prSet/>
      <dgm:spPr/>
      <dgm:t>
        <a:bodyPr/>
        <a:lstStyle/>
        <a:p>
          <a:endParaRPr lang="ru-RU" sz="2000"/>
        </a:p>
      </dgm:t>
    </dgm:pt>
    <dgm:pt modelId="{CF0BBFE3-C451-4DC2-921C-BDED6039DABD}" type="sibTrans" cxnId="{5F527E5A-33B1-4545-A5B8-BCF993766B8D}">
      <dgm:prSet/>
      <dgm:spPr/>
      <dgm:t>
        <a:bodyPr/>
        <a:lstStyle/>
        <a:p>
          <a:endParaRPr lang="ru-RU" sz="2000"/>
        </a:p>
      </dgm:t>
    </dgm:pt>
    <dgm:pt modelId="{CF1B97E3-9213-4CD6-9F1B-A1B0CE20746A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АООП для детей со сложными (сочетанными) нарушениями.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3745C0A-31C1-431F-94AC-5CF141B91199}" type="parTrans" cxnId="{0AC741E8-79CA-4E17-87DF-1C64533CA015}">
      <dgm:prSet/>
      <dgm:spPr/>
      <dgm:t>
        <a:bodyPr/>
        <a:lstStyle/>
        <a:p>
          <a:endParaRPr lang="ru-RU" sz="2000"/>
        </a:p>
      </dgm:t>
    </dgm:pt>
    <dgm:pt modelId="{ADBCCAD0-1D8D-4DB9-A995-08183DE104ED}" type="sibTrans" cxnId="{0AC741E8-79CA-4E17-87DF-1C64533CA015}">
      <dgm:prSet/>
      <dgm:spPr/>
      <dgm:t>
        <a:bodyPr/>
        <a:lstStyle/>
        <a:p>
          <a:endParaRPr lang="ru-RU" sz="2000"/>
        </a:p>
      </dgm:t>
    </dgm:pt>
    <dgm:pt modelId="{4FAAF105-B6F9-4061-977B-BDA47977B3E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АООП-2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ADAFDB4-A32F-4C7C-A05A-C4FF424F0885}" type="parTrans" cxnId="{2F1E23E1-6549-4B91-89BB-2380C64F2EF8}">
      <dgm:prSet/>
      <dgm:spPr/>
      <dgm:t>
        <a:bodyPr/>
        <a:lstStyle/>
        <a:p>
          <a:endParaRPr lang="ru-RU" sz="2000"/>
        </a:p>
      </dgm:t>
    </dgm:pt>
    <dgm:pt modelId="{6E25F7FB-D66C-46D5-9BC6-FDC054CE4B64}" type="sibTrans" cxnId="{2F1E23E1-6549-4B91-89BB-2380C64F2EF8}">
      <dgm:prSet/>
      <dgm:spPr/>
      <dgm:t>
        <a:bodyPr/>
        <a:lstStyle/>
        <a:p>
          <a:endParaRPr lang="ru-RU" sz="2000"/>
        </a:p>
      </dgm:t>
    </dgm:pt>
    <dgm:pt modelId="{FCF66B45-F4E3-4325-84C8-86AFDDD1FB6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2000" dirty="0" smtClean="0"/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АООП для детей со сложной структурой дефекта.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EA74F9A-3DF6-44C8-A25C-20D56D4D46C5}" type="parTrans" cxnId="{ABA49C8C-5EEB-45A9-BAAB-333C687CE256}">
      <dgm:prSet/>
      <dgm:spPr/>
      <dgm:t>
        <a:bodyPr/>
        <a:lstStyle/>
        <a:p>
          <a:endParaRPr lang="ru-RU" sz="2000"/>
        </a:p>
      </dgm:t>
    </dgm:pt>
    <dgm:pt modelId="{BC766F46-5BDB-45DC-BF8F-9575E3EA23D5}" type="sibTrans" cxnId="{ABA49C8C-5EEB-45A9-BAAB-333C687CE256}">
      <dgm:prSet/>
      <dgm:spPr/>
      <dgm:t>
        <a:bodyPr/>
        <a:lstStyle/>
        <a:p>
          <a:endParaRPr lang="ru-RU" sz="2000"/>
        </a:p>
      </dgm:t>
    </dgm:pt>
    <dgm:pt modelId="{781FB546-4238-4A68-89EA-93D681590866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АООП для детей с интеллектуальной недостаточностью</a:t>
          </a:r>
          <a:r>
            <a:rPr lang="ru-RU" sz="2000" dirty="0" smtClean="0"/>
            <a:t>.</a:t>
          </a:r>
          <a:endParaRPr lang="ru-RU" sz="2000" dirty="0"/>
        </a:p>
      </dgm:t>
    </dgm:pt>
    <dgm:pt modelId="{C8B7F83A-3A02-4A84-AD99-ABE190250595}" type="parTrans" cxnId="{12B48EF9-EE3E-4B92-B00B-FD3E679A770E}">
      <dgm:prSet/>
      <dgm:spPr/>
      <dgm:t>
        <a:bodyPr/>
        <a:lstStyle/>
        <a:p>
          <a:endParaRPr lang="ru-RU" sz="2000"/>
        </a:p>
      </dgm:t>
    </dgm:pt>
    <dgm:pt modelId="{E0087104-87F4-4DC6-ABEB-63535D94FC8F}" type="sibTrans" cxnId="{12B48EF9-EE3E-4B92-B00B-FD3E679A770E}">
      <dgm:prSet/>
      <dgm:spPr/>
      <dgm:t>
        <a:bodyPr/>
        <a:lstStyle/>
        <a:p>
          <a:endParaRPr lang="ru-RU" sz="2000"/>
        </a:p>
      </dgm:t>
    </dgm:pt>
    <dgm:pt modelId="{139D3A81-6E18-4C15-BB35-65B3FF57A19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АООП для детей разновозрастного класса.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94CDE90-2D10-4D18-A69D-8B74B280DF2E}" type="parTrans" cxnId="{72135F04-FE94-4A42-89C5-4F27A65244C9}">
      <dgm:prSet/>
      <dgm:spPr/>
      <dgm:t>
        <a:bodyPr/>
        <a:lstStyle/>
        <a:p>
          <a:endParaRPr lang="ru-RU" sz="2000"/>
        </a:p>
      </dgm:t>
    </dgm:pt>
    <dgm:pt modelId="{5221B747-2C25-4818-9816-1AE9840DF532}" type="sibTrans" cxnId="{72135F04-FE94-4A42-89C5-4F27A65244C9}">
      <dgm:prSet/>
      <dgm:spPr/>
      <dgm:t>
        <a:bodyPr/>
        <a:lstStyle/>
        <a:p>
          <a:endParaRPr lang="ru-RU" sz="2000"/>
        </a:p>
      </dgm:t>
    </dgm:pt>
    <dgm:pt modelId="{E0816A7D-022E-4290-B4B7-BC6DCFD47AF9}" type="pres">
      <dgm:prSet presAssocID="{592A3ECD-B373-4C1B-B319-9C9991160F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CF1FC1-0AF6-45A9-971C-59159D027BE5}" type="pres">
      <dgm:prSet presAssocID="{16E8776B-F3BF-478E-9514-A99E391AB8D6}" presName="parentLin" presStyleCnt="0"/>
      <dgm:spPr/>
    </dgm:pt>
    <dgm:pt modelId="{D6E9504A-A148-4A87-BD1E-7AFC49EEA514}" type="pres">
      <dgm:prSet presAssocID="{16E8776B-F3BF-478E-9514-A99E391AB8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072939-C960-4740-8BE3-D674589CD929}" type="pres">
      <dgm:prSet presAssocID="{16E8776B-F3BF-478E-9514-A99E391AB8D6}" presName="parentText" presStyleLbl="node1" presStyleIdx="0" presStyleCnt="3" custScaleX="186351" custScaleY="172904" custLinFactNeighborX="-53319" custLinFactNeighborY="-75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7944C-7AAA-4FD0-AE06-AA26F7C72669}" type="pres">
      <dgm:prSet presAssocID="{16E8776B-F3BF-478E-9514-A99E391AB8D6}" presName="negativeSpace" presStyleCnt="0"/>
      <dgm:spPr/>
    </dgm:pt>
    <dgm:pt modelId="{B1C84C57-3378-47B8-954B-4E1C1C6B8075}" type="pres">
      <dgm:prSet presAssocID="{16E8776B-F3BF-478E-9514-A99E391AB8D6}" presName="childText" presStyleLbl="conFgAcc1" presStyleIdx="0" presStyleCnt="3" custAng="5734355" custFlipVert="1" custScaleY="89973" custLinFactY="304698" custLinFactNeighborX="-11417" custLinFactNeighborY="400000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ECD042CB-C282-4B4B-AF62-8A8DC47057EE}" type="pres">
      <dgm:prSet presAssocID="{1356B0ED-88C2-4FF7-AA48-56B77AF4C72E}" presName="spaceBetweenRectangles" presStyleCnt="0"/>
      <dgm:spPr/>
    </dgm:pt>
    <dgm:pt modelId="{13469249-9014-4F1D-93BA-B4ACE87D83DA}" type="pres">
      <dgm:prSet presAssocID="{38B13B9C-0CA7-4CDC-88D1-8308C91DAA41}" presName="parentLin" presStyleCnt="0"/>
      <dgm:spPr/>
      <dgm:t>
        <a:bodyPr/>
        <a:lstStyle/>
        <a:p>
          <a:endParaRPr lang="ru-RU"/>
        </a:p>
      </dgm:t>
    </dgm:pt>
    <dgm:pt modelId="{3F047DC5-ADC0-4F79-A73D-7CB6A4BFEE20}" type="pres">
      <dgm:prSet presAssocID="{38B13B9C-0CA7-4CDC-88D1-8308C91DAA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E188E87-676E-4389-A3F7-6DE82FBA0592}" type="pres">
      <dgm:prSet presAssocID="{38B13B9C-0CA7-4CDC-88D1-8308C91DAA41}" presName="parentText" presStyleLbl="node1" presStyleIdx="1" presStyleCnt="3" custLinFactNeighborX="-17880" custLinFactNeighborY="-45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A6C2D-7FBC-48E7-BBB3-BC4399CE9FBF}" type="pres">
      <dgm:prSet presAssocID="{38B13B9C-0CA7-4CDC-88D1-8308C91DAA41}" presName="negativeSpace" presStyleCnt="0"/>
      <dgm:spPr/>
      <dgm:t>
        <a:bodyPr/>
        <a:lstStyle/>
        <a:p>
          <a:endParaRPr lang="ru-RU"/>
        </a:p>
      </dgm:t>
    </dgm:pt>
    <dgm:pt modelId="{674C076A-7108-4A3C-B4CB-1A4E4B1F18C7}" type="pres">
      <dgm:prSet presAssocID="{38B13B9C-0CA7-4CDC-88D1-8308C91DAA41}" presName="childText" presStyleLbl="conFgAcc1" presStyleIdx="1" presStyleCnt="3" custLinFactNeighborX="962" custLinFactNeighborY="-7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52915-B8F5-4F59-9D18-FE7CAB3B14CF}" type="pres">
      <dgm:prSet presAssocID="{CF0BBFE3-C451-4DC2-921C-BDED6039DABD}" presName="spaceBetweenRectangles" presStyleCnt="0"/>
      <dgm:spPr/>
      <dgm:t>
        <a:bodyPr/>
        <a:lstStyle/>
        <a:p>
          <a:endParaRPr lang="ru-RU"/>
        </a:p>
      </dgm:t>
    </dgm:pt>
    <dgm:pt modelId="{804C964D-EA16-40E2-A4E4-D9E6B7AC1B80}" type="pres">
      <dgm:prSet presAssocID="{4FAAF105-B6F9-4061-977B-BDA47977B3EE}" presName="parentLin" presStyleCnt="0"/>
      <dgm:spPr/>
      <dgm:t>
        <a:bodyPr/>
        <a:lstStyle/>
        <a:p>
          <a:endParaRPr lang="ru-RU"/>
        </a:p>
      </dgm:t>
    </dgm:pt>
    <dgm:pt modelId="{4DE62513-D6E2-47B2-990C-A5C19610CCC6}" type="pres">
      <dgm:prSet presAssocID="{4FAAF105-B6F9-4061-977B-BDA47977B3E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48999F0-BA44-4A18-88E8-35044ADFF7A0}" type="pres">
      <dgm:prSet presAssocID="{4FAAF105-B6F9-4061-977B-BDA47977B3EE}" presName="parentText" presStyleLbl="node1" presStyleIdx="2" presStyleCnt="3" custLinFactNeighborX="13560" custLinFactNeighborY="-29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0A99B-E6F8-486D-9B5C-A71DE05E995F}" type="pres">
      <dgm:prSet presAssocID="{4FAAF105-B6F9-4061-977B-BDA47977B3EE}" presName="negativeSpace" presStyleCnt="0"/>
      <dgm:spPr/>
      <dgm:t>
        <a:bodyPr/>
        <a:lstStyle/>
        <a:p>
          <a:endParaRPr lang="ru-RU"/>
        </a:p>
      </dgm:t>
    </dgm:pt>
    <dgm:pt modelId="{8443C0EC-D3A3-468D-B37A-F65DAE87CD1E}" type="pres">
      <dgm:prSet presAssocID="{4FAAF105-B6F9-4061-977B-BDA47977B3EE}" presName="childText" presStyleLbl="conFgAcc1" presStyleIdx="2" presStyleCnt="3" custScaleY="97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27E5A-33B1-4545-A5B8-BCF993766B8D}" srcId="{592A3ECD-B373-4C1B-B319-9C9991160FF8}" destId="{38B13B9C-0CA7-4CDC-88D1-8308C91DAA41}" srcOrd="1" destOrd="0" parTransId="{C65B560A-A866-4A9C-AEF0-E4B07355F763}" sibTransId="{CF0BBFE3-C451-4DC2-921C-BDED6039DABD}"/>
    <dgm:cxn modelId="{6296BA93-3A5C-4D36-B0AA-ACE2A6477000}" type="presOf" srcId="{FCF66B45-F4E3-4325-84C8-86AFDDD1FB69}" destId="{8443C0EC-D3A3-468D-B37A-F65DAE87CD1E}" srcOrd="0" destOrd="0" presId="urn:microsoft.com/office/officeart/2005/8/layout/list1"/>
    <dgm:cxn modelId="{81B35911-2BFE-423C-AFE4-9DBA50387257}" type="presOf" srcId="{16E8776B-F3BF-478E-9514-A99E391AB8D6}" destId="{F4072939-C960-4740-8BE3-D674589CD929}" srcOrd="1" destOrd="0" presId="urn:microsoft.com/office/officeart/2005/8/layout/list1"/>
    <dgm:cxn modelId="{72135F04-FE94-4A42-89C5-4F27A65244C9}" srcId="{4FAAF105-B6F9-4061-977B-BDA47977B3EE}" destId="{139D3A81-6E18-4C15-BB35-65B3FF57A19C}" srcOrd="1" destOrd="0" parTransId="{294CDE90-2D10-4D18-A69D-8B74B280DF2E}" sibTransId="{5221B747-2C25-4818-9816-1AE9840DF532}"/>
    <dgm:cxn modelId="{965E3ED6-16D2-4C17-B5E9-76CC209FD0A1}" type="presOf" srcId="{38B13B9C-0CA7-4CDC-88D1-8308C91DAA41}" destId="{AE188E87-676E-4389-A3F7-6DE82FBA0592}" srcOrd="1" destOrd="0" presId="urn:microsoft.com/office/officeart/2005/8/layout/list1"/>
    <dgm:cxn modelId="{BE54D9FF-134F-4F41-BBBF-8F688B49DDBE}" type="presOf" srcId="{CF1B97E3-9213-4CD6-9F1B-A1B0CE20746A}" destId="{674C076A-7108-4A3C-B4CB-1A4E4B1F18C7}" srcOrd="0" destOrd="0" presId="urn:microsoft.com/office/officeart/2005/8/layout/list1"/>
    <dgm:cxn modelId="{ABA49C8C-5EEB-45A9-BAAB-333C687CE256}" srcId="{4FAAF105-B6F9-4061-977B-BDA47977B3EE}" destId="{FCF66B45-F4E3-4325-84C8-86AFDDD1FB69}" srcOrd="0" destOrd="0" parTransId="{EEA74F9A-3DF6-44C8-A25C-20D56D4D46C5}" sibTransId="{BC766F46-5BDB-45DC-BF8F-9575E3EA23D5}"/>
    <dgm:cxn modelId="{6A9DFF48-448B-4E17-A511-E7CEF98A98A1}" type="presOf" srcId="{4FAAF105-B6F9-4061-977B-BDA47977B3EE}" destId="{4DE62513-D6E2-47B2-990C-A5C19610CCC6}" srcOrd="0" destOrd="0" presId="urn:microsoft.com/office/officeart/2005/8/layout/list1"/>
    <dgm:cxn modelId="{B363FE7C-5035-4A33-B2A0-1DA77C4D9E11}" type="presOf" srcId="{781FB546-4238-4A68-89EA-93D681590866}" destId="{674C076A-7108-4A3C-B4CB-1A4E4B1F18C7}" srcOrd="0" destOrd="1" presId="urn:microsoft.com/office/officeart/2005/8/layout/list1"/>
    <dgm:cxn modelId="{DB4E848C-7716-4354-A6CF-C64D99B1A089}" type="presOf" srcId="{139D3A81-6E18-4C15-BB35-65B3FF57A19C}" destId="{8443C0EC-D3A3-468D-B37A-F65DAE87CD1E}" srcOrd="0" destOrd="1" presId="urn:microsoft.com/office/officeart/2005/8/layout/list1"/>
    <dgm:cxn modelId="{2F1E23E1-6549-4B91-89BB-2380C64F2EF8}" srcId="{592A3ECD-B373-4C1B-B319-9C9991160FF8}" destId="{4FAAF105-B6F9-4061-977B-BDA47977B3EE}" srcOrd="2" destOrd="0" parTransId="{7ADAFDB4-A32F-4C7C-A05A-C4FF424F0885}" sibTransId="{6E25F7FB-D66C-46D5-9BC6-FDC054CE4B64}"/>
    <dgm:cxn modelId="{A77F9E2D-8311-4E7C-B3D8-C2BEE7F4C4D2}" type="presOf" srcId="{38B13B9C-0CA7-4CDC-88D1-8308C91DAA41}" destId="{3F047DC5-ADC0-4F79-A73D-7CB6A4BFEE20}" srcOrd="0" destOrd="0" presId="urn:microsoft.com/office/officeart/2005/8/layout/list1"/>
    <dgm:cxn modelId="{1A8A4315-3BEB-4C28-8346-38C8DE53230F}" type="presOf" srcId="{592A3ECD-B373-4C1B-B319-9C9991160FF8}" destId="{E0816A7D-022E-4290-B4B7-BC6DCFD47AF9}" srcOrd="0" destOrd="0" presId="urn:microsoft.com/office/officeart/2005/8/layout/list1"/>
    <dgm:cxn modelId="{12B48EF9-EE3E-4B92-B00B-FD3E679A770E}" srcId="{38B13B9C-0CA7-4CDC-88D1-8308C91DAA41}" destId="{781FB546-4238-4A68-89EA-93D681590866}" srcOrd="1" destOrd="0" parTransId="{C8B7F83A-3A02-4A84-AD99-ABE190250595}" sibTransId="{E0087104-87F4-4DC6-ABEB-63535D94FC8F}"/>
    <dgm:cxn modelId="{0AC741E8-79CA-4E17-87DF-1C64533CA015}" srcId="{38B13B9C-0CA7-4CDC-88D1-8308C91DAA41}" destId="{CF1B97E3-9213-4CD6-9F1B-A1B0CE20746A}" srcOrd="0" destOrd="0" parTransId="{43745C0A-31C1-431F-94AC-5CF141B91199}" sibTransId="{ADBCCAD0-1D8D-4DB9-A995-08183DE104ED}"/>
    <dgm:cxn modelId="{C6CAA423-B815-41F1-A006-BE4FA2E49B0B}" srcId="{592A3ECD-B373-4C1B-B319-9C9991160FF8}" destId="{16E8776B-F3BF-478E-9514-A99E391AB8D6}" srcOrd="0" destOrd="0" parTransId="{70E62A89-C627-46C3-A53E-BC34B3496916}" sibTransId="{1356B0ED-88C2-4FF7-AA48-56B77AF4C72E}"/>
    <dgm:cxn modelId="{5F7F8F5A-E4F2-410D-BD52-697386B680E5}" type="presOf" srcId="{4FAAF105-B6F9-4061-977B-BDA47977B3EE}" destId="{848999F0-BA44-4A18-88E8-35044ADFF7A0}" srcOrd="1" destOrd="0" presId="urn:microsoft.com/office/officeart/2005/8/layout/list1"/>
    <dgm:cxn modelId="{CB8C227A-4D99-4994-B6F0-E2D941CDF236}" type="presOf" srcId="{16E8776B-F3BF-478E-9514-A99E391AB8D6}" destId="{D6E9504A-A148-4A87-BD1E-7AFC49EEA514}" srcOrd="0" destOrd="0" presId="urn:microsoft.com/office/officeart/2005/8/layout/list1"/>
    <dgm:cxn modelId="{46EC344D-FDE8-4D97-8692-57E41D9F5AD2}" type="presParOf" srcId="{E0816A7D-022E-4290-B4B7-BC6DCFD47AF9}" destId="{2FCF1FC1-0AF6-45A9-971C-59159D027BE5}" srcOrd="0" destOrd="0" presId="urn:microsoft.com/office/officeart/2005/8/layout/list1"/>
    <dgm:cxn modelId="{710C8146-B25F-4D65-B16C-9D8BFD674255}" type="presParOf" srcId="{2FCF1FC1-0AF6-45A9-971C-59159D027BE5}" destId="{D6E9504A-A148-4A87-BD1E-7AFC49EEA514}" srcOrd="0" destOrd="0" presId="urn:microsoft.com/office/officeart/2005/8/layout/list1"/>
    <dgm:cxn modelId="{BD9FECCB-A459-4A04-86DC-151A186057DE}" type="presParOf" srcId="{2FCF1FC1-0AF6-45A9-971C-59159D027BE5}" destId="{F4072939-C960-4740-8BE3-D674589CD929}" srcOrd="1" destOrd="0" presId="urn:microsoft.com/office/officeart/2005/8/layout/list1"/>
    <dgm:cxn modelId="{C8C90EE5-37C6-4A4D-AB12-D99E27333831}" type="presParOf" srcId="{E0816A7D-022E-4290-B4B7-BC6DCFD47AF9}" destId="{3837944C-7AAA-4FD0-AE06-AA26F7C72669}" srcOrd="1" destOrd="0" presId="urn:microsoft.com/office/officeart/2005/8/layout/list1"/>
    <dgm:cxn modelId="{10633E80-500A-4BF4-88A4-20BC9D8F5A0F}" type="presParOf" srcId="{E0816A7D-022E-4290-B4B7-BC6DCFD47AF9}" destId="{B1C84C57-3378-47B8-954B-4E1C1C6B8075}" srcOrd="2" destOrd="0" presId="urn:microsoft.com/office/officeart/2005/8/layout/list1"/>
    <dgm:cxn modelId="{C46791AC-F201-4C79-8488-1FE4EFF05B79}" type="presParOf" srcId="{E0816A7D-022E-4290-B4B7-BC6DCFD47AF9}" destId="{ECD042CB-C282-4B4B-AF62-8A8DC47057EE}" srcOrd="3" destOrd="0" presId="urn:microsoft.com/office/officeart/2005/8/layout/list1"/>
    <dgm:cxn modelId="{A200C45C-A087-4B91-B9F8-D8BD29012B75}" type="presParOf" srcId="{E0816A7D-022E-4290-B4B7-BC6DCFD47AF9}" destId="{13469249-9014-4F1D-93BA-B4ACE87D83DA}" srcOrd="4" destOrd="0" presId="urn:microsoft.com/office/officeart/2005/8/layout/list1"/>
    <dgm:cxn modelId="{F11E6820-3C02-4A1B-BA0F-B41C60603ECD}" type="presParOf" srcId="{13469249-9014-4F1D-93BA-B4ACE87D83DA}" destId="{3F047DC5-ADC0-4F79-A73D-7CB6A4BFEE20}" srcOrd="0" destOrd="0" presId="urn:microsoft.com/office/officeart/2005/8/layout/list1"/>
    <dgm:cxn modelId="{85532FE4-E9D7-42EC-90DD-E904E6135A0C}" type="presParOf" srcId="{13469249-9014-4F1D-93BA-B4ACE87D83DA}" destId="{AE188E87-676E-4389-A3F7-6DE82FBA0592}" srcOrd="1" destOrd="0" presId="urn:microsoft.com/office/officeart/2005/8/layout/list1"/>
    <dgm:cxn modelId="{69C98581-7ADF-4378-8774-0EC1C7E74EF8}" type="presParOf" srcId="{E0816A7D-022E-4290-B4B7-BC6DCFD47AF9}" destId="{904A6C2D-7FBC-48E7-BBB3-BC4399CE9FBF}" srcOrd="5" destOrd="0" presId="urn:microsoft.com/office/officeart/2005/8/layout/list1"/>
    <dgm:cxn modelId="{668632D0-0EE5-4B7D-83FE-A410851FF9CA}" type="presParOf" srcId="{E0816A7D-022E-4290-B4B7-BC6DCFD47AF9}" destId="{674C076A-7108-4A3C-B4CB-1A4E4B1F18C7}" srcOrd="6" destOrd="0" presId="urn:microsoft.com/office/officeart/2005/8/layout/list1"/>
    <dgm:cxn modelId="{425C0CE2-D8ED-445B-A4AF-35EFC0AAB135}" type="presParOf" srcId="{E0816A7D-022E-4290-B4B7-BC6DCFD47AF9}" destId="{E7F52915-B8F5-4F59-9D18-FE7CAB3B14CF}" srcOrd="7" destOrd="0" presId="urn:microsoft.com/office/officeart/2005/8/layout/list1"/>
    <dgm:cxn modelId="{F6EE3268-4D10-4C40-A47D-DBD21DB15FFE}" type="presParOf" srcId="{E0816A7D-022E-4290-B4B7-BC6DCFD47AF9}" destId="{804C964D-EA16-40E2-A4E4-D9E6B7AC1B80}" srcOrd="8" destOrd="0" presId="urn:microsoft.com/office/officeart/2005/8/layout/list1"/>
    <dgm:cxn modelId="{7DA7A7EA-1A7F-40AA-9A57-BB30FB661383}" type="presParOf" srcId="{804C964D-EA16-40E2-A4E4-D9E6B7AC1B80}" destId="{4DE62513-D6E2-47B2-990C-A5C19610CCC6}" srcOrd="0" destOrd="0" presId="urn:microsoft.com/office/officeart/2005/8/layout/list1"/>
    <dgm:cxn modelId="{4F9D91EA-DDB3-4CB4-A74F-8673211055DC}" type="presParOf" srcId="{804C964D-EA16-40E2-A4E4-D9E6B7AC1B80}" destId="{848999F0-BA44-4A18-88E8-35044ADFF7A0}" srcOrd="1" destOrd="0" presId="urn:microsoft.com/office/officeart/2005/8/layout/list1"/>
    <dgm:cxn modelId="{A8AD219F-247D-4A65-B462-561C0DA22B38}" type="presParOf" srcId="{E0816A7D-022E-4290-B4B7-BC6DCFD47AF9}" destId="{3C40A99B-E6F8-486D-9B5C-A71DE05E995F}" srcOrd="9" destOrd="0" presId="urn:microsoft.com/office/officeart/2005/8/layout/list1"/>
    <dgm:cxn modelId="{C7584033-D69A-462E-90C9-53A2E158B5D3}" type="presParOf" srcId="{E0816A7D-022E-4290-B4B7-BC6DCFD47AF9}" destId="{8443C0EC-D3A3-468D-B37A-F65DAE87CD1E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C84C57-3378-47B8-954B-4E1C1C6B8075}">
      <dsp:nvSpPr>
        <dsp:cNvPr id="0" name=""/>
        <dsp:cNvSpPr/>
      </dsp:nvSpPr>
      <dsp:spPr>
        <a:xfrm rot="15865645" flipV="1">
          <a:off x="-551447" y="2515523"/>
          <a:ext cx="4830057" cy="408117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2939-C960-4740-8BE3-D674589CD929}">
      <dsp:nvSpPr>
        <dsp:cNvPr id="0" name=""/>
        <dsp:cNvSpPr/>
      </dsp:nvSpPr>
      <dsp:spPr>
        <a:xfrm>
          <a:off x="83230" y="51539"/>
          <a:ext cx="4651617" cy="918742"/>
        </a:xfrm>
        <a:prstGeom prst="round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795" tIns="0" rIns="1277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Основная образовательная программа ГБОУ № 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230" y="51539"/>
        <a:ext cx="4651617" cy="918742"/>
      </dsp:txXfrm>
    </dsp:sp>
    <dsp:sp modelId="{674C076A-7108-4A3C-B4CB-1A4E4B1F18C7}">
      <dsp:nvSpPr>
        <dsp:cNvPr id="0" name=""/>
        <dsp:cNvSpPr/>
      </dsp:nvSpPr>
      <dsp:spPr>
        <a:xfrm>
          <a:off x="0" y="1438483"/>
          <a:ext cx="4830057" cy="19845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866" tIns="333248" rIns="3748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АООП для детей со сложными (сочетанными) нарушениями.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АООП для детей с интеллектуальной недостаточностью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1438483"/>
        <a:ext cx="4830057" cy="1984500"/>
      </dsp:txXfrm>
    </dsp:sp>
    <dsp:sp modelId="{AE188E87-676E-4389-A3F7-6DE82FBA0592}">
      <dsp:nvSpPr>
        <dsp:cNvPr id="0" name=""/>
        <dsp:cNvSpPr/>
      </dsp:nvSpPr>
      <dsp:spPr>
        <a:xfrm>
          <a:off x="198322" y="1009857"/>
          <a:ext cx="3381040" cy="531360"/>
        </a:xfrm>
        <a:prstGeom prst="roundRect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795" tIns="0" rIns="1277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АООП 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322" y="1009857"/>
        <a:ext cx="3381040" cy="531360"/>
      </dsp:txXfrm>
    </dsp:sp>
    <dsp:sp modelId="{8443C0EC-D3A3-468D-B37A-F65DAE87CD1E}">
      <dsp:nvSpPr>
        <dsp:cNvPr id="0" name=""/>
        <dsp:cNvSpPr/>
      </dsp:nvSpPr>
      <dsp:spPr>
        <a:xfrm>
          <a:off x="0" y="3862990"/>
          <a:ext cx="4830057" cy="165442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74866" tIns="333248" rIns="3748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/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АООП для детей со сложной структурой дефекта.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АООП для детей разновозрастного класса.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862990"/>
        <a:ext cx="4830057" cy="1654426"/>
      </dsp:txXfrm>
    </dsp:sp>
    <dsp:sp modelId="{848999F0-BA44-4A18-88E8-35044ADFF7A0}">
      <dsp:nvSpPr>
        <dsp:cNvPr id="0" name=""/>
        <dsp:cNvSpPr/>
      </dsp:nvSpPr>
      <dsp:spPr>
        <a:xfrm>
          <a:off x="274250" y="3438747"/>
          <a:ext cx="3381040" cy="531360"/>
        </a:xfrm>
        <a:prstGeom prst="roundRect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795" tIns="0" rIns="1277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АООП-2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250" y="3438747"/>
        <a:ext cx="3381040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1250-4F6B-442D-A599-61F9807284F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5D64-E090-45DE-8545-A3192CA7E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3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34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954837-515C-43F7-9D65-DEE51EF9416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6980A5-D827-4D04-B2AA-ACA3F58AB4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1340768"/>
            <a:ext cx="778674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Инновационный  проект - 2017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«Реализация модели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комплексной многоуровневой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коррекции нарушений психического развития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с умственной отсталостью»</a:t>
            </a:r>
            <a:r>
              <a:rPr lang="ru-RU" sz="2000" cap="all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ru-RU" sz="1600" u="sng" cap="all" dirty="0" smtClean="0">
              <a:ln w="0"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u="sng" cap="all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Отчетный период 2019 год</a:t>
            </a:r>
          </a:p>
          <a:p>
            <a:pPr algn="ctr">
              <a:lnSpc>
                <a:spcPct val="150000"/>
              </a:lnSpc>
            </a:pPr>
            <a:r>
              <a:rPr lang="ru-RU" sz="1600" u="sng" cap="all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_________________________________________________________________</a:t>
            </a:r>
            <a:endParaRPr lang="ru-RU" sz="1600" u="sng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9408996"/>
              </p:ext>
            </p:extLst>
          </p:nvPr>
        </p:nvGraphicFramePr>
        <p:xfrm>
          <a:off x="2786050" y="6219766"/>
          <a:ext cx="6357950" cy="548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9090"/>
                <a:gridCol w="2428860"/>
              </a:tblGrid>
              <a:tr h="35250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ГБОУ школы-интерната №2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Нечай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Оксана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Николаевна.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08" y="200197"/>
            <a:ext cx="171448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161024" y="5961693"/>
            <a:ext cx="7083383" cy="11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571480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школа-интернат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Абинска</a:t>
            </a:r>
            <a:endParaRPr lang="ru-RU" sz="240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89335" y="0"/>
            <a:ext cx="8365331" cy="1065213"/>
          </a:xfrm>
          <a:prstGeom prst="wedgeRoundRectCallout">
            <a:avLst>
              <a:gd name="adj1" fmla="val 2252"/>
              <a:gd name="adj2" fmla="val 7225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обеспечение коррекционной работы </a:t>
            </a: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7356072"/>
              </p:ext>
            </p:extLst>
          </p:nvPr>
        </p:nvGraphicFramePr>
        <p:xfrm>
          <a:off x="3924608" y="1065213"/>
          <a:ext cx="4830058" cy="560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35" y="4873961"/>
            <a:ext cx="2519519" cy="18896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024820"/>
            <a:ext cx="2519519" cy="1673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35" y="1070358"/>
            <a:ext cx="2363755" cy="17728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/>
          </p:cNvSpPr>
          <p:nvPr/>
        </p:nvSpPr>
        <p:spPr bwMode="auto">
          <a:xfrm>
            <a:off x="933450" y="195263"/>
            <a:ext cx="727591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000" b="1" dirty="0"/>
              <a:t>Сравнительный анализ нарушений психической сферы у детей обучающихся первого и второго класса до и после реализации программы коррекционной работы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83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6659359"/>
              </p:ext>
            </p:extLst>
          </p:nvPr>
        </p:nvGraphicFramePr>
        <p:xfrm>
          <a:off x="302418" y="1512888"/>
          <a:ext cx="8586787" cy="4965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3850"/>
                <a:gridCol w="1157849"/>
                <a:gridCol w="1285796"/>
                <a:gridCol w="1414646"/>
                <a:gridCol w="1414646"/>
              </a:tblGrid>
              <a:tr h="126455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психической сферы у детей. 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учащихся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показателям до реализации программы</a:t>
                      </a:r>
                    </a:p>
                  </a:txBody>
                  <a:tcPr marL="51440" marR="5144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учащихся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показателям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реализации программы</a:t>
                      </a:r>
                    </a:p>
                  </a:txBody>
                  <a:tcPr marL="51440" marR="5144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Психическая истощаемость</a:t>
                      </a:r>
                    </a:p>
                  </a:txBody>
                  <a:tcPr marL="51440" marR="5144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9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гностических функций  </a:t>
                      </a:r>
                    </a:p>
                  </a:txBody>
                  <a:tcPr marL="51440" marR="5144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0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праксиса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1440" marR="5144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Гиперактивность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0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эмоциональной и волевой сферы</a:t>
                      </a:r>
                    </a:p>
                  </a:txBody>
                  <a:tcPr marL="51440" marR="5144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0" marR="5144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1329928" y="1"/>
            <a:ext cx="6994922" cy="1268413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Сравнительный анализ показателей сформированности БУД у учащихся первого, второго и третьего классов до и после реализации программы коррекционной работы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83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2025501"/>
              </p:ext>
            </p:extLst>
          </p:nvPr>
        </p:nvGraphicFramePr>
        <p:xfrm>
          <a:off x="222647" y="1268413"/>
          <a:ext cx="8621318" cy="5310188"/>
        </p:xfrm>
        <a:graphic>
          <a:graphicData uri="http://schemas.openxmlformats.org/drawingml/2006/table">
            <a:tbl>
              <a:tblPr/>
              <a:tblGrid>
                <a:gridCol w="2331244"/>
                <a:gridCol w="527447"/>
                <a:gridCol w="527447"/>
                <a:gridCol w="527447"/>
                <a:gridCol w="528638"/>
                <a:gridCol w="527447"/>
                <a:gridCol w="527447"/>
                <a:gridCol w="527447"/>
                <a:gridCol w="527447"/>
                <a:gridCol w="528638"/>
                <a:gridCol w="516731"/>
                <a:gridCol w="511969"/>
                <a:gridCol w="511969"/>
              </a:tblGrid>
              <a:tr h="1163638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базовых учебных действий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учащихся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средним баллам оценки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реализации программы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учащихся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средним баллам оценки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БУД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реализации программы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51435" marR="5143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1кл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2кл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2кл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3кл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807" name="Rectangle 4"/>
          <p:cNvSpPr>
            <a:spLocks noChangeArrowheads="1"/>
          </p:cNvSpPr>
          <p:nvPr/>
        </p:nvSpPr>
        <p:spPr bwMode="auto">
          <a:xfrm>
            <a:off x="2430066" y="1516748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053" y="730668"/>
            <a:ext cx="5184576" cy="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9290" y="1785926"/>
            <a:ext cx="8893014" cy="3500462"/>
            <a:chOff x="880082" y="3336180"/>
            <a:chExt cx="8963049" cy="3107483"/>
          </a:xfrm>
        </p:grpSpPr>
        <p:sp>
          <p:nvSpPr>
            <p:cNvPr id="27658" name="Прямоугольник 4"/>
            <p:cNvSpPr>
              <a:spLocks noChangeArrowheads="1"/>
            </p:cNvSpPr>
            <p:nvPr/>
          </p:nvSpPr>
          <p:spPr bwMode="auto">
            <a:xfrm>
              <a:off x="1097826" y="3336180"/>
              <a:ext cx="2509592" cy="853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-69850" algn="r">
                <a:lnSpc>
                  <a:spcPct val="115000"/>
                </a:lnSpc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ГБОУ «Институт развития образования»</a:t>
              </a:r>
              <a:endPara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27659" name="Рисунок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7250" y="3386729"/>
              <a:ext cx="3883025" cy="305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0" name="Прямоугольник 4"/>
            <p:cNvSpPr>
              <a:spLocks noChangeArrowheads="1"/>
            </p:cNvSpPr>
            <p:nvPr/>
          </p:nvSpPr>
          <p:spPr bwMode="auto">
            <a:xfrm>
              <a:off x="880082" y="4426747"/>
              <a:ext cx="2461188" cy="43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ru-RU" sz="1600" dirty="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МБОУ СОШ №3</a:t>
              </a:r>
            </a:p>
            <a:p>
              <a:pPr algn="r" eaLnBrk="1" hangingPunct="1"/>
              <a:r>
                <a:rPr lang="ru-RU" sz="1600" dirty="0" err="1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Г.Абинск</a:t>
              </a:r>
              <a:r>
                <a:rPr lang="ru-RU" sz="1600" dirty="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9" name="Прямоугольник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939120" y="5521276"/>
              <a:ext cx="2841604" cy="6149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indent="0" algn="r" eaLnBrk="1" hangingPunct="1">
                <a:defRPr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МБОУ СОШ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№21</a:t>
              </a:r>
            </a:p>
            <a:p>
              <a:pPr indent="0" algn="r" eaLnBrk="1" hangingPunct="1">
                <a:defRPr/>
              </a:pPr>
              <a:r>
                <a:rPr lang="ru-RU" sz="1600" dirty="0" err="1" smtClean="0">
                  <a:solidFill>
                    <a:schemeClr val="tx2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Абинский</a:t>
              </a:r>
              <a:r>
                <a:rPr lang="ru-RU" sz="1600" dirty="0" smtClean="0">
                  <a:solidFill>
                    <a:schemeClr val="tx2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р-н</a:t>
              </a:r>
              <a:endParaRPr lang="ru-RU" sz="16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anose="02020603050405020304" pitchFamily="18" charset="0"/>
                </a:rPr>
                <a:t>.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2" name="Прямоугольник 4"/>
            <p:cNvSpPr>
              <a:spLocks noChangeArrowheads="1"/>
            </p:cNvSpPr>
            <p:nvPr/>
          </p:nvSpPr>
          <p:spPr bwMode="auto">
            <a:xfrm>
              <a:off x="6864691" y="5687337"/>
              <a:ext cx="2947186" cy="696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</a:pPr>
              <a:r>
                <a:rPr lang="ru-RU" sz="160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МБОУ СОШ №34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ru-RU" sz="160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Абинский р-н 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ru-RU" sz="1600" b="1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7663" name="Прямоугольник 4"/>
            <p:cNvSpPr>
              <a:spLocks noChangeArrowheads="1"/>
            </p:cNvSpPr>
            <p:nvPr/>
          </p:nvSpPr>
          <p:spPr bwMode="auto">
            <a:xfrm>
              <a:off x="7371143" y="4732252"/>
              <a:ext cx="2471988" cy="48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</a:pPr>
              <a:r>
                <a:rPr lang="ru-RU" sz="160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МБОУ СОШ № 38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ru-RU" sz="1600">
                  <a:solidFill>
                    <a:schemeClr val="tx2"/>
                  </a:solidFill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г.Абинск</a:t>
              </a:r>
            </a:p>
          </p:txBody>
        </p:sp>
        <p:sp>
          <p:nvSpPr>
            <p:cNvPr id="27664" name="Прямоугольник 4"/>
            <p:cNvSpPr>
              <a:spLocks noChangeArrowheads="1"/>
            </p:cNvSpPr>
            <p:nvPr/>
          </p:nvSpPr>
          <p:spPr bwMode="auto">
            <a:xfrm>
              <a:off x="6838021" y="3386729"/>
              <a:ext cx="2900387" cy="111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</a:pPr>
              <a:r>
                <a:rPr lang="ru-RU" sz="2000" b="1" dirty="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ГБУ «Центр диагностики </a:t>
              </a:r>
            </a:p>
            <a:p>
              <a:pPr eaLnBrk="1" hangingPunct="1">
                <a:lnSpc>
                  <a:spcPct val="115000"/>
                </a:lnSpc>
              </a:pPr>
              <a:r>
                <a:rPr lang="ru-RU" sz="2000" b="1" dirty="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и консультирования Краснодарского края»</a:t>
              </a:r>
              <a:endPara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27665" name="Рисунок 2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8716" y="4160614"/>
              <a:ext cx="1863081" cy="152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3138607" y="5807075"/>
            <a:ext cx="2898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МАОУ СОШ № 6 г.Геленджик.</a:t>
            </a:r>
          </a:p>
          <a:p>
            <a:pPr algn="ctr" eaLnBrk="1" hangingPunct="1"/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Договор № 1 от 09.01.2018г</a:t>
            </a:r>
            <a:r>
              <a:rPr lang="ru-RU" sz="1600">
                <a:solidFill>
                  <a:schemeClr val="tx2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7654" name="Заголовок 1"/>
          <p:cNvSpPr txBox="1">
            <a:spLocks/>
          </p:cNvSpPr>
          <p:nvPr/>
        </p:nvSpPr>
        <p:spPr bwMode="auto">
          <a:xfrm>
            <a:off x="272653" y="455614"/>
            <a:ext cx="8629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2400" b="1">
                <a:cs typeface="Arial" pitchFamily="34" charset="0"/>
              </a:rPr>
              <a:t>Сетевое взаимодействие </a:t>
            </a:r>
          </a:p>
          <a:p>
            <a:pPr algn="ctr" eaLnBrk="1" hangingPunct="1"/>
            <a:endParaRPr lang="ru-RU" altLang="ru-RU" sz="2400" b="1">
              <a:cs typeface="Arial" pitchFamily="34" charset="0"/>
            </a:endParaRPr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8607" y="2562682"/>
            <a:ext cx="2409759" cy="202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3801492" y="889000"/>
            <a:ext cx="1657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МБОУ СОШ №6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Абинский район</a:t>
            </a:r>
          </a:p>
        </p:txBody>
      </p:sp>
      <p:sp>
        <p:nvSpPr>
          <p:cNvPr id="27657" name="Прямоугольник 1"/>
          <p:cNvSpPr>
            <a:spLocks noChangeArrowheads="1"/>
          </p:cNvSpPr>
          <p:nvPr/>
        </p:nvSpPr>
        <p:spPr bwMode="auto">
          <a:xfrm>
            <a:off x="334566" y="3752850"/>
            <a:ext cx="2815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ГКОУ школа № 27 г.Анапа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1309254" y="192"/>
            <a:ext cx="6751123" cy="171429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АПРОБАЦИЯ И ДИССЕМИНАЦИЯ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РЕЗУЛЬТАТОВ ДЕЯТЕЛЬНОСТИ кип</a:t>
            </a:r>
            <a:r>
              <a:rPr dirty="0" smtClean="0">
                <a:solidFill>
                  <a:srgbClr val="002060"/>
                </a:solidFill>
              </a:rPr>
              <a:t>: </a:t>
            </a:r>
            <a:br>
              <a:rPr dirty="0" smtClean="0">
                <a:solidFill>
                  <a:srgbClr val="002060"/>
                </a:solidFill>
              </a:rPr>
            </a:br>
            <a:r>
              <a:rPr i="1" dirty="0" smtClean="0"/>
              <a:t> </a:t>
            </a:r>
            <a:endParaRPr cap="non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428625" y="1285876"/>
            <a:ext cx="8286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ru-RU" sz="280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ru-RU" sz="4400" b="1" cap="all" spc="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68152" y="1094572"/>
            <a:ext cx="8928023" cy="5763429"/>
            <a:chOff x="506803" y="842918"/>
            <a:chExt cx="5942308" cy="1973440"/>
          </a:xfrm>
          <a:solidFill>
            <a:schemeClr val="bg2">
              <a:lumMod val="9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6803" y="842918"/>
              <a:ext cx="5942308" cy="19734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hangingPunct="1">
                <a:defRPr/>
              </a:pP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720374" y="1050913"/>
              <a:ext cx="2577872" cy="9797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ПУБЛИКАЦИИ</a:t>
              </a:r>
            </a:p>
            <a:p>
              <a:pPr eaLnBrk="1" hangingPunct="1"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1.«Формирование 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 у 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с ОВЗ. Значение комплексного обследования»</a:t>
              </a:r>
            </a:p>
            <a:p>
              <a:pPr eaLnBrk="1" hangingPunct="1">
                <a:defRPr/>
              </a:pP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2.«Сборник статей по вопросам организации  и содержания специального и инклюзивного образования»,  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Сочи,2019г.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 bwMode="auto">
          <a:xfrm>
            <a:off x="5182324" y="5170844"/>
            <a:ext cx="3687184" cy="1292830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АООП 2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ДИАГНОСТИКИ»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238" y="11256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1.Выступление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международной конференции «Формирование сенсорных эталонов у детей с тяжелыми и множественными нарушениями развития.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3151" y="22535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2.Выступление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5-й  Европейской конференции  по школам укрепления здоровья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9438" y="31769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3.Выступление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всероссийской конференции «Развитие и социализация учащихся с ОВЗ через комбинированные уроки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3151" y="431502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4.Выступления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краевой научно-практической конференции по вопросам образования и комплексного сопровождения лиц с ограниченными возможностями здоровья в Краснодарском крае» (Краснодар, 26 апреля 2019 г.)».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9238" y="61405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5.Выступления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краевом семинаре (декабрь 2019)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47" y="-5057"/>
            <a:ext cx="121180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168" y="5314357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Спасибо за внимание!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381328"/>
            <a:ext cx="6572296" cy="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638" y="1700808"/>
            <a:ext cx="6480720" cy="33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21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 txBox="1">
            <a:spLocks/>
          </p:cNvSpPr>
          <p:nvPr/>
        </p:nvSpPr>
        <p:spPr bwMode="auto">
          <a:xfrm>
            <a:off x="690057" y="752204"/>
            <a:ext cx="770572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детей с ОВЗ</a:t>
            </a:r>
            <a:endParaRPr lang="ru-RU" alt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28800"/>
            <a:ext cx="4542920" cy="4388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3970" rIns="13970" bIns="13970" numCol="1" spcCol="1270" anchor="ctr" anchorCtr="0">
            <a:noAutofit/>
          </a:bodyPr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•"/>
              <a:tabLst/>
              <a:defRPr/>
            </a:pPr>
            <a:endParaRPr lang="ru-RU" sz="22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0" u="none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endParaRPr lang="ru-RU" sz="2200" b="0" u="none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defTabSz="977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2200" b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6158255"/>
              </p:ext>
            </p:extLst>
          </p:nvPr>
        </p:nvGraphicFramePr>
        <p:xfrm>
          <a:off x="1979712" y="1787085"/>
          <a:ext cx="669674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</a:tblGrid>
              <a:tr h="718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0" u="non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Обучение в разновозрастных    классах / 10 учащихся (ТМНР)/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862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Обучение очное в классах с разной структурой дефекта с  УО /181учащихся/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3088">
                <a:tc>
                  <a:txBody>
                    <a:bodyPr/>
                    <a:lstStyle/>
                    <a:p>
                      <a:pPr marL="0" lvl="1" indent="0" algn="l" defTabSz="97790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Обучение на дому </a:t>
                      </a:r>
                    </a:p>
                    <a:p>
                      <a:pPr marL="0" lvl="1" algn="l" defTabSz="97790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медицинским показаниям)/31учащихся/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848" y="4437112"/>
            <a:ext cx="13681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15616" y="1268760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3812">
            <a:off x="198435" y="4444907"/>
            <a:ext cx="1685264" cy="2245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1102">
            <a:off x="306119" y="1555729"/>
            <a:ext cx="1469897" cy="19442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6897">
            <a:off x="6679336" y="5327402"/>
            <a:ext cx="1419608" cy="14695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7176" y="5304494"/>
            <a:ext cx="1872208" cy="14847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9813">
            <a:off x="2235454" y="5340497"/>
            <a:ext cx="172819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278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457201" y="332657"/>
            <a:ext cx="8229602" cy="1224136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063229"/>
            <a:ext cx="82296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ru-RU" sz="3300" b="1" cap="all" spc="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151540"/>
              </p:ext>
            </p:extLst>
          </p:nvPr>
        </p:nvGraphicFramePr>
        <p:xfrm>
          <a:off x="2771800" y="1196752"/>
          <a:ext cx="6192688" cy="420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2688"/>
              </a:tblGrid>
              <a:tr h="1623194">
                <a:tc>
                  <a:txBody>
                    <a:bodyPr/>
                    <a:lstStyle/>
                    <a:p>
                      <a:pPr marL="361950" indent="0" algn="l" eaLnBrk="1" hangingPunct="1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модели комплексной, многоуровневой коррекции нарушений психического развития обучающихся с различными вариантами умственной отсталостью в учебной </a:t>
                      </a:r>
                    </a:p>
                    <a:p>
                      <a:pPr marL="361950" indent="0" algn="l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внеурочной деятельности </a:t>
                      </a:r>
                    </a:p>
                    <a:p>
                      <a:pPr marL="361950" indent="0" algn="l" eaLnBrk="1" hangingPunct="1">
                        <a:lnSpc>
                          <a:spcPct val="150000"/>
                        </a:lnSpc>
                        <a:defRPr/>
                      </a:pPr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соответствиями с требованиями ФГОС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128520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30 апреля 2016 фото\DSCF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376" y="5035299"/>
            <a:ext cx="1971056" cy="1822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5621570"/>
            <a:ext cx="2160240" cy="113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12" y="1402333"/>
            <a:ext cx="2267744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34" y="3861048"/>
            <a:ext cx="2211710" cy="26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52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sz="quarter" idx="4294967295"/>
          </p:nvPr>
        </p:nvSpPr>
        <p:spPr>
          <a:xfrm>
            <a:off x="1979712" y="1268760"/>
            <a:ext cx="6972300" cy="5401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существующей практики комплексного сопровождения обучающихся с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ТМНР за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преодоления односторонности коррекционных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воздействий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использования в комплексе современных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методов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работы; </a:t>
            </a:r>
          </a:p>
          <a:p>
            <a:pPr marL="620713" indent="-620713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осуществления многоуровневой комплексной коррекции не только в рамках специального психолого-педагогического и дефектологического сопровождения, но и в учебном процессе, а также в системе воспитательной работы.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66" y="3264032"/>
            <a:ext cx="149925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54704"/>
            <a:ext cx="6154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ИННОВАЦИОННОСТЬ ПРОЕКТА: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15" y="1268760"/>
            <a:ext cx="1582809" cy="1863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19" y="4736244"/>
            <a:ext cx="1800200" cy="19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743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6860199"/>
              </p:ext>
            </p:extLst>
          </p:nvPr>
        </p:nvGraphicFramePr>
        <p:xfrm>
          <a:off x="457200" y="476672"/>
          <a:ext cx="1400156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854870"/>
              </p:ext>
            </p:extLst>
          </p:nvPr>
        </p:nvGraphicFramePr>
        <p:xfrm>
          <a:off x="323528" y="162955"/>
          <a:ext cx="8606190" cy="64329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06190"/>
              </a:tblGrid>
              <a:tr h="869856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000099"/>
                          </a:solidFill>
                        </a:rPr>
                        <a:t>Задачи</a:t>
                      </a:r>
                      <a:r>
                        <a:rPr lang="ru-RU" sz="2800" b="1" dirty="0" smtClean="0">
                          <a:solidFill>
                            <a:srgbClr val="000099"/>
                          </a:solidFill>
                        </a:rPr>
                        <a:t>, обозначенные в проекте на 2019 год</a:t>
                      </a:r>
                      <a:endParaRPr lang="ru-RU" sz="2800" b="1" dirty="0" smtClean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rgbClr val="000099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  <a:tr h="5518524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/>
                        <a:t>1.Апробация </a:t>
                      </a:r>
                      <a:r>
                        <a:rPr lang="ru-RU" sz="2000" dirty="0"/>
                        <a:t>алгоритма комплексной диагностики обучающихся на основе многомерного подхода для разработки коррекционных программ, индивидуальных учебных планов и </a:t>
                      </a:r>
                      <a:r>
                        <a:rPr lang="ru-RU" sz="2000" dirty="0" smtClean="0"/>
                        <a:t>СИПР;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dirty="0" smtClean="0"/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/>
                        <a:t>2.Обновление </a:t>
                      </a:r>
                      <a:r>
                        <a:rPr lang="ru-RU" sz="2000" dirty="0"/>
                        <a:t>документации и процедуры проведения заседаний школьного психолого-педагогического </a:t>
                      </a:r>
                      <a:r>
                        <a:rPr lang="ru-RU" sz="2000" dirty="0" smtClean="0"/>
                        <a:t>консилиума;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dirty="0" smtClean="0"/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/>
                        <a:t>3.Реализация раздела </a:t>
                      </a:r>
                      <a:r>
                        <a:rPr lang="ru-RU" sz="2000" dirty="0"/>
                        <a:t>АООП по коррекционной работе с учетом задач проектной </a:t>
                      </a:r>
                      <a:r>
                        <a:rPr lang="ru-RU" sz="2000" dirty="0" smtClean="0"/>
                        <a:t>деятельности;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dirty="0" smtClean="0"/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/>
                        <a:t>4.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Обновление </a:t>
                      </a:r>
                      <a:r>
                        <a:rPr lang="ru-RU" sz="2000" dirty="0"/>
                        <a:t>программно – методического </a:t>
                      </a:r>
                      <a:r>
                        <a:rPr lang="ru-RU" sz="2000" dirty="0" smtClean="0"/>
                        <a:t>обеспечения;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dirty="0" smtClean="0"/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/>
                        <a:t>5.Разработка </a:t>
                      </a:r>
                      <a:r>
                        <a:rPr lang="ru-RU" sz="2000" dirty="0"/>
                        <a:t>рекомендаций для родителей по воспитанию детей и закреплению сформированных в коррекционной работе навыков</a:t>
                      </a:r>
                      <a:r>
                        <a:rPr lang="ru-RU" sz="2000" dirty="0" smtClean="0"/>
                        <a:t>.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000" dirty="0" smtClean="0"/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spc="0" dirty="0" smtClean="0"/>
                        <a:t>6.</a:t>
                      </a:r>
                      <a:r>
                        <a:rPr lang="ru-RU" sz="2000" dirty="0" smtClean="0"/>
                        <a:t>Формирование </a:t>
                      </a:r>
                      <a:r>
                        <a:rPr lang="ru-RU" sz="2000" dirty="0"/>
                        <a:t>электронного ресурса и проведение консультаций для педагогов, родителей по коррекции поведения и развития детей</a:t>
                      </a:r>
                      <a:r>
                        <a:rPr lang="ru-RU" sz="2000" u="none" strike="noStrike" spc="0" dirty="0"/>
                        <a:t>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47" marR="64947" marT="0" marB="0"/>
                </a:tc>
              </a:tr>
            </a:tbl>
          </a:graphicData>
        </a:graphic>
      </p:graphicFrame>
      <p:pic>
        <p:nvPicPr>
          <p:cNvPr id="10" name="Рисунок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00834"/>
            <a:ext cx="9144000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179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6962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2B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Измерение, оценка </a:t>
            </a:r>
            <a:r>
              <a:rPr lang="ru-RU" sz="3000" dirty="0">
                <a:solidFill>
                  <a:srgbClr val="002B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инновации</a:t>
            </a:r>
            <a:endParaRPr lang="ru-RU" sz="3000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апробация модели многоуровневой коррекции в процессе реализации коррекционных курсов, в учебной и внеурочной деятельности.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Разработанность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методического обеспечения для реализации направлений коррекционной работы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Разработанность рекомендаций для родителей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электронного ресурса и проведение консультаций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667" y="174239"/>
            <a:ext cx="1610281" cy="137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D:\Фото\1578591979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2636">
            <a:off x="7408314" y="5073810"/>
            <a:ext cx="1229149" cy="1500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1283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457201" y="332657"/>
            <a:ext cx="8229602" cy="1224136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7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Результативность:</a:t>
            </a:r>
            <a:r>
              <a:rPr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063229"/>
            <a:ext cx="82296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endParaRPr lang="ru-RU" sz="3300" b="1" cap="all" spc="15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bg1"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6295361"/>
              </p:ext>
            </p:extLst>
          </p:nvPr>
        </p:nvGraphicFramePr>
        <p:xfrm>
          <a:off x="2383084" y="1196752"/>
          <a:ext cx="6509396" cy="54726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509396"/>
              </a:tblGrid>
              <a:tr h="5472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1.Апробирована модель многоуровневой коррекции;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8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Реализована модель комплексной диагностики;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8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Существенно обновлены документация деятельности </a:t>
                      </a:r>
                      <a:r>
                        <a:rPr kumimoji="0" lang="ru-RU" sz="24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ПМПк</a:t>
                      </a: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8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Созданы условия для повышения уровня профессиональной компетентности педагогов;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8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Заключены соглашения о сетевом взаимодействии;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ru-RU" sz="800" b="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Посредством комплексной диагностики выявлена положительная динамика </a:t>
                      </a:r>
                      <a:r>
                        <a:rPr kumimoji="0" lang="ru-RU" sz="2400" b="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kumimoji="0" lang="ru-RU" sz="2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33256"/>
            <a:ext cx="129614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36599"/>
            <a:ext cx="1707654" cy="22768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68152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743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>
            <a:extLst>
              <a:ext uri="{FF2B5EF4-FFF2-40B4-BE49-F238E27FC236}">
                <a16:creationId xmlns:a16="http://schemas.microsoft.com/office/drawing/2014/main" xmlns="" id="{234853F8-AF56-453D-AC92-7A36642B7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72" y="357166"/>
            <a:ext cx="4000528" cy="596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Начальная диагностика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endParaRPr lang="ru-RU" alt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6A9342-F3A6-4147-BAED-ACD971136384}"/>
              </a:ext>
            </a:extLst>
          </p:cNvPr>
          <p:cNvSpPr/>
          <p:nvPr/>
        </p:nvSpPr>
        <p:spPr>
          <a:xfrm>
            <a:off x="0" y="3714752"/>
            <a:ext cx="3896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Промежуточная 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диагностика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A33391-A57B-4E18-922F-578B41A1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-221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xmlns="" id="{36EEE248-1608-4BF3-9BB4-52ACA6764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0128003"/>
              </p:ext>
            </p:extLst>
          </p:nvPr>
        </p:nvGraphicFramePr>
        <p:xfrm>
          <a:off x="0" y="0"/>
          <a:ext cx="5357818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86508CA-8769-4CC8-A96C-187DF64CB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3044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81B6AF-DCDD-4945-BFCE-37972DA3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114" y="2921020"/>
            <a:ext cx="740766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6">
            <a:extLst>
              <a:ext uri="{FF2B5EF4-FFF2-40B4-BE49-F238E27FC236}">
                <a16:creationId xmlns:a16="http://schemas.microsoft.com/office/drawing/2014/main" xmlns="" id="{1110859A-8F0D-4035-8AF4-2FE3214FE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3362896"/>
              </p:ext>
            </p:extLst>
          </p:nvPr>
        </p:nvGraphicFramePr>
        <p:xfrm>
          <a:off x="3786182" y="3500438"/>
          <a:ext cx="5357818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2E642FD-9AA6-4A42-AFA4-CB5A4720E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114" y="5921395"/>
            <a:ext cx="740766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 descr="C:\Users\Л\Desktop\ук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3571876"/>
            <a:ext cx="742950" cy="5334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356" y="4365104"/>
            <a:ext cx="3001540" cy="225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131880"/>
            <a:ext cx="3637344" cy="2225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DCCD7FE-6B27-4F1C-BC40-01A2850E69A1}"/>
              </a:ext>
            </a:extLst>
          </p:cNvPr>
          <p:cNvSpPr/>
          <p:nvPr/>
        </p:nvSpPr>
        <p:spPr>
          <a:xfrm>
            <a:off x="285720" y="1214422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xmlns="" id="{CC70FA11-7A8E-4528-8DF8-80C1B9CA8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653575"/>
              </p:ext>
            </p:extLst>
          </p:nvPr>
        </p:nvGraphicFramePr>
        <p:xfrm>
          <a:off x="3779912" y="2708920"/>
          <a:ext cx="5143536" cy="34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572248"/>
            <a:ext cx="5929354" cy="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1115616" y="116633"/>
            <a:ext cx="7491413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/>
              <a:t>РЕЗУЛЬТАТИВНОСТЬ</a:t>
            </a:r>
          </a:p>
          <a:p>
            <a:pPr algn="ctr">
              <a:defRPr/>
            </a:pPr>
            <a:endParaRPr lang="ru-RU" sz="800" b="1" dirty="0" smtClean="0"/>
          </a:p>
          <a:p>
            <a:pPr algn="ctr">
              <a:defRPr/>
            </a:pPr>
            <a:r>
              <a:rPr lang="ru-RU" sz="1600" dirty="0" smtClean="0"/>
              <a:t>(определённая устойчивость положительных результатов)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036255" y="1237167"/>
            <a:ext cx="3400275" cy="2434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4346" y="3432422"/>
            <a:ext cx="2711200" cy="35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16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7214</TotalTime>
  <Words>854</Words>
  <Application>Microsoft Office PowerPoint</Application>
  <PresentationFormat>Экран (4:3)</PresentationFormat>
  <Paragraphs>316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Цель проекта:  </vt:lpstr>
      <vt:lpstr>Слайд 4</vt:lpstr>
      <vt:lpstr>Слайд 5</vt:lpstr>
      <vt:lpstr>Измерение, оценка качества инновации</vt:lpstr>
      <vt:lpstr>Результативность:  </vt:lpstr>
      <vt:lpstr>Слайд 8</vt:lpstr>
      <vt:lpstr>Слайд 9</vt:lpstr>
      <vt:lpstr>Слайд 10</vt:lpstr>
      <vt:lpstr>Слайд 11</vt:lpstr>
      <vt:lpstr>Слайд 12</vt:lpstr>
      <vt:lpstr>Слайд 13</vt:lpstr>
      <vt:lpstr>АПРОБАЦИЯ И ДИССЕМИНАЦИЯ  РЕЗУЛЬТАТОВ ДЕЯТЕЛЬНОСТИ кип: 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"Равные возможности образования"</dc:title>
  <dc:creator>ПМПК</dc:creator>
  <cp:lastModifiedBy>Л</cp:lastModifiedBy>
  <cp:revision>646</cp:revision>
  <cp:lastPrinted>2014-12-08T11:49:37Z</cp:lastPrinted>
  <dcterms:created xsi:type="dcterms:W3CDTF">2014-11-13T11:50:42Z</dcterms:created>
  <dcterms:modified xsi:type="dcterms:W3CDTF">2020-02-07T16:03:55Z</dcterms:modified>
</cp:coreProperties>
</file>