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7" r:id="rId6"/>
    <p:sldId id="261" r:id="rId7"/>
    <p:sldId id="271" r:id="rId8"/>
    <p:sldId id="273" r:id="rId9"/>
    <p:sldId id="274" r:id="rId10"/>
    <p:sldId id="276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15AF1-B6D0-460F-AA67-791BF2F9E06C}" type="doc">
      <dgm:prSet loTypeId="urn:microsoft.com/office/officeart/2005/8/layout/chevron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7CA18A-9BF9-4DB6-9FA1-BD7B55A1B507}">
      <dgm:prSet phldrT="[Текст]"/>
      <dgm:spPr/>
      <dgm:t>
        <a:bodyPr/>
        <a:lstStyle/>
        <a:p>
          <a:r>
            <a:rPr lang="ru-RU" b="0" dirty="0" smtClean="0"/>
            <a:t>1</a:t>
          </a:r>
          <a:endParaRPr lang="ru-RU" b="0" dirty="0"/>
        </a:p>
      </dgm:t>
    </dgm:pt>
    <dgm:pt modelId="{47BA22E4-F58D-4EB3-AED1-C38AFDDDEF95}" type="parTrans" cxnId="{0558F7B7-70AF-4C26-A5E1-A0C5A5B2BD82}">
      <dgm:prSet/>
      <dgm:spPr/>
      <dgm:t>
        <a:bodyPr/>
        <a:lstStyle/>
        <a:p>
          <a:endParaRPr lang="ru-RU"/>
        </a:p>
      </dgm:t>
    </dgm:pt>
    <dgm:pt modelId="{B6501FBD-2735-478A-9924-62B23F09B502}" type="sibTrans" cxnId="{0558F7B7-70AF-4C26-A5E1-A0C5A5B2BD82}">
      <dgm:prSet/>
      <dgm:spPr/>
      <dgm:t>
        <a:bodyPr/>
        <a:lstStyle/>
        <a:p>
          <a:endParaRPr lang="ru-RU"/>
        </a:p>
      </dgm:t>
    </dgm:pt>
    <dgm:pt modelId="{CB28E862-D6DC-4D3A-8FC3-9988CEAA317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ru-RU" sz="1200" b="0" i="0" u="none" strike="noStrike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организация экспериментальной работы в соответствии с планом каждого этапа, осуществление активной деятельности творческих групп в рамках работы над проектом;</a:t>
          </a:r>
          <a:endParaRPr lang="ru-RU" sz="1200" b="0" i="0" dirty="0">
            <a:latin typeface="+mj-lt"/>
            <a:cs typeface="Times New Roman" pitchFamily="18" charset="0"/>
          </a:endParaRPr>
        </a:p>
      </dgm:t>
    </dgm:pt>
    <dgm:pt modelId="{D67F57C6-A709-459D-9A4D-21A39705514B}" type="parTrans" cxnId="{77D18ABE-58A6-489A-B6BE-FFC629B642E1}">
      <dgm:prSet/>
      <dgm:spPr/>
      <dgm:t>
        <a:bodyPr/>
        <a:lstStyle/>
        <a:p>
          <a:endParaRPr lang="ru-RU"/>
        </a:p>
      </dgm:t>
    </dgm:pt>
    <dgm:pt modelId="{EB43EF30-11F3-4A0D-94BA-7194E8285F32}" type="sibTrans" cxnId="{77D18ABE-58A6-489A-B6BE-FFC629B642E1}">
      <dgm:prSet/>
      <dgm:spPr/>
      <dgm:t>
        <a:bodyPr/>
        <a:lstStyle/>
        <a:p>
          <a:endParaRPr lang="ru-RU"/>
        </a:p>
      </dgm:t>
    </dgm:pt>
    <dgm:pt modelId="{B0F64673-B96E-4C91-BF22-95D4F80898EE}">
      <dgm:prSet phldrT="[Текст]"/>
      <dgm:spPr/>
      <dgm:t>
        <a:bodyPr/>
        <a:lstStyle/>
        <a:p>
          <a:r>
            <a:rPr lang="ru-RU" b="0" dirty="0" smtClean="0"/>
            <a:t>2</a:t>
          </a:r>
          <a:endParaRPr lang="ru-RU" b="0" dirty="0"/>
        </a:p>
      </dgm:t>
    </dgm:pt>
    <dgm:pt modelId="{31155C6D-6A2A-4355-A9D2-E26DA09663AD}" type="parTrans" cxnId="{C8F8C95D-C7F1-4FE3-A62B-1A5D617E40D1}">
      <dgm:prSet/>
      <dgm:spPr/>
      <dgm:t>
        <a:bodyPr/>
        <a:lstStyle/>
        <a:p>
          <a:endParaRPr lang="ru-RU"/>
        </a:p>
      </dgm:t>
    </dgm:pt>
    <dgm:pt modelId="{3E9CA487-36E6-4BFB-9E67-06229848767C}" type="sibTrans" cxnId="{C8F8C95D-C7F1-4FE3-A62B-1A5D617E40D1}">
      <dgm:prSet/>
      <dgm:spPr/>
      <dgm:t>
        <a:bodyPr/>
        <a:lstStyle/>
        <a:p>
          <a:endParaRPr lang="ru-RU"/>
        </a:p>
      </dgm:t>
    </dgm:pt>
    <dgm:pt modelId="{8BB63C68-D320-440F-90FF-AE0F0A7054E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ru-RU" sz="1200" b="0" i="0" u="none" strike="noStrike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систематизация работы в рамках проекта, выступление на городских методических объединениях, краевых научно-практических конференциях и семинарах с целью информирования и распространения опыта проективной деятельности; </a:t>
          </a:r>
          <a:endParaRPr lang="ru-RU" sz="1200" b="0" dirty="0">
            <a:latin typeface="+mj-lt"/>
            <a:cs typeface="Times New Roman" pitchFamily="18" charset="0"/>
          </a:endParaRPr>
        </a:p>
      </dgm:t>
    </dgm:pt>
    <dgm:pt modelId="{1C4FA090-F0FD-4A50-8465-504FD5C99542}" type="parTrans" cxnId="{A78D19AC-50B1-4D3D-8FBF-035012967AB7}">
      <dgm:prSet/>
      <dgm:spPr/>
      <dgm:t>
        <a:bodyPr/>
        <a:lstStyle/>
        <a:p>
          <a:endParaRPr lang="ru-RU"/>
        </a:p>
      </dgm:t>
    </dgm:pt>
    <dgm:pt modelId="{96C2831A-4169-42BF-88A5-6FFDEC6B09FA}" type="sibTrans" cxnId="{A78D19AC-50B1-4D3D-8FBF-035012967AB7}">
      <dgm:prSet/>
      <dgm:spPr/>
      <dgm:t>
        <a:bodyPr/>
        <a:lstStyle/>
        <a:p>
          <a:endParaRPr lang="ru-RU"/>
        </a:p>
      </dgm:t>
    </dgm:pt>
    <dgm:pt modelId="{D6EF41CE-D3B0-44B5-9D20-BCB095F2A368}">
      <dgm:prSet phldrT="[Текст]"/>
      <dgm:spPr/>
      <dgm:t>
        <a:bodyPr/>
        <a:lstStyle/>
        <a:p>
          <a:r>
            <a:rPr lang="ru-RU" b="0" dirty="0" smtClean="0"/>
            <a:t>3</a:t>
          </a:r>
          <a:endParaRPr lang="ru-RU" b="0" dirty="0"/>
        </a:p>
      </dgm:t>
    </dgm:pt>
    <dgm:pt modelId="{B4B0D288-6DDB-42AD-AFC8-0E5264E75A3E}" type="parTrans" cxnId="{5EAE47A9-7C45-4EBA-B037-F528D0436281}">
      <dgm:prSet/>
      <dgm:spPr/>
      <dgm:t>
        <a:bodyPr/>
        <a:lstStyle/>
        <a:p>
          <a:endParaRPr lang="ru-RU"/>
        </a:p>
      </dgm:t>
    </dgm:pt>
    <dgm:pt modelId="{536A00DC-86E7-4EF2-99F4-AC2C4B7BACD0}" type="sibTrans" cxnId="{5EAE47A9-7C45-4EBA-B037-F528D0436281}">
      <dgm:prSet/>
      <dgm:spPr/>
      <dgm:t>
        <a:bodyPr/>
        <a:lstStyle/>
        <a:p>
          <a:endParaRPr lang="ru-RU"/>
        </a:p>
      </dgm:t>
    </dgm:pt>
    <dgm:pt modelId="{723F4855-AAD7-49FA-86B6-10BFB66F86F3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ru-RU" sz="1200" b="0" i="0" u="none" strike="noStrike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формирование отлаженного механизма взаимодействия с семьей на различных площадках образовательной системы ДОУ (структурных подразделениях), совершенствование научно-методической базы в рамках проекта;</a:t>
          </a:r>
          <a:endParaRPr lang="ru-RU" sz="1200" b="0" dirty="0">
            <a:latin typeface="+mj-lt"/>
            <a:cs typeface="Times New Roman" pitchFamily="18" charset="0"/>
          </a:endParaRPr>
        </a:p>
      </dgm:t>
    </dgm:pt>
    <dgm:pt modelId="{597E7C6D-D318-4AD2-B3FD-2704B12671B9}" type="parTrans" cxnId="{F25BA7B1-B201-4473-9E57-7A099BB971CC}">
      <dgm:prSet/>
      <dgm:spPr/>
      <dgm:t>
        <a:bodyPr/>
        <a:lstStyle/>
        <a:p>
          <a:endParaRPr lang="ru-RU"/>
        </a:p>
      </dgm:t>
    </dgm:pt>
    <dgm:pt modelId="{D03454F1-2C95-43C0-BE1D-B5487BE9AB83}" type="sibTrans" cxnId="{F25BA7B1-B201-4473-9E57-7A099BB971CC}">
      <dgm:prSet/>
      <dgm:spPr/>
      <dgm:t>
        <a:bodyPr/>
        <a:lstStyle/>
        <a:p>
          <a:endParaRPr lang="ru-RU"/>
        </a:p>
      </dgm:t>
    </dgm:pt>
    <dgm:pt modelId="{E5C7500A-2A58-40CB-8689-96C045E6E31E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ru-RU" sz="1200" b="0" i="0" u="none" strike="noStrike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привлечение к участию и сотрудничеству различные организации и структуры города Новороссийск</a:t>
          </a:r>
          <a:endParaRPr lang="ru-RU" sz="1200" b="0" dirty="0">
            <a:latin typeface="+mj-lt"/>
            <a:cs typeface="Times New Roman" pitchFamily="18" charset="0"/>
          </a:endParaRPr>
        </a:p>
      </dgm:t>
    </dgm:pt>
    <dgm:pt modelId="{86D9070E-3414-4203-8768-61CCA882A421}" type="parTrans" cxnId="{E79DD4C2-F653-47FC-9A86-280879EB580C}">
      <dgm:prSet/>
      <dgm:spPr/>
      <dgm:t>
        <a:bodyPr/>
        <a:lstStyle/>
        <a:p>
          <a:endParaRPr lang="ru-RU"/>
        </a:p>
      </dgm:t>
    </dgm:pt>
    <dgm:pt modelId="{A6B136FC-F3EA-4823-AA5C-5B30FD620D33}" type="sibTrans" cxnId="{E79DD4C2-F653-47FC-9A86-280879EB580C}">
      <dgm:prSet/>
      <dgm:spPr/>
      <dgm:t>
        <a:bodyPr/>
        <a:lstStyle/>
        <a:p>
          <a:endParaRPr lang="ru-RU"/>
        </a:p>
      </dgm:t>
    </dgm:pt>
    <dgm:pt modelId="{4F2066EA-EA3C-4EBF-9267-7BCCFA437F1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endParaRPr lang="ru-RU" sz="1200" b="0" dirty="0">
            <a:solidFill>
              <a:schemeClr val="accent2">
                <a:lumMod val="50000"/>
              </a:schemeClr>
            </a:solidFill>
          </a:endParaRPr>
        </a:p>
      </dgm:t>
    </dgm:pt>
    <dgm:pt modelId="{C10ED150-7DE3-4870-985E-FC8316950DF5}" type="parTrans" cxnId="{039B9807-ED21-4080-A170-75B527097582}">
      <dgm:prSet/>
      <dgm:spPr/>
      <dgm:t>
        <a:bodyPr/>
        <a:lstStyle/>
        <a:p>
          <a:endParaRPr lang="ru-RU"/>
        </a:p>
      </dgm:t>
    </dgm:pt>
    <dgm:pt modelId="{C505498E-3298-423A-AC86-1C41B9E39F01}" type="sibTrans" cxnId="{039B9807-ED21-4080-A170-75B527097582}">
      <dgm:prSet/>
      <dgm:spPr/>
      <dgm:t>
        <a:bodyPr/>
        <a:lstStyle/>
        <a:p>
          <a:endParaRPr lang="ru-RU"/>
        </a:p>
      </dgm:t>
    </dgm:pt>
    <dgm:pt modelId="{2539BFF5-DD95-49B9-99DC-3AB60E2D9319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endParaRPr lang="ru-RU" sz="1200" b="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276B9C9-4F42-47EE-A92C-F5845802A516}" type="parTrans" cxnId="{9B4A95C3-9FD0-490A-B20B-D8CC71936876}">
      <dgm:prSet/>
      <dgm:spPr/>
      <dgm:t>
        <a:bodyPr/>
        <a:lstStyle/>
        <a:p>
          <a:endParaRPr lang="ru-RU"/>
        </a:p>
      </dgm:t>
    </dgm:pt>
    <dgm:pt modelId="{5BBEAC44-E1B4-4409-B097-1B947FD6DD83}" type="sibTrans" cxnId="{9B4A95C3-9FD0-490A-B20B-D8CC71936876}">
      <dgm:prSet/>
      <dgm:spPr/>
      <dgm:t>
        <a:bodyPr/>
        <a:lstStyle/>
        <a:p>
          <a:endParaRPr lang="ru-RU"/>
        </a:p>
      </dgm:t>
    </dgm:pt>
    <dgm:pt modelId="{F2BE0583-0A53-4A9A-9E21-A5106EB0D15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ru-RU" sz="1200" b="0" i="0" u="none" strike="noStrike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проведение мониторинга на каждом этапе проекта с семьями воспитанников ДОУ, с целью выявления результатов эксперимента, позитивного влияния на интегративную модель ДОУ; </a:t>
          </a:r>
          <a:endParaRPr lang="ru-RU" sz="1200" b="0" i="0" dirty="0">
            <a:latin typeface="+mj-lt"/>
            <a:cs typeface="Times New Roman" pitchFamily="18" charset="0"/>
          </a:endParaRPr>
        </a:p>
      </dgm:t>
    </dgm:pt>
    <dgm:pt modelId="{0AA5B676-2B9F-43EC-86D5-1366EE713010}" type="parTrans" cxnId="{29CED2CD-46A0-4159-8720-8E98A265DCD1}">
      <dgm:prSet/>
      <dgm:spPr/>
      <dgm:t>
        <a:bodyPr/>
        <a:lstStyle/>
        <a:p>
          <a:endParaRPr lang="ru-RU"/>
        </a:p>
      </dgm:t>
    </dgm:pt>
    <dgm:pt modelId="{C5760FEA-BB41-4E64-8EAE-8425ADF5AA5B}" type="sibTrans" cxnId="{29CED2CD-46A0-4159-8720-8E98A265DCD1}">
      <dgm:prSet/>
      <dgm:spPr/>
      <dgm:t>
        <a:bodyPr/>
        <a:lstStyle/>
        <a:p>
          <a:endParaRPr lang="ru-RU"/>
        </a:p>
      </dgm:t>
    </dgm:pt>
    <dgm:pt modelId="{0B2841F5-B4C1-4651-B3AB-10E7AFC6EC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ru-RU" sz="1200" b="0" i="0" u="none" strike="noStrike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размещение информации  о реализации проекта "Интегративная школа детства" на сайте ДОУ, в буклетах, информационных листках, подготовка материалов для статей с целью публикации в методических пособиях, журналах;	</a:t>
          </a:r>
          <a:endParaRPr lang="ru-RU" sz="1200" b="0" dirty="0">
            <a:latin typeface="+mj-lt"/>
            <a:cs typeface="Times New Roman" pitchFamily="18" charset="0"/>
          </a:endParaRPr>
        </a:p>
      </dgm:t>
    </dgm:pt>
    <dgm:pt modelId="{54CEA488-4C81-4F8B-8A7F-1B720BE8D80C}" type="parTrans" cxnId="{C7F7FB5B-1200-411D-B5FB-47C2A9DA287E}">
      <dgm:prSet/>
      <dgm:spPr/>
      <dgm:t>
        <a:bodyPr/>
        <a:lstStyle/>
        <a:p>
          <a:endParaRPr lang="ru-RU"/>
        </a:p>
      </dgm:t>
    </dgm:pt>
    <dgm:pt modelId="{9B0F9A23-7381-4010-B528-D99D4FD18343}" type="sibTrans" cxnId="{C7F7FB5B-1200-411D-B5FB-47C2A9DA287E}">
      <dgm:prSet/>
      <dgm:spPr/>
      <dgm:t>
        <a:bodyPr/>
        <a:lstStyle/>
        <a:p>
          <a:endParaRPr lang="ru-RU"/>
        </a:p>
      </dgm:t>
    </dgm:pt>
    <dgm:pt modelId="{699AC6DC-4673-4F45-ADE0-C3CF00DBD34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endParaRPr lang="ru-RU" sz="900" b="0" dirty="0">
            <a:solidFill>
              <a:schemeClr val="accent2">
                <a:lumMod val="50000"/>
              </a:schemeClr>
            </a:solidFill>
            <a:latin typeface="Arial Black" pitchFamily="34" charset="0"/>
          </a:endParaRPr>
        </a:p>
      </dgm:t>
    </dgm:pt>
    <dgm:pt modelId="{31FEFFA3-62BA-4A72-95AE-152C69131D96}" type="parTrans" cxnId="{88487BFA-E266-4A3A-9E35-9B3677C11C99}">
      <dgm:prSet/>
      <dgm:spPr/>
      <dgm:t>
        <a:bodyPr/>
        <a:lstStyle/>
        <a:p>
          <a:endParaRPr lang="ru-RU"/>
        </a:p>
      </dgm:t>
    </dgm:pt>
    <dgm:pt modelId="{F0AFA4F1-56C0-492A-B74C-05887C0392DE}" type="sibTrans" cxnId="{88487BFA-E266-4A3A-9E35-9B3677C11C99}">
      <dgm:prSet/>
      <dgm:spPr/>
      <dgm:t>
        <a:bodyPr/>
        <a:lstStyle/>
        <a:p>
          <a:endParaRPr lang="ru-RU"/>
        </a:p>
      </dgm:t>
    </dgm:pt>
    <dgm:pt modelId="{3F799013-DFE6-4C97-B2E3-694E04C7E0F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endParaRPr lang="ru-RU" sz="900" b="0" dirty="0">
            <a:solidFill>
              <a:schemeClr val="accent2">
                <a:lumMod val="50000"/>
              </a:schemeClr>
            </a:solidFill>
            <a:latin typeface="Arial Black" pitchFamily="34" charset="0"/>
          </a:endParaRPr>
        </a:p>
      </dgm:t>
    </dgm:pt>
    <dgm:pt modelId="{2C65124C-564B-4D91-9FA7-35D61ADC14C0}" type="parTrans" cxnId="{64F1A0F0-45F2-4E98-B9B1-E25B451D0E42}">
      <dgm:prSet/>
      <dgm:spPr/>
      <dgm:t>
        <a:bodyPr/>
        <a:lstStyle/>
        <a:p>
          <a:endParaRPr lang="ru-RU"/>
        </a:p>
      </dgm:t>
    </dgm:pt>
    <dgm:pt modelId="{38337C19-7E17-4E6F-8883-1FAA1CB6A262}" type="sibTrans" cxnId="{64F1A0F0-45F2-4E98-B9B1-E25B451D0E42}">
      <dgm:prSet/>
      <dgm:spPr/>
      <dgm:t>
        <a:bodyPr/>
        <a:lstStyle/>
        <a:p>
          <a:endParaRPr lang="ru-RU"/>
        </a:p>
      </dgm:t>
    </dgm:pt>
    <dgm:pt modelId="{E95477CC-7C6F-4807-B7AD-CB36BD8DC3A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ru-RU" sz="1200" b="0" i="0" u="none" strike="noStrike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моделирование и реализация продуктов совместной деятельности с семьей по социально-психологическим, образовательно-воспитательным, физкультурно-оздоровительным, информационно-просветительским и досуговым направлениям проективной работы, выстраиваемых на основе потребностей и запросов семьи;</a:t>
          </a:r>
          <a:endParaRPr lang="ru-RU" sz="1200" b="0" i="0" dirty="0">
            <a:latin typeface="+mj-lt"/>
            <a:cs typeface="Times New Roman" pitchFamily="18" charset="0"/>
          </a:endParaRPr>
        </a:p>
      </dgm:t>
    </dgm:pt>
    <dgm:pt modelId="{21AEAEF7-D20F-42D8-8186-080AF3C7B14D}" type="parTrans" cxnId="{9274A525-A8AA-45EE-B415-C509776DB8EA}">
      <dgm:prSet/>
      <dgm:spPr/>
      <dgm:t>
        <a:bodyPr/>
        <a:lstStyle/>
        <a:p>
          <a:endParaRPr lang="ru-RU"/>
        </a:p>
      </dgm:t>
    </dgm:pt>
    <dgm:pt modelId="{6BE498EA-C51E-460E-BA7F-8B7EC29EF591}" type="sibTrans" cxnId="{9274A525-A8AA-45EE-B415-C509776DB8EA}">
      <dgm:prSet/>
      <dgm:spPr/>
      <dgm:t>
        <a:bodyPr/>
        <a:lstStyle/>
        <a:p>
          <a:endParaRPr lang="ru-RU"/>
        </a:p>
      </dgm:t>
    </dgm:pt>
    <dgm:pt modelId="{B22FFDBB-435E-4C4A-A6E6-DDA1557282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ru-RU" sz="1200" b="0" i="0" u="none" strike="noStrike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 реализация технологических решений в формате разработанного рельефного стенда "Древо Мудрости" и дизайна макета "Интегративная школа детства"</a:t>
          </a:r>
          <a:endParaRPr lang="ru-RU" sz="1200" b="0" dirty="0">
            <a:latin typeface="+mj-lt"/>
            <a:cs typeface="Times New Roman" pitchFamily="18" charset="0"/>
          </a:endParaRPr>
        </a:p>
      </dgm:t>
    </dgm:pt>
    <dgm:pt modelId="{1A11D9EA-37D4-4782-A8B8-151A616D612F}" type="parTrans" cxnId="{A6F2174D-7DA7-4269-A5DD-9D116A91954C}">
      <dgm:prSet/>
      <dgm:spPr/>
      <dgm:t>
        <a:bodyPr/>
        <a:lstStyle/>
        <a:p>
          <a:endParaRPr lang="ru-RU"/>
        </a:p>
      </dgm:t>
    </dgm:pt>
    <dgm:pt modelId="{9A5586CD-A448-4636-AE07-D189C8BC1C08}" type="sibTrans" cxnId="{A6F2174D-7DA7-4269-A5DD-9D116A91954C}">
      <dgm:prSet/>
      <dgm:spPr/>
      <dgm:t>
        <a:bodyPr/>
        <a:lstStyle/>
        <a:p>
          <a:endParaRPr lang="ru-RU"/>
        </a:p>
      </dgm:t>
    </dgm:pt>
    <dgm:pt modelId="{4586719B-7133-459F-8E0A-6DE7A87292EF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ru-RU" sz="1200" b="0" i="0" u="none" strike="noStrike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участие в социально значимых мероприятиях города, проведение обучающих семинаров, мастер-классов, тренингов, круглых столов на базе  МБДОУ и других образовательных учреждений;</a:t>
          </a:r>
          <a:endParaRPr kumimoji="0" lang="ru-RU" sz="1200" b="0" i="0" u="none" strike="noStrike" cap="none" normalizeH="0" baseline="0" dirty="0" smtClean="0">
            <a:ln/>
            <a:effectLst/>
            <a:latin typeface="+mj-lt"/>
            <a:cs typeface="Times New Roman" pitchFamily="18" charset="0"/>
          </a:endParaRPr>
        </a:p>
      </dgm:t>
    </dgm:pt>
    <dgm:pt modelId="{C200B0B4-302A-4507-AE0B-506B5BDC197A}" type="sibTrans" cxnId="{1A07A804-627D-4B41-8A43-94CC78AC826C}">
      <dgm:prSet/>
      <dgm:spPr/>
      <dgm:t>
        <a:bodyPr/>
        <a:lstStyle/>
        <a:p>
          <a:endParaRPr lang="ru-RU"/>
        </a:p>
      </dgm:t>
    </dgm:pt>
    <dgm:pt modelId="{DCF8FE39-72F3-4F43-AF56-26A70AD8BADA}" type="parTrans" cxnId="{1A07A804-627D-4B41-8A43-94CC78AC826C}">
      <dgm:prSet/>
      <dgm:spPr/>
      <dgm:t>
        <a:bodyPr/>
        <a:lstStyle/>
        <a:p>
          <a:endParaRPr lang="ru-RU"/>
        </a:p>
      </dgm:t>
    </dgm:pt>
    <dgm:pt modelId="{18DEBE72-89F6-4C12-A54A-702E8ADB3A1D}" type="pres">
      <dgm:prSet presAssocID="{AD815AF1-B6D0-460F-AA67-791BF2F9E0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09EA8-D15D-499C-9AED-7FD834E12687}" type="pres">
      <dgm:prSet presAssocID="{2F7CA18A-9BF9-4DB6-9FA1-BD7B55A1B507}" presName="composite" presStyleCnt="0"/>
      <dgm:spPr/>
      <dgm:t>
        <a:bodyPr/>
        <a:lstStyle/>
        <a:p>
          <a:endParaRPr lang="ru-RU"/>
        </a:p>
      </dgm:t>
    </dgm:pt>
    <dgm:pt modelId="{E18CBD38-6FF3-4D37-AF22-C6B1C8286ACC}" type="pres">
      <dgm:prSet presAssocID="{2F7CA18A-9BF9-4DB6-9FA1-BD7B55A1B50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5F478-8333-40A9-A660-1904A07CB540}" type="pres">
      <dgm:prSet presAssocID="{2F7CA18A-9BF9-4DB6-9FA1-BD7B55A1B507}" presName="descendantText" presStyleLbl="alignAcc1" presStyleIdx="0" presStyleCnt="3" custScaleX="91870" custScaleY="128043" custLinFactNeighborX="276" custLinFactNeighborY="17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206C6-E0C4-498C-9202-E0E0BEC041D5}" type="pres">
      <dgm:prSet presAssocID="{B6501FBD-2735-478A-9924-62B23F09B502}" presName="sp" presStyleCnt="0"/>
      <dgm:spPr/>
      <dgm:t>
        <a:bodyPr/>
        <a:lstStyle/>
        <a:p>
          <a:endParaRPr lang="ru-RU"/>
        </a:p>
      </dgm:t>
    </dgm:pt>
    <dgm:pt modelId="{8A876293-FA40-4A58-BF30-CB7B045602FB}" type="pres">
      <dgm:prSet presAssocID="{B0F64673-B96E-4C91-BF22-95D4F80898EE}" presName="composite" presStyleCnt="0"/>
      <dgm:spPr/>
      <dgm:t>
        <a:bodyPr/>
        <a:lstStyle/>
        <a:p>
          <a:endParaRPr lang="ru-RU"/>
        </a:p>
      </dgm:t>
    </dgm:pt>
    <dgm:pt modelId="{7F6F6679-F4E7-4F37-BDBB-4506E30A04CB}" type="pres">
      <dgm:prSet presAssocID="{B0F64673-B96E-4C91-BF22-95D4F80898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D4C7B-F463-4A45-B15E-F577477C909C}" type="pres">
      <dgm:prSet presAssocID="{B0F64673-B96E-4C91-BF22-95D4F80898EE}" presName="descendantText" presStyleLbl="alignAcc1" presStyleIdx="1" presStyleCnt="3" custScaleX="90905" custScaleY="120562" custLinFactNeighborY="17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EF018-7FCF-4B63-84AC-38C8685621C3}" type="pres">
      <dgm:prSet presAssocID="{3E9CA487-36E6-4BFB-9E67-06229848767C}" presName="sp" presStyleCnt="0"/>
      <dgm:spPr/>
      <dgm:t>
        <a:bodyPr/>
        <a:lstStyle/>
        <a:p>
          <a:endParaRPr lang="ru-RU"/>
        </a:p>
      </dgm:t>
    </dgm:pt>
    <dgm:pt modelId="{9D5D15E4-8898-4D82-8CF7-F7DAB3A39D34}" type="pres">
      <dgm:prSet presAssocID="{D6EF41CE-D3B0-44B5-9D20-BCB095F2A368}" presName="composite" presStyleCnt="0"/>
      <dgm:spPr/>
      <dgm:t>
        <a:bodyPr/>
        <a:lstStyle/>
        <a:p>
          <a:endParaRPr lang="ru-RU"/>
        </a:p>
      </dgm:t>
    </dgm:pt>
    <dgm:pt modelId="{94C149C4-E34C-45C8-96D8-36A76711CD18}" type="pres">
      <dgm:prSet presAssocID="{D6EF41CE-D3B0-44B5-9D20-BCB095F2A36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2120-3A11-4C6B-9194-19D53377D803}" type="pres">
      <dgm:prSet presAssocID="{D6EF41CE-D3B0-44B5-9D20-BCB095F2A368}" presName="descendantText" presStyleLbl="alignAcc1" presStyleIdx="2" presStyleCnt="3" custScaleX="91633" custScaleY="131589" custLinFactNeighborY="2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17E27-A606-4E21-85CF-9C6FD3E99A02}" type="presOf" srcId="{CB28E862-D6DC-4D3A-8FC3-9988CEAA317B}" destId="{7925F478-8333-40A9-A660-1904A07CB540}" srcOrd="0" destOrd="2" presId="urn:microsoft.com/office/officeart/2005/8/layout/chevron2"/>
    <dgm:cxn modelId="{B4B09E36-189B-43DE-B93C-DB2408F7F056}" type="presOf" srcId="{B0F64673-B96E-4C91-BF22-95D4F80898EE}" destId="{7F6F6679-F4E7-4F37-BDBB-4506E30A04CB}" srcOrd="0" destOrd="0" presId="urn:microsoft.com/office/officeart/2005/8/layout/chevron2"/>
    <dgm:cxn modelId="{64F1A0F0-45F2-4E98-B9B1-E25B451D0E42}" srcId="{2F7CA18A-9BF9-4DB6-9FA1-BD7B55A1B507}" destId="{3F799013-DFE6-4C97-B2E3-694E04C7E0F0}" srcOrd="5" destOrd="0" parTransId="{2C65124C-564B-4D91-9FA7-35D61ADC14C0}" sibTransId="{38337C19-7E17-4E6F-8883-1FAA1CB6A262}"/>
    <dgm:cxn modelId="{F3F0C7CE-6A22-453B-845C-C6BAA575DCD6}" type="presOf" srcId="{AD815AF1-B6D0-460F-AA67-791BF2F9E06C}" destId="{18DEBE72-89F6-4C12-A54A-702E8ADB3A1D}" srcOrd="0" destOrd="0" presId="urn:microsoft.com/office/officeart/2005/8/layout/chevron2"/>
    <dgm:cxn modelId="{B62F2677-D1C0-43A1-9C59-E11AA25F9C1F}" type="presOf" srcId="{699AC6DC-4673-4F45-ADE0-C3CF00DBD348}" destId="{7925F478-8333-40A9-A660-1904A07CB540}" srcOrd="0" destOrd="6" presId="urn:microsoft.com/office/officeart/2005/8/layout/chevron2"/>
    <dgm:cxn modelId="{29CED2CD-46A0-4159-8720-8E98A265DCD1}" srcId="{2F7CA18A-9BF9-4DB6-9FA1-BD7B55A1B507}" destId="{F2BE0583-0A53-4A9A-9E21-A5106EB0D152}" srcOrd="3" destOrd="0" parTransId="{0AA5B676-2B9F-43EC-86D5-1366EE713010}" sibTransId="{C5760FEA-BB41-4E64-8EAE-8425ADF5AA5B}"/>
    <dgm:cxn modelId="{53C66199-9FBF-4E58-B512-AD7548207B15}" type="presOf" srcId="{E5C7500A-2A58-40CB-8689-96C045E6E31E}" destId="{8E392120-3A11-4C6B-9194-19D53377D803}" srcOrd="0" destOrd="2" presId="urn:microsoft.com/office/officeart/2005/8/layout/chevron2"/>
    <dgm:cxn modelId="{C8F8C95D-C7F1-4FE3-A62B-1A5D617E40D1}" srcId="{AD815AF1-B6D0-460F-AA67-791BF2F9E06C}" destId="{B0F64673-B96E-4C91-BF22-95D4F80898EE}" srcOrd="1" destOrd="0" parTransId="{31155C6D-6A2A-4355-A9D2-E26DA09663AD}" sibTransId="{3E9CA487-36E6-4BFB-9E67-06229848767C}"/>
    <dgm:cxn modelId="{55BA7D1F-B9FF-4E9E-917B-55EC0A0BB3EA}" type="presOf" srcId="{D6EF41CE-D3B0-44B5-9D20-BCB095F2A368}" destId="{94C149C4-E34C-45C8-96D8-36A76711CD18}" srcOrd="0" destOrd="0" presId="urn:microsoft.com/office/officeart/2005/8/layout/chevron2"/>
    <dgm:cxn modelId="{F25BA7B1-B201-4473-9E57-7A099BB971CC}" srcId="{D6EF41CE-D3B0-44B5-9D20-BCB095F2A368}" destId="{723F4855-AAD7-49FA-86B6-10BFB66F86F3}" srcOrd="0" destOrd="0" parTransId="{597E7C6D-D318-4AD2-B3FD-2704B12671B9}" sibTransId="{D03454F1-2C95-43C0-BE1D-B5487BE9AB83}"/>
    <dgm:cxn modelId="{9274A525-A8AA-45EE-B415-C509776DB8EA}" srcId="{2F7CA18A-9BF9-4DB6-9FA1-BD7B55A1B507}" destId="{E95477CC-7C6F-4807-B7AD-CB36BD8DC3AE}" srcOrd="4" destOrd="0" parTransId="{21AEAEF7-D20F-42D8-8186-080AF3C7B14D}" sibTransId="{6BE498EA-C51E-460E-BA7F-8B7EC29EF591}"/>
    <dgm:cxn modelId="{039B9807-ED21-4080-A170-75B527097582}" srcId="{2F7CA18A-9BF9-4DB6-9FA1-BD7B55A1B507}" destId="{4F2066EA-EA3C-4EBF-9267-7BCCFA437F12}" srcOrd="0" destOrd="0" parTransId="{C10ED150-7DE3-4870-985E-FC8316950DF5}" sibTransId="{C505498E-3298-423A-AC86-1C41B9E39F01}"/>
    <dgm:cxn modelId="{FB4E1838-F7FF-4D51-AC47-BA6297E1992C}" type="presOf" srcId="{2F7CA18A-9BF9-4DB6-9FA1-BD7B55A1B507}" destId="{E18CBD38-6FF3-4D37-AF22-C6B1C8286ACC}" srcOrd="0" destOrd="0" presId="urn:microsoft.com/office/officeart/2005/8/layout/chevron2"/>
    <dgm:cxn modelId="{E4271F62-995D-4EA3-841C-57DFDA93C9A8}" type="presOf" srcId="{8BB63C68-D320-440F-90FF-AE0F0A7054EE}" destId="{77FD4C7B-F463-4A45-B15E-F577477C909C}" srcOrd="0" destOrd="0" presId="urn:microsoft.com/office/officeart/2005/8/layout/chevron2"/>
    <dgm:cxn modelId="{E9B3A248-6FC9-4F98-902C-636B3D7AE5FE}" type="presOf" srcId="{E95477CC-7C6F-4807-B7AD-CB36BD8DC3AE}" destId="{7925F478-8333-40A9-A660-1904A07CB540}" srcOrd="0" destOrd="4" presId="urn:microsoft.com/office/officeart/2005/8/layout/chevron2"/>
    <dgm:cxn modelId="{77D18ABE-58A6-489A-B6BE-FFC629B642E1}" srcId="{2F7CA18A-9BF9-4DB6-9FA1-BD7B55A1B507}" destId="{CB28E862-D6DC-4D3A-8FC3-9988CEAA317B}" srcOrd="2" destOrd="0" parTransId="{D67F57C6-A709-459D-9A4D-21A39705514B}" sibTransId="{EB43EF30-11F3-4A0D-94BA-7194E8285F32}"/>
    <dgm:cxn modelId="{B2E25B75-0E22-4140-A453-444AECF684CF}" type="presOf" srcId="{F2BE0583-0A53-4A9A-9E21-A5106EB0D152}" destId="{7925F478-8333-40A9-A660-1904A07CB540}" srcOrd="0" destOrd="3" presId="urn:microsoft.com/office/officeart/2005/8/layout/chevron2"/>
    <dgm:cxn modelId="{E68FC4DB-5385-4717-8450-2E9F6D8E5C0E}" type="presOf" srcId="{3F799013-DFE6-4C97-B2E3-694E04C7E0F0}" destId="{7925F478-8333-40A9-A660-1904A07CB540}" srcOrd="0" destOrd="5" presId="urn:microsoft.com/office/officeart/2005/8/layout/chevron2"/>
    <dgm:cxn modelId="{86262CAB-577F-41B8-BA87-358E004B4F65}" type="presOf" srcId="{2539BFF5-DD95-49B9-99DC-3AB60E2D9319}" destId="{7925F478-8333-40A9-A660-1904A07CB540}" srcOrd="0" destOrd="1" presId="urn:microsoft.com/office/officeart/2005/8/layout/chevron2"/>
    <dgm:cxn modelId="{88487BFA-E266-4A3A-9E35-9B3677C11C99}" srcId="{2F7CA18A-9BF9-4DB6-9FA1-BD7B55A1B507}" destId="{699AC6DC-4673-4F45-ADE0-C3CF00DBD348}" srcOrd="6" destOrd="0" parTransId="{31FEFFA3-62BA-4A72-95AE-152C69131D96}" sibTransId="{F0AFA4F1-56C0-492A-B74C-05887C0392DE}"/>
    <dgm:cxn modelId="{5EAE47A9-7C45-4EBA-B037-F528D0436281}" srcId="{AD815AF1-B6D0-460F-AA67-791BF2F9E06C}" destId="{D6EF41CE-D3B0-44B5-9D20-BCB095F2A368}" srcOrd="2" destOrd="0" parTransId="{B4B0D288-6DDB-42AD-AFC8-0E5264E75A3E}" sibTransId="{536A00DC-86E7-4EF2-99F4-AC2C4B7BACD0}"/>
    <dgm:cxn modelId="{628045D0-8EE3-4397-9EAF-676BDD150F61}" type="presOf" srcId="{4586719B-7133-459F-8E0A-6DE7A87292EF}" destId="{8E392120-3A11-4C6B-9194-19D53377D803}" srcOrd="0" destOrd="1" presId="urn:microsoft.com/office/officeart/2005/8/layout/chevron2"/>
    <dgm:cxn modelId="{F7012D5F-E190-4315-A321-0CE729756314}" type="presOf" srcId="{0B2841F5-B4C1-4651-B3AB-10E7AFC6EC27}" destId="{77FD4C7B-F463-4A45-B15E-F577477C909C}" srcOrd="0" destOrd="1" presId="urn:microsoft.com/office/officeart/2005/8/layout/chevron2"/>
    <dgm:cxn modelId="{1A07A804-627D-4B41-8A43-94CC78AC826C}" srcId="{D6EF41CE-D3B0-44B5-9D20-BCB095F2A368}" destId="{4586719B-7133-459F-8E0A-6DE7A87292EF}" srcOrd="1" destOrd="0" parTransId="{DCF8FE39-72F3-4F43-AF56-26A70AD8BADA}" sibTransId="{C200B0B4-302A-4507-AE0B-506B5BDC197A}"/>
    <dgm:cxn modelId="{34BE1768-A8BD-4B60-ABE9-1EB6A89A2E01}" type="presOf" srcId="{B22FFDBB-435E-4C4A-A6E6-DDA155728202}" destId="{77FD4C7B-F463-4A45-B15E-F577477C909C}" srcOrd="0" destOrd="2" presId="urn:microsoft.com/office/officeart/2005/8/layout/chevron2"/>
    <dgm:cxn modelId="{7E9DF6CD-64E6-4ED2-9C0E-C0308DCF1533}" type="presOf" srcId="{4F2066EA-EA3C-4EBF-9267-7BCCFA437F12}" destId="{7925F478-8333-40A9-A660-1904A07CB540}" srcOrd="0" destOrd="0" presId="urn:microsoft.com/office/officeart/2005/8/layout/chevron2"/>
    <dgm:cxn modelId="{6E88FC19-E230-4D1F-B50E-46C053664C3A}" type="presOf" srcId="{723F4855-AAD7-49FA-86B6-10BFB66F86F3}" destId="{8E392120-3A11-4C6B-9194-19D53377D803}" srcOrd="0" destOrd="0" presId="urn:microsoft.com/office/officeart/2005/8/layout/chevron2"/>
    <dgm:cxn modelId="{A78D19AC-50B1-4D3D-8FBF-035012967AB7}" srcId="{B0F64673-B96E-4C91-BF22-95D4F80898EE}" destId="{8BB63C68-D320-440F-90FF-AE0F0A7054EE}" srcOrd="0" destOrd="0" parTransId="{1C4FA090-F0FD-4A50-8465-504FD5C99542}" sibTransId="{96C2831A-4169-42BF-88A5-6FFDEC6B09FA}"/>
    <dgm:cxn modelId="{A6F2174D-7DA7-4269-A5DD-9D116A91954C}" srcId="{B0F64673-B96E-4C91-BF22-95D4F80898EE}" destId="{B22FFDBB-435E-4C4A-A6E6-DDA155728202}" srcOrd="2" destOrd="0" parTransId="{1A11D9EA-37D4-4782-A8B8-151A616D612F}" sibTransId="{9A5586CD-A448-4636-AE07-D189C8BC1C08}"/>
    <dgm:cxn modelId="{E79DD4C2-F653-47FC-9A86-280879EB580C}" srcId="{D6EF41CE-D3B0-44B5-9D20-BCB095F2A368}" destId="{E5C7500A-2A58-40CB-8689-96C045E6E31E}" srcOrd="2" destOrd="0" parTransId="{86D9070E-3414-4203-8768-61CCA882A421}" sibTransId="{A6B136FC-F3EA-4823-AA5C-5B30FD620D33}"/>
    <dgm:cxn modelId="{C7F7FB5B-1200-411D-B5FB-47C2A9DA287E}" srcId="{B0F64673-B96E-4C91-BF22-95D4F80898EE}" destId="{0B2841F5-B4C1-4651-B3AB-10E7AFC6EC27}" srcOrd="1" destOrd="0" parTransId="{54CEA488-4C81-4F8B-8A7F-1B720BE8D80C}" sibTransId="{9B0F9A23-7381-4010-B528-D99D4FD18343}"/>
    <dgm:cxn modelId="{0558F7B7-70AF-4C26-A5E1-A0C5A5B2BD82}" srcId="{AD815AF1-B6D0-460F-AA67-791BF2F9E06C}" destId="{2F7CA18A-9BF9-4DB6-9FA1-BD7B55A1B507}" srcOrd="0" destOrd="0" parTransId="{47BA22E4-F58D-4EB3-AED1-C38AFDDDEF95}" sibTransId="{B6501FBD-2735-478A-9924-62B23F09B502}"/>
    <dgm:cxn modelId="{9B4A95C3-9FD0-490A-B20B-D8CC71936876}" srcId="{2F7CA18A-9BF9-4DB6-9FA1-BD7B55A1B507}" destId="{2539BFF5-DD95-49B9-99DC-3AB60E2D9319}" srcOrd="1" destOrd="0" parTransId="{8276B9C9-4F42-47EE-A92C-F5845802A516}" sibTransId="{5BBEAC44-E1B4-4409-B097-1B947FD6DD83}"/>
    <dgm:cxn modelId="{E04C9B4A-3AFE-43D9-AB74-378437E97C78}" type="presParOf" srcId="{18DEBE72-89F6-4C12-A54A-702E8ADB3A1D}" destId="{3C409EA8-D15D-499C-9AED-7FD834E12687}" srcOrd="0" destOrd="0" presId="urn:microsoft.com/office/officeart/2005/8/layout/chevron2"/>
    <dgm:cxn modelId="{3EA6D92A-6296-46D0-9AFD-DC943D0A5ACF}" type="presParOf" srcId="{3C409EA8-D15D-499C-9AED-7FD834E12687}" destId="{E18CBD38-6FF3-4D37-AF22-C6B1C8286ACC}" srcOrd="0" destOrd="0" presId="urn:microsoft.com/office/officeart/2005/8/layout/chevron2"/>
    <dgm:cxn modelId="{59B0DE14-7AAC-43BF-B828-0E5EF721DCE9}" type="presParOf" srcId="{3C409EA8-D15D-499C-9AED-7FD834E12687}" destId="{7925F478-8333-40A9-A660-1904A07CB540}" srcOrd="1" destOrd="0" presId="urn:microsoft.com/office/officeart/2005/8/layout/chevron2"/>
    <dgm:cxn modelId="{72411914-0A24-422E-B784-B631A8581953}" type="presParOf" srcId="{18DEBE72-89F6-4C12-A54A-702E8ADB3A1D}" destId="{252206C6-E0C4-498C-9202-E0E0BEC041D5}" srcOrd="1" destOrd="0" presId="urn:microsoft.com/office/officeart/2005/8/layout/chevron2"/>
    <dgm:cxn modelId="{451249EA-586F-43F9-B223-3973CADA30FD}" type="presParOf" srcId="{18DEBE72-89F6-4C12-A54A-702E8ADB3A1D}" destId="{8A876293-FA40-4A58-BF30-CB7B045602FB}" srcOrd="2" destOrd="0" presId="urn:microsoft.com/office/officeart/2005/8/layout/chevron2"/>
    <dgm:cxn modelId="{45E34565-2396-46FD-A27D-0D28AEE58BC8}" type="presParOf" srcId="{8A876293-FA40-4A58-BF30-CB7B045602FB}" destId="{7F6F6679-F4E7-4F37-BDBB-4506E30A04CB}" srcOrd="0" destOrd="0" presId="urn:microsoft.com/office/officeart/2005/8/layout/chevron2"/>
    <dgm:cxn modelId="{526B6815-0BA6-4BA9-BA08-7B3C4EF47C1D}" type="presParOf" srcId="{8A876293-FA40-4A58-BF30-CB7B045602FB}" destId="{77FD4C7B-F463-4A45-B15E-F577477C909C}" srcOrd="1" destOrd="0" presId="urn:microsoft.com/office/officeart/2005/8/layout/chevron2"/>
    <dgm:cxn modelId="{FAC1795C-FD67-46B2-85F4-0D12CF6285AB}" type="presParOf" srcId="{18DEBE72-89F6-4C12-A54A-702E8ADB3A1D}" destId="{BCFEF018-7FCF-4B63-84AC-38C8685621C3}" srcOrd="3" destOrd="0" presId="urn:microsoft.com/office/officeart/2005/8/layout/chevron2"/>
    <dgm:cxn modelId="{395ABD3D-E41B-4D7A-9868-E2300A3A4F7F}" type="presParOf" srcId="{18DEBE72-89F6-4C12-A54A-702E8ADB3A1D}" destId="{9D5D15E4-8898-4D82-8CF7-F7DAB3A39D34}" srcOrd="4" destOrd="0" presId="urn:microsoft.com/office/officeart/2005/8/layout/chevron2"/>
    <dgm:cxn modelId="{4D04ADD0-D4A3-41C6-B513-FF6DCFF98DDD}" type="presParOf" srcId="{9D5D15E4-8898-4D82-8CF7-F7DAB3A39D34}" destId="{94C149C4-E34C-45C8-96D8-36A76711CD18}" srcOrd="0" destOrd="0" presId="urn:microsoft.com/office/officeart/2005/8/layout/chevron2"/>
    <dgm:cxn modelId="{C00522C5-6C87-461C-B528-B8760EF2952A}" type="presParOf" srcId="{9D5D15E4-8898-4D82-8CF7-F7DAB3A39D34}" destId="{8E392120-3A11-4C6B-9194-19D53377D8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4E4701-9E61-4824-99A9-6F84C934F6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118CB-3AB7-4B59-BED9-86427AFB368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Дидактический и игровой материал для «</a:t>
          </a:r>
          <a:r>
            <a:rPr lang="ru-RU" sz="2000" b="1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Лекотеки</a:t>
          </a:r>
          <a:r>
            <a:rPr lang="ru-RU" sz="20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» (библиотеки игрушек для детей раннего возраста)</a:t>
          </a:r>
          <a:endParaRPr lang="ru-RU" sz="2000" dirty="0">
            <a:solidFill>
              <a:schemeClr val="tx1"/>
            </a:solidFill>
          </a:endParaRPr>
        </a:p>
      </dgm:t>
    </dgm:pt>
    <dgm:pt modelId="{46613699-3B5F-43FB-B0B0-192EE2CC1560}" type="parTrans" cxnId="{66DF14C1-EEF4-431A-BD37-CB0D53A90997}">
      <dgm:prSet/>
      <dgm:spPr/>
      <dgm:t>
        <a:bodyPr/>
        <a:lstStyle/>
        <a:p>
          <a:endParaRPr lang="ru-RU"/>
        </a:p>
      </dgm:t>
    </dgm:pt>
    <dgm:pt modelId="{6082BF89-4FC4-4359-A3AE-0EDB0F8CCA6F}" type="sibTrans" cxnId="{66DF14C1-EEF4-431A-BD37-CB0D53A90997}">
      <dgm:prSet/>
      <dgm:spPr/>
      <dgm:t>
        <a:bodyPr/>
        <a:lstStyle/>
        <a:p>
          <a:endParaRPr lang="ru-RU"/>
        </a:p>
      </dgm:t>
    </dgm:pt>
    <dgm:pt modelId="{14FD0DF1-DE18-4392-BD55-8782A7AD959F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Приобретено: стационарная видео-камера, ноутбук, программное обеспечение для КСРП</a:t>
          </a:r>
          <a:endParaRPr lang="ru-RU" sz="2000" dirty="0">
            <a:solidFill>
              <a:schemeClr val="tx1"/>
            </a:solidFill>
          </a:endParaRPr>
        </a:p>
      </dgm:t>
    </dgm:pt>
    <dgm:pt modelId="{186A78BF-C7C5-4971-8AC5-8845A8D21014}" type="parTrans" cxnId="{A7B1B147-0E82-4EE3-BD68-2DE4A9327AA6}">
      <dgm:prSet/>
      <dgm:spPr/>
      <dgm:t>
        <a:bodyPr/>
        <a:lstStyle/>
        <a:p>
          <a:endParaRPr lang="ru-RU"/>
        </a:p>
      </dgm:t>
    </dgm:pt>
    <dgm:pt modelId="{2177C88B-87B3-4A1C-BDC8-8EAEDE6EBE12}" type="sibTrans" cxnId="{A7B1B147-0E82-4EE3-BD68-2DE4A9327AA6}">
      <dgm:prSet/>
      <dgm:spPr/>
      <dgm:t>
        <a:bodyPr/>
        <a:lstStyle/>
        <a:p>
          <a:endParaRPr lang="ru-RU"/>
        </a:p>
      </dgm:t>
    </dgm:pt>
    <dgm:pt modelId="{9E4E5EF5-C0DB-4D4F-969F-5D5E9AB0143E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Оборудование для мини-типографии</a:t>
          </a:r>
          <a:endParaRPr lang="ru-RU" sz="2000" b="1" dirty="0">
            <a:solidFill>
              <a:schemeClr val="tx1"/>
            </a:solidFill>
          </a:endParaRPr>
        </a:p>
      </dgm:t>
    </dgm:pt>
    <dgm:pt modelId="{B319762B-7D10-45C1-8338-D852E15EE073}" type="parTrans" cxnId="{D1C7152E-A229-475F-B16A-CCC6D5529EA9}">
      <dgm:prSet/>
      <dgm:spPr/>
      <dgm:t>
        <a:bodyPr/>
        <a:lstStyle/>
        <a:p>
          <a:endParaRPr lang="ru-RU"/>
        </a:p>
      </dgm:t>
    </dgm:pt>
    <dgm:pt modelId="{1C04D388-18D5-44DD-893F-0E4BD366F913}" type="sibTrans" cxnId="{D1C7152E-A229-475F-B16A-CCC6D5529EA9}">
      <dgm:prSet/>
      <dgm:spPr/>
      <dgm:t>
        <a:bodyPr/>
        <a:lstStyle/>
        <a:p>
          <a:endParaRPr lang="ru-RU"/>
        </a:p>
      </dgm:t>
    </dgm:pt>
    <dgm:pt modelId="{AFEF32C4-E431-41C4-8D4D-B008F945BEEC}" type="pres">
      <dgm:prSet presAssocID="{BB4E4701-9E61-4824-99A9-6F84C934F6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2002FA-3C87-4F93-BFAD-FE8A973E36FC}" type="pres">
      <dgm:prSet presAssocID="{14FD0DF1-DE18-4392-BD55-8782A7AD959F}" presName="parentLin" presStyleCnt="0"/>
      <dgm:spPr/>
    </dgm:pt>
    <dgm:pt modelId="{AF921B93-36DB-4A4F-94BD-C33F561DFC4A}" type="pres">
      <dgm:prSet presAssocID="{14FD0DF1-DE18-4392-BD55-8782A7AD959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90BA6B5-4CEC-4696-B3CA-1C357019CD57}" type="pres">
      <dgm:prSet presAssocID="{14FD0DF1-DE18-4392-BD55-8782A7AD959F}" presName="parentText" presStyleLbl="node1" presStyleIdx="0" presStyleCnt="3" custScaleX="142997" custScaleY="5175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05760-C1F3-4F36-B367-0F5D86290945}" type="pres">
      <dgm:prSet presAssocID="{14FD0DF1-DE18-4392-BD55-8782A7AD959F}" presName="negativeSpace" presStyleCnt="0"/>
      <dgm:spPr/>
    </dgm:pt>
    <dgm:pt modelId="{3CB603A9-DCE5-4206-9A16-A762A43852EB}" type="pres">
      <dgm:prSet presAssocID="{14FD0DF1-DE18-4392-BD55-8782A7AD959F}" presName="childText" presStyleLbl="conFgAcc1" presStyleIdx="0" presStyleCnt="3">
        <dgm:presLayoutVars>
          <dgm:bulletEnabled val="1"/>
        </dgm:presLayoutVars>
      </dgm:prSet>
      <dgm:spPr/>
    </dgm:pt>
    <dgm:pt modelId="{5243E9FD-1E9C-4F47-B312-E953CC13672E}" type="pres">
      <dgm:prSet presAssocID="{2177C88B-87B3-4A1C-BDC8-8EAEDE6EBE12}" presName="spaceBetweenRectangles" presStyleCnt="0"/>
      <dgm:spPr/>
    </dgm:pt>
    <dgm:pt modelId="{61B44E41-41FF-4D8E-A584-3E7EF73AC5D9}" type="pres">
      <dgm:prSet presAssocID="{9E4E5EF5-C0DB-4D4F-969F-5D5E9AB0143E}" presName="parentLin" presStyleCnt="0"/>
      <dgm:spPr/>
    </dgm:pt>
    <dgm:pt modelId="{4AAF631C-C7BA-4C50-BA39-610D583AEDCB}" type="pres">
      <dgm:prSet presAssocID="{9E4E5EF5-C0DB-4D4F-969F-5D5E9AB0143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3D6202B-6D06-497C-BC67-D686A71F71C2}" type="pres">
      <dgm:prSet presAssocID="{9E4E5EF5-C0DB-4D4F-969F-5D5E9AB0143E}" presName="parentText" presStyleLbl="node1" presStyleIdx="1" presStyleCnt="3" custScaleX="142997" custScaleY="4716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9C496-8DF2-403E-A183-20DBB78A14A1}" type="pres">
      <dgm:prSet presAssocID="{9E4E5EF5-C0DB-4D4F-969F-5D5E9AB0143E}" presName="negativeSpace" presStyleCnt="0"/>
      <dgm:spPr/>
    </dgm:pt>
    <dgm:pt modelId="{39F259BB-6883-4222-85B2-EC808F4EB8BB}" type="pres">
      <dgm:prSet presAssocID="{9E4E5EF5-C0DB-4D4F-969F-5D5E9AB0143E}" presName="childText" presStyleLbl="conFgAcc1" presStyleIdx="1" presStyleCnt="3">
        <dgm:presLayoutVars>
          <dgm:bulletEnabled val="1"/>
        </dgm:presLayoutVars>
      </dgm:prSet>
      <dgm:spPr/>
    </dgm:pt>
    <dgm:pt modelId="{CFEEBDCF-EFCA-4CA5-A16A-F6F14A2F8BF9}" type="pres">
      <dgm:prSet presAssocID="{1C04D388-18D5-44DD-893F-0E4BD366F913}" presName="spaceBetweenRectangles" presStyleCnt="0"/>
      <dgm:spPr/>
    </dgm:pt>
    <dgm:pt modelId="{C8099D2E-2C9F-4F4C-BF43-86384515E4F4}" type="pres">
      <dgm:prSet presAssocID="{FB8118CB-3AB7-4B59-BED9-86427AFB3681}" presName="parentLin" presStyleCnt="0"/>
      <dgm:spPr/>
    </dgm:pt>
    <dgm:pt modelId="{51DD002A-8F30-4123-83F8-013C5EDAA030}" type="pres">
      <dgm:prSet presAssocID="{FB8118CB-3AB7-4B59-BED9-86427AFB368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D46DC9E-7920-4489-8645-FEDFE9AEAE91}" type="pres">
      <dgm:prSet presAssocID="{FB8118CB-3AB7-4B59-BED9-86427AFB3681}" presName="parentText" presStyleLbl="node1" presStyleIdx="2" presStyleCnt="3" custScaleX="142997" custScaleY="480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18AB1-E02F-4AEE-AEB8-E63175D9388F}" type="pres">
      <dgm:prSet presAssocID="{FB8118CB-3AB7-4B59-BED9-86427AFB3681}" presName="negativeSpace" presStyleCnt="0"/>
      <dgm:spPr/>
    </dgm:pt>
    <dgm:pt modelId="{2608284B-1FC5-44FE-9743-4B9A2398523F}" type="pres">
      <dgm:prSet presAssocID="{FB8118CB-3AB7-4B59-BED9-86427AFB368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407EBC-B208-477D-AE33-1F1637E981D7}" type="presOf" srcId="{14FD0DF1-DE18-4392-BD55-8782A7AD959F}" destId="{AF921B93-36DB-4A4F-94BD-C33F561DFC4A}" srcOrd="0" destOrd="0" presId="urn:microsoft.com/office/officeart/2005/8/layout/list1"/>
    <dgm:cxn modelId="{93C26130-163C-4730-B8AA-73F72B16D36D}" type="presOf" srcId="{14FD0DF1-DE18-4392-BD55-8782A7AD959F}" destId="{290BA6B5-4CEC-4696-B3CA-1C357019CD57}" srcOrd="1" destOrd="0" presId="urn:microsoft.com/office/officeart/2005/8/layout/list1"/>
    <dgm:cxn modelId="{66DF14C1-EEF4-431A-BD37-CB0D53A90997}" srcId="{BB4E4701-9E61-4824-99A9-6F84C934F670}" destId="{FB8118CB-3AB7-4B59-BED9-86427AFB3681}" srcOrd="2" destOrd="0" parTransId="{46613699-3B5F-43FB-B0B0-192EE2CC1560}" sibTransId="{6082BF89-4FC4-4359-A3AE-0EDB0F8CCA6F}"/>
    <dgm:cxn modelId="{AA40D14C-69D0-460A-8D83-324A414AB162}" type="presOf" srcId="{9E4E5EF5-C0DB-4D4F-969F-5D5E9AB0143E}" destId="{4AAF631C-C7BA-4C50-BA39-610D583AEDCB}" srcOrd="0" destOrd="0" presId="urn:microsoft.com/office/officeart/2005/8/layout/list1"/>
    <dgm:cxn modelId="{808BFD87-413A-42B9-B9F7-BF7FD70E74FA}" type="presOf" srcId="{FB8118CB-3AB7-4B59-BED9-86427AFB3681}" destId="{51DD002A-8F30-4123-83F8-013C5EDAA030}" srcOrd="0" destOrd="0" presId="urn:microsoft.com/office/officeart/2005/8/layout/list1"/>
    <dgm:cxn modelId="{FED4E5CC-9474-401C-8B6B-CAAB795DFB8F}" type="presOf" srcId="{BB4E4701-9E61-4824-99A9-6F84C934F670}" destId="{AFEF32C4-E431-41C4-8D4D-B008F945BEEC}" srcOrd="0" destOrd="0" presId="urn:microsoft.com/office/officeart/2005/8/layout/list1"/>
    <dgm:cxn modelId="{D1C7152E-A229-475F-B16A-CCC6D5529EA9}" srcId="{BB4E4701-9E61-4824-99A9-6F84C934F670}" destId="{9E4E5EF5-C0DB-4D4F-969F-5D5E9AB0143E}" srcOrd="1" destOrd="0" parTransId="{B319762B-7D10-45C1-8338-D852E15EE073}" sibTransId="{1C04D388-18D5-44DD-893F-0E4BD366F913}"/>
    <dgm:cxn modelId="{A7B1B147-0E82-4EE3-BD68-2DE4A9327AA6}" srcId="{BB4E4701-9E61-4824-99A9-6F84C934F670}" destId="{14FD0DF1-DE18-4392-BD55-8782A7AD959F}" srcOrd="0" destOrd="0" parTransId="{186A78BF-C7C5-4971-8AC5-8845A8D21014}" sibTransId="{2177C88B-87B3-4A1C-BDC8-8EAEDE6EBE12}"/>
    <dgm:cxn modelId="{87E21BDE-9A1B-4154-BE93-D5506A8A066A}" type="presOf" srcId="{9E4E5EF5-C0DB-4D4F-969F-5D5E9AB0143E}" destId="{23D6202B-6D06-497C-BC67-D686A71F71C2}" srcOrd="1" destOrd="0" presId="urn:microsoft.com/office/officeart/2005/8/layout/list1"/>
    <dgm:cxn modelId="{B2A5444B-2A51-4EFC-955F-E0D1C3AB69D8}" type="presOf" srcId="{FB8118CB-3AB7-4B59-BED9-86427AFB3681}" destId="{DD46DC9E-7920-4489-8645-FEDFE9AEAE91}" srcOrd="1" destOrd="0" presId="urn:microsoft.com/office/officeart/2005/8/layout/list1"/>
    <dgm:cxn modelId="{7C5B2F3F-23B4-4238-9826-BB747D67334B}" type="presParOf" srcId="{AFEF32C4-E431-41C4-8D4D-B008F945BEEC}" destId="{7B2002FA-3C87-4F93-BFAD-FE8A973E36FC}" srcOrd="0" destOrd="0" presId="urn:microsoft.com/office/officeart/2005/8/layout/list1"/>
    <dgm:cxn modelId="{D13B6F62-67D3-46B5-9CC7-5E561248B498}" type="presParOf" srcId="{7B2002FA-3C87-4F93-BFAD-FE8A973E36FC}" destId="{AF921B93-36DB-4A4F-94BD-C33F561DFC4A}" srcOrd="0" destOrd="0" presId="urn:microsoft.com/office/officeart/2005/8/layout/list1"/>
    <dgm:cxn modelId="{82C28FAC-E364-46C7-A53A-090F986B5374}" type="presParOf" srcId="{7B2002FA-3C87-4F93-BFAD-FE8A973E36FC}" destId="{290BA6B5-4CEC-4696-B3CA-1C357019CD57}" srcOrd="1" destOrd="0" presId="urn:microsoft.com/office/officeart/2005/8/layout/list1"/>
    <dgm:cxn modelId="{65984B35-FA12-4D1B-99F9-8274AA4F5508}" type="presParOf" srcId="{AFEF32C4-E431-41C4-8D4D-B008F945BEEC}" destId="{4B505760-C1F3-4F36-B367-0F5D86290945}" srcOrd="1" destOrd="0" presId="urn:microsoft.com/office/officeart/2005/8/layout/list1"/>
    <dgm:cxn modelId="{2D61979D-33D7-4839-B119-6A85D9FD506E}" type="presParOf" srcId="{AFEF32C4-E431-41C4-8D4D-B008F945BEEC}" destId="{3CB603A9-DCE5-4206-9A16-A762A43852EB}" srcOrd="2" destOrd="0" presId="urn:microsoft.com/office/officeart/2005/8/layout/list1"/>
    <dgm:cxn modelId="{8EDB47B8-17E1-44E1-A92B-CC7D2791F36E}" type="presParOf" srcId="{AFEF32C4-E431-41C4-8D4D-B008F945BEEC}" destId="{5243E9FD-1E9C-4F47-B312-E953CC13672E}" srcOrd="3" destOrd="0" presId="urn:microsoft.com/office/officeart/2005/8/layout/list1"/>
    <dgm:cxn modelId="{738503C2-E2CC-433C-9ECF-7B055E929692}" type="presParOf" srcId="{AFEF32C4-E431-41C4-8D4D-B008F945BEEC}" destId="{61B44E41-41FF-4D8E-A584-3E7EF73AC5D9}" srcOrd="4" destOrd="0" presId="urn:microsoft.com/office/officeart/2005/8/layout/list1"/>
    <dgm:cxn modelId="{F9F2C35B-1967-4A51-9526-B00793D3D221}" type="presParOf" srcId="{61B44E41-41FF-4D8E-A584-3E7EF73AC5D9}" destId="{4AAF631C-C7BA-4C50-BA39-610D583AEDCB}" srcOrd="0" destOrd="0" presId="urn:microsoft.com/office/officeart/2005/8/layout/list1"/>
    <dgm:cxn modelId="{A1155ECB-FDE3-4391-9FB9-5A6A8A3909A8}" type="presParOf" srcId="{61B44E41-41FF-4D8E-A584-3E7EF73AC5D9}" destId="{23D6202B-6D06-497C-BC67-D686A71F71C2}" srcOrd="1" destOrd="0" presId="urn:microsoft.com/office/officeart/2005/8/layout/list1"/>
    <dgm:cxn modelId="{F0EDAE92-26A7-4164-9ED0-A54C5712E02F}" type="presParOf" srcId="{AFEF32C4-E431-41C4-8D4D-B008F945BEEC}" destId="{F269C496-8DF2-403E-A183-20DBB78A14A1}" srcOrd="5" destOrd="0" presId="urn:microsoft.com/office/officeart/2005/8/layout/list1"/>
    <dgm:cxn modelId="{48941D7B-E962-4BB7-B953-AEA6A5340CA5}" type="presParOf" srcId="{AFEF32C4-E431-41C4-8D4D-B008F945BEEC}" destId="{39F259BB-6883-4222-85B2-EC808F4EB8BB}" srcOrd="6" destOrd="0" presId="urn:microsoft.com/office/officeart/2005/8/layout/list1"/>
    <dgm:cxn modelId="{F80CED07-E8EB-4689-962A-30DD6B2607B0}" type="presParOf" srcId="{AFEF32C4-E431-41C4-8D4D-B008F945BEEC}" destId="{CFEEBDCF-EFCA-4CA5-A16A-F6F14A2F8BF9}" srcOrd="7" destOrd="0" presId="urn:microsoft.com/office/officeart/2005/8/layout/list1"/>
    <dgm:cxn modelId="{A2216FB0-9C87-4CAA-B214-73630BAC2E18}" type="presParOf" srcId="{AFEF32C4-E431-41C4-8D4D-B008F945BEEC}" destId="{C8099D2E-2C9F-4F4C-BF43-86384515E4F4}" srcOrd="8" destOrd="0" presId="urn:microsoft.com/office/officeart/2005/8/layout/list1"/>
    <dgm:cxn modelId="{0506C570-D87E-4471-95C9-33DA1C00FC0D}" type="presParOf" srcId="{C8099D2E-2C9F-4F4C-BF43-86384515E4F4}" destId="{51DD002A-8F30-4123-83F8-013C5EDAA030}" srcOrd="0" destOrd="0" presId="urn:microsoft.com/office/officeart/2005/8/layout/list1"/>
    <dgm:cxn modelId="{DAC51C3D-06D8-4248-B3C7-2AA9BFAAC313}" type="presParOf" srcId="{C8099D2E-2C9F-4F4C-BF43-86384515E4F4}" destId="{DD46DC9E-7920-4489-8645-FEDFE9AEAE91}" srcOrd="1" destOrd="0" presId="urn:microsoft.com/office/officeart/2005/8/layout/list1"/>
    <dgm:cxn modelId="{A67E805B-5CAF-47AD-ADFB-06C1675BED8F}" type="presParOf" srcId="{AFEF32C4-E431-41C4-8D4D-B008F945BEEC}" destId="{7C718AB1-E02F-4AEE-AEB8-E63175D9388F}" srcOrd="9" destOrd="0" presId="urn:microsoft.com/office/officeart/2005/8/layout/list1"/>
    <dgm:cxn modelId="{E3251942-0983-4C36-B0C7-3E0D45F8C684}" type="presParOf" srcId="{AFEF32C4-E431-41C4-8D4D-B008F945BEEC}" destId="{2608284B-1FC5-44FE-9743-4B9A239852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CBD38-6FF3-4D37-AF22-C6B1C8286ACC}">
      <dsp:nvSpPr>
        <dsp:cNvPr id="0" name=""/>
        <dsp:cNvSpPr/>
      </dsp:nvSpPr>
      <dsp:spPr>
        <a:xfrm rot="5400000">
          <a:off x="-132935" y="467583"/>
          <a:ext cx="1825405" cy="127778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kern="1200" dirty="0" smtClean="0"/>
            <a:t>1</a:t>
          </a:r>
          <a:endParaRPr lang="ru-RU" sz="3500" b="0" kern="1200" dirty="0"/>
        </a:p>
      </dsp:txBody>
      <dsp:txXfrm rot="-5400000">
        <a:off x="140877" y="832664"/>
        <a:ext cx="1277783" cy="547622"/>
      </dsp:txXfrm>
    </dsp:sp>
    <dsp:sp modelId="{7925F478-8333-40A9-A660-1904A07CB540}">
      <dsp:nvSpPr>
        <dsp:cNvPr id="0" name=""/>
        <dsp:cNvSpPr/>
      </dsp:nvSpPr>
      <dsp:spPr>
        <a:xfrm rot="5400000">
          <a:off x="4143329" y="-2188533"/>
          <a:ext cx="1520046" cy="636762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kern="1200" dirty="0">
            <a:solidFill>
              <a:schemeClr val="accent2">
                <a:lumMod val="5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организация экспериментальной работы в соответствии с планом каждого этапа, осуществление активной деятельности творческих групп в рамках работы над проектом;</a:t>
          </a:r>
          <a:endParaRPr lang="ru-RU" sz="1200" b="0" i="0" kern="1200" dirty="0">
            <a:latin typeface="+mj-lt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проведение мониторинга на каждом этапе проекта с семьями воспитанников ДОУ, с целью выявления результатов эксперимента, позитивного влияния на интегративную модель ДОУ; </a:t>
          </a:r>
          <a:endParaRPr lang="ru-RU" sz="1200" b="0" i="0" kern="1200" dirty="0">
            <a:latin typeface="+mj-lt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моделирование и реализация продуктов совместной деятельности с семьей по социально-психологическим, образовательно-воспитательным, физкультурно-оздоровительным, информационно-просветительским и досуговым направлениям проективной работы, выстраиваемых на основе потребностей и запросов семьи;</a:t>
          </a:r>
          <a:endParaRPr lang="ru-RU" sz="1200" b="0" i="0" kern="1200" dirty="0">
            <a:latin typeface="+mj-lt"/>
            <a:cs typeface="Times New Roman" pitchFamily="18" charset="0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b="0" kern="1200" dirty="0">
            <a:solidFill>
              <a:schemeClr val="accent2">
                <a:lumMod val="50000"/>
              </a:schemeClr>
            </a:solidFill>
            <a:latin typeface="Arial Black" pitchFamily="34" charset="0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b="0" kern="1200" dirty="0">
            <a:solidFill>
              <a:schemeClr val="accent2">
                <a:lumMod val="50000"/>
              </a:schemeClr>
            </a:solidFill>
            <a:latin typeface="Arial Black" pitchFamily="34" charset="0"/>
          </a:endParaRPr>
        </a:p>
      </dsp:txBody>
      <dsp:txXfrm rot="-5400000">
        <a:off x="1719539" y="309460"/>
        <a:ext cx="6293424" cy="1371640"/>
      </dsp:txXfrm>
    </dsp:sp>
    <dsp:sp modelId="{7F6F6679-F4E7-4F37-BDBB-4506E30A04CB}">
      <dsp:nvSpPr>
        <dsp:cNvPr id="0" name=""/>
        <dsp:cNvSpPr/>
      </dsp:nvSpPr>
      <dsp:spPr>
        <a:xfrm rot="5400000">
          <a:off x="-132935" y="2242250"/>
          <a:ext cx="1825405" cy="1277783"/>
        </a:xfrm>
        <a:prstGeom prst="chevron">
          <a:avLst/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50000"/>
                <a:satMod val="300000"/>
              </a:schemeClr>
            </a:gs>
            <a:gs pos="35000">
              <a:schemeClr val="accent5">
                <a:hueOff val="-419932"/>
                <a:satOff val="22824"/>
                <a:lumOff val="-4216"/>
                <a:alphaOff val="0"/>
                <a:tint val="37000"/>
                <a:satMod val="300000"/>
              </a:schemeClr>
            </a:gs>
            <a:gs pos="100000">
              <a:schemeClr val="accent5">
                <a:hueOff val="-419932"/>
                <a:satOff val="22824"/>
                <a:lumOff val="-421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kern="1200" dirty="0" smtClean="0"/>
            <a:t>2</a:t>
          </a:r>
          <a:endParaRPr lang="ru-RU" sz="3500" b="0" kern="1200" dirty="0"/>
        </a:p>
      </dsp:txBody>
      <dsp:txXfrm rot="-5400000">
        <a:off x="140877" y="2607331"/>
        <a:ext cx="1277783" cy="547622"/>
      </dsp:txXfrm>
    </dsp:sp>
    <dsp:sp modelId="{77FD4C7B-F463-4A45-B15E-F577477C909C}">
      <dsp:nvSpPr>
        <dsp:cNvPr id="0" name=""/>
        <dsp:cNvSpPr/>
      </dsp:nvSpPr>
      <dsp:spPr>
        <a:xfrm rot="5400000">
          <a:off x="4168980" y="-382530"/>
          <a:ext cx="1430484" cy="6300742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систематизация работы в рамках проекта, выступление на городских методических объединениях, краевых научно-практических конференциях и семинарах с целью информирования и распространения опыта проективной деятельности; </a:t>
          </a:r>
          <a:endParaRPr lang="ru-RU" sz="1200" b="0" kern="1200" dirty="0">
            <a:latin typeface="+mj-lt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размещение информации  о реализации проекта "Интегративная школа детства" на сайте ДОУ, в буклетах, информационных листках, подготовка материалов для статей с целью публикации в методических пособиях, журналах;	</a:t>
          </a:r>
          <a:endParaRPr lang="ru-RU" sz="1200" b="0" kern="1200" dirty="0">
            <a:latin typeface="+mj-lt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 реализация технологических решений в формате разработанного рельефного стенда "Древо Мудрости" и дизайна макета "Интегративная школа детства"</a:t>
          </a:r>
          <a:endParaRPr lang="ru-RU" sz="1200" b="0" kern="1200" dirty="0">
            <a:latin typeface="+mj-lt"/>
            <a:cs typeface="Times New Roman" pitchFamily="18" charset="0"/>
          </a:endParaRPr>
        </a:p>
      </dsp:txBody>
      <dsp:txXfrm rot="-5400000">
        <a:off x="1733851" y="2122429"/>
        <a:ext cx="6230912" cy="1290824"/>
      </dsp:txXfrm>
    </dsp:sp>
    <dsp:sp modelId="{94C149C4-E34C-45C8-96D8-36A76711CD18}">
      <dsp:nvSpPr>
        <dsp:cNvPr id="0" name=""/>
        <dsp:cNvSpPr/>
      </dsp:nvSpPr>
      <dsp:spPr>
        <a:xfrm rot="5400000">
          <a:off x="-132935" y="4082335"/>
          <a:ext cx="1825405" cy="1277783"/>
        </a:xfrm>
        <a:prstGeom prst="chevron">
          <a:avLst/>
        </a:prstGeom>
        <a:gradFill rotWithShape="0">
          <a:gsLst>
            <a:gs pos="0">
              <a:schemeClr val="accent5">
                <a:hueOff val="-839864"/>
                <a:satOff val="45647"/>
                <a:lumOff val="-8432"/>
                <a:alphaOff val="0"/>
                <a:tint val="50000"/>
                <a:satMod val="300000"/>
              </a:schemeClr>
            </a:gs>
            <a:gs pos="35000">
              <a:schemeClr val="accent5">
                <a:hueOff val="-839864"/>
                <a:satOff val="45647"/>
                <a:lumOff val="-8432"/>
                <a:alphaOff val="0"/>
                <a:tint val="37000"/>
                <a:satMod val="300000"/>
              </a:schemeClr>
            </a:gs>
            <a:gs pos="100000">
              <a:schemeClr val="accent5">
                <a:hueOff val="-839864"/>
                <a:satOff val="45647"/>
                <a:lumOff val="-843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839864"/>
              <a:satOff val="45647"/>
              <a:lumOff val="-843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kern="1200" dirty="0" smtClean="0"/>
            <a:t>3</a:t>
          </a:r>
          <a:endParaRPr lang="ru-RU" sz="3500" b="0" kern="1200" dirty="0"/>
        </a:p>
      </dsp:txBody>
      <dsp:txXfrm rot="-5400000">
        <a:off x="140877" y="4447416"/>
        <a:ext cx="1277783" cy="547622"/>
      </dsp:txXfrm>
    </dsp:sp>
    <dsp:sp modelId="{8E392120-3A11-4C6B-9194-19D53377D803}">
      <dsp:nvSpPr>
        <dsp:cNvPr id="0" name=""/>
        <dsp:cNvSpPr/>
      </dsp:nvSpPr>
      <dsp:spPr>
        <a:xfrm rot="5400000">
          <a:off x="4103562" y="1478683"/>
          <a:ext cx="1561321" cy="635120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-839864"/>
              <a:satOff val="45647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формирование отлаженного механизма взаимодействия с семьей на различных площадках образовательной системы ДОУ (структурных подразделениях), совершенствование научно-методической базы в рамках проекта;</a:t>
          </a:r>
          <a:endParaRPr lang="ru-RU" sz="1200" b="0" kern="1200" dirty="0">
            <a:latin typeface="+mj-lt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участие в социально значимых мероприятиях города, проведение обучающих семинаров, мастер-классов, тренингов, круглых столов на базе  МБДОУ и других образовательных учреждений;</a:t>
          </a:r>
          <a:endParaRPr kumimoji="0" lang="ru-RU" sz="1200" b="0" i="0" u="none" strike="noStrike" kern="1200" cap="none" normalizeH="0" baseline="0" dirty="0" smtClean="0">
            <a:ln/>
            <a:effectLst/>
            <a:latin typeface="+mj-lt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привлечение к участию и сотрудничеству различные организации и структуры города Новороссийск</a:t>
          </a:r>
          <a:endParaRPr lang="ru-RU" sz="1200" b="0" kern="1200" dirty="0">
            <a:latin typeface="+mj-lt"/>
            <a:cs typeface="Times New Roman" pitchFamily="18" charset="0"/>
          </a:endParaRPr>
        </a:p>
      </dsp:txBody>
      <dsp:txXfrm rot="-5400000">
        <a:off x="1708623" y="3949840"/>
        <a:ext cx="6274983" cy="1408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603A9-DCE5-4206-9A16-A762A43852EB}">
      <dsp:nvSpPr>
        <dsp:cNvPr id="0" name=""/>
        <dsp:cNvSpPr/>
      </dsp:nvSpPr>
      <dsp:spPr>
        <a:xfrm>
          <a:off x="0" y="1456324"/>
          <a:ext cx="76683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BA6B5-4CEC-4696-B3CA-1C357019CD57}">
      <dsp:nvSpPr>
        <dsp:cNvPr id="0" name=""/>
        <dsp:cNvSpPr/>
      </dsp:nvSpPr>
      <dsp:spPr>
        <a:xfrm>
          <a:off x="364695" y="214092"/>
          <a:ext cx="7301053" cy="1375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92" tIns="0" rIns="2028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Приобретено: стационарная видео-камера, ноутбук, программное обеспечение для КСРП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31820" y="281217"/>
        <a:ext cx="7166803" cy="1240822"/>
      </dsp:txXfrm>
    </dsp:sp>
    <dsp:sp modelId="{39F259BB-6883-4222-85B2-EC808F4EB8BB}">
      <dsp:nvSpPr>
        <dsp:cNvPr id="0" name=""/>
        <dsp:cNvSpPr/>
      </dsp:nvSpPr>
      <dsp:spPr>
        <a:xfrm>
          <a:off x="0" y="2851998"/>
          <a:ext cx="76683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6202B-6D06-497C-BC67-D686A71F71C2}">
      <dsp:nvSpPr>
        <dsp:cNvPr id="0" name=""/>
        <dsp:cNvSpPr/>
      </dsp:nvSpPr>
      <dsp:spPr>
        <a:xfrm>
          <a:off x="364695" y="1731724"/>
          <a:ext cx="7301053" cy="1253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92" tIns="0" rIns="2028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Оборудование для мини-типографии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5867" y="1792896"/>
        <a:ext cx="7178709" cy="1130770"/>
      </dsp:txXfrm>
    </dsp:sp>
    <dsp:sp modelId="{2608284B-1FC5-44FE-9743-4B9A2398523F}">
      <dsp:nvSpPr>
        <dsp:cNvPr id="0" name=""/>
        <dsp:cNvSpPr/>
      </dsp:nvSpPr>
      <dsp:spPr>
        <a:xfrm>
          <a:off x="0" y="4271179"/>
          <a:ext cx="76683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6DC9E-7920-4489-8645-FEDFE9AEAE91}">
      <dsp:nvSpPr>
        <dsp:cNvPr id="0" name=""/>
        <dsp:cNvSpPr/>
      </dsp:nvSpPr>
      <dsp:spPr>
        <a:xfrm>
          <a:off x="364695" y="3127398"/>
          <a:ext cx="7301053" cy="12766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92" tIns="0" rIns="2028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Дидактический и игровой материал для «</a:t>
          </a:r>
          <a:r>
            <a:rPr lang="ru-RU" sz="2000" b="1" kern="1200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Лекотеки</a:t>
          </a:r>
          <a:r>
            <a:rPr lang="ru-RU" sz="20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» (библиотеки игрушек для детей раннего возраста)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27015" y="3189718"/>
        <a:ext cx="7176413" cy="1151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80CC5-C2DE-4BA2-891B-E7FDAB1D6116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3A64C-4736-48C3-ABF4-4C7242B2E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04E4-2B77-43E9-98AB-FA7487EFD3BE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4D56-5F03-4934-92E9-17F1EC01C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36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F18D-363C-4017-A0E2-F7411F929D6F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92850-B275-40FC-A607-0A8238416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7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B803-2163-4F6B-8C72-8D87DE8C7B7F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F0FB-4A81-4463-A51F-AFA6721EB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3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03CBD-0C8C-47D5-B12E-678528F55459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AD41-B8B5-40D1-82B6-5CCF24620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81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218E0-21A3-463A-B322-3D40C3B0150B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C1D7-21B9-4D9D-ACD9-298DFA5E8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D63C-48C3-464B-A82A-524B0A2DA8DB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AC078-D9EE-4A0F-B9F8-60EA9FB78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7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1539-59FC-4F31-A3A3-B8201DB1FB97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8D6E-0D83-4AFD-8882-F629FD704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2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21384-09BB-49C2-BE78-68E5DCA07F64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785E-8B04-48C1-A8D0-99C0DC645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6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2C22-34BB-4ED0-9BA6-D6FC5DAC0477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DED6B-3C85-4448-8CC6-5F1E91849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8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C037-23FB-4E0D-B626-CAEAA61FC2AE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72CC-37E2-4573-AACC-ABD32CA1E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7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5EAB23-DD84-467E-93F5-6C7B879F70C7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507399-B0C4-4254-8063-D8A47BBA2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371600" y="620713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Муниципальное бюджетное дошкольное образовательное учреждение детский сад комбинированного вида №8 «Гармония» муниципального образования город Новороссийск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3" name="Picture 4" descr="C:\Users\Irina\Desktop\фото профессионал 14.08.14г\IMG_273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05038"/>
            <a:ext cx="78120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Подзаголовок 2"/>
          <p:cNvSpPr txBox="1">
            <a:spLocks/>
          </p:cNvSpPr>
          <p:nvPr/>
        </p:nvSpPr>
        <p:spPr bwMode="auto">
          <a:xfrm>
            <a:off x="2124075" y="6237288"/>
            <a:ext cx="640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000" b="1"/>
              <a:t>улица Набережная 43а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1000" b="1"/>
              <a:t>Тел.: 8(8617)631310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ru-RU" sz="1000" b="1"/>
              <a:t>E-mail</a:t>
            </a:r>
            <a:r>
              <a:rPr lang="ru-RU" altLang="ru-RU" sz="1000" b="1"/>
              <a:t>: </a:t>
            </a:r>
            <a:r>
              <a:rPr lang="en-US" altLang="ru-RU" sz="1000" b="1">
                <a:cs typeface="Times New Roman" pitchFamily="18" charset="0"/>
              </a:rPr>
              <a:t>ds8garmoniya@mail.ru</a:t>
            </a:r>
            <a:endParaRPr lang="ru-RU" altLang="ru-RU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8229600" cy="1584325"/>
          </a:xfrm>
        </p:spPr>
        <p:txBody>
          <a:bodyPr/>
          <a:lstStyle/>
          <a:p>
            <a:pPr eaLnBrk="1" hangingPunct="1"/>
            <a:r>
              <a:rPr lang="ru-RU" altLang="ru-RU" sz="2800" u="sng" smtClean="0"/>
              <a:t>Объем выполненных работ по проекту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800" smtClean="0">
                <a:cs typeface="Times New Roman" pitchFamily="18" charset="0"/>
              </a:rPr>
              <a:t>Материально–техническое оснащение проектной деятельности</a:t>
            </a:r>
            <a:endParaRPr lang="ru-RU" altLang="ru-RU" sz="280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1475656" y="1916832"/>
          <a:ext cx="7668344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7536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u="sng" smtClean="0"/>
              <a:t>Планируемые результаты работы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000" smtClean="0">
                <a:cs typeface="Times New Roman" pitchFamily="18" charset="0"/>
              </a:rPr>
              <a:t>Организация совместных проектов– выстраивание партнерских отношений </a:t>
            </a:r>
            <a:endParaRPr lang="ru-RU" altLang="ru-RU" sz="2000" smtClean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067175" y="2708275"/>
            <a:ext cx="1944688" cy="108108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«История успеха»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067175" y="5229225"/>
            <a:ext cx="2017713" cy="12954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«Копилка семейных традиций»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067175" y="1557338"/>
            <a:ext cx="2017713" cy="93503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«Учимся играя»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067175" y="4005263"/>
            <a:ext cx="2017713" cy="103346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«Лабиринты сказок»</a:t>
            </a:r>
          </a:p>
        </p:txBody>
      </p:sp>
      <p:pic>
        <p:nvPicPr>
          <p:cNvPr id="12296" name="Picture 2" descr="F:\Фото 31.01.2015\DSC01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"/>
          <a:stretch>
            <a:fillRect/>
          </a:stretch>
        </p:blipFill>
        <p:spPr bwMode="auto">
          <a:xfrm>
            <a:off x="6300788" y="4149725"/>
            <a:ext cx="284321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" descr="F:\Фото 31.01.2015\DSC010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28082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F:\Фото 31.01.2015\DSC010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76700"/>
            <a:ext cx="28082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5" descr="F:\Фото 31.01.2015\DSC010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7011"/>
          <a:stretch>
            <a:fillRect/>
          </a:stretch>
        </p:blipFill>
        <p:spPr bwMode="auto">
          <a:xfrm>
            <a:off x="6300788" y="1557338"/>
            <a:ext cx="28432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6013" y="620713"/>
            <a:ext cx="8229600" cy="849312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>
                <a:latin typeface="+mj-lt"/>
                <a:ea typeface="+mj-ea"/>
                <a:cs typeface="Times New Roman" pitchFamily="18" charset="0"/>
              </a:rPr>
              <a:t>Диссеминация проектной деятельности «Интегративная школа детства»</a:t>
            </a:r>
            <a:endParaRPr lang="ru-RU" sz="27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1844824"/>
            <a:ext cx="7344816" cy="2664296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Публикации: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в СМИ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Научно-методическом журнале центра развития образования города Новороссийска «Начало»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Выпуск методических материалов, освещающих результаты проектной деятельности МБДОУ №8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размещение материалов на сайте </a:t>
            </a:r>
            <a:r>
              <a:rPr lang="en-US" sz="20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www</a:t>
            </a:r>
            <a:r>
              <a:rPr lang="ru-RU" sz="20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  <a:r>
              <a:rPr lang="en-US" sz="20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dsgarmonia</a:t>
            </a:r>
            <a:r>
              <a:rPr lang="ru-RU" sz="20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  <a:r>
              <a:rPr lang="en-US" sz="20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ru</a:t>
            </a:r>
            <a:endParaRPr lang="ru-RU" sz="2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31640" y="4941168"/>
            <a:ext cx="7344816" cy="1584176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Выступление  педагогов и специалистов МБДОУ на конференциях, семинарах всероссийского, краевого, муниципального уровня по проектной деятельности «Интегративная школа детства»</a:t>
            </a:r>
            <a:endParaRPr lang="ru-RU" sz="2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8229600" cy="1574800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cs typeface="Times New Roman" pitchFamily="18" charset="0"/>
              </a:rPr>
              <a:t>Не надо шагать впереди. </a:t>
            </a:r>
            <a:br>
              <a:rPr lang="ru-RU" altLang="ru-RU" sz="3200" b="1" i="1" smtClean="0">
                <a:cs typeface="Times New Roman" pitchFamily="18" charset="0"/>
              </a:rPr>
            </a:br>
            <a:r>
              <a:rPr lang="ru-RU" altLang="ru-RU" sz="3200" b="1" i="1" smtClean="0">
                <a:cs typeface="Times New Roman" pitchFamily="18" charset="0"/>
              </a:rPr>
              <a:t>Дай руку ребенку и шагни вместе с ним!</a:t>
            </a:r>
            <a:endParaRPr lang="ru-RU" altLang="ru-RU" sz="3200" b="1" smtClean="0"/>
          </a:p>
        </p:txBody>
      </p:sp>
      <p:pic>
        <p:nvPicPr>
          <p:cNvPr id="14340" name="Picture 2" descr="C:\Users\Irina\Desktop\картинки семья\father-and-son-hands-700x7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05038"/>
            <a:ext cx="53498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87450" y="5849938"/>
            <a:ext cx="8229600" cy="10080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atin typeface="+mj-lt"/>
                <a:ea typeface="+mj-ea"/>
                <a:cs typeface="Times New Roman" pitchFamily="18" charset="0"/>
              </a:rPr>
              <a:t>Спасибо за внимание!</a:t>
            </a:r>
            <a:endParaRPr lang="ru-RU" sz="32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8229600" cy="223202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Тема проекта: «Интегративная школа детства – модель системной иерархии социально-педагогического ансамбля на основе совместной проектной деятельности с семьей»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endParaRPr lang="ru-RU" altLang="ru-RU" sz="3600" smtClean="0"/>
          </a:p>
        </p:txBody>
      </p:sp>
      <p:pic>
        <p:nvPicPr>
          <p:cNvPr id="3076" name="Picture 2" descr="C:\Users\Irina\Desktop\картинки семья\get_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97200"/>
            <a:ext cx="63833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8229600" cy="12954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cs typeface="Times New Roman" pitchFamily="18" charset="0"/>
              </a:rPr>
              <a:t>НОВИЗНА И ОРИГИНАЛЬНОСТЬ </a:t>
            </a:r>
            <a:r>
              <a:rPr lang="ru-RU" altLang="ru-RU" sz="2400" b="1" smtClean="0">
                <a:latin typeface="Arial" charset="0"/>
                <a:cs typeface="Times New Roman" pitchFamily="18" charset="0"/>
              </a:rPr>
              <a:t/>
            </a:r>
            <a:br>
              <a:rPr lang="ru-RU" altLang="ru-RU" sz="2400" b="1" smtClean="0">
                <a:latin typeface="Arial" charset="0"/>
                <a:cs typeface="Times New Roman" pitchFamily="18" charset="0"/>
              </a:rPr>
            </a:br>
            <a:r>
              <a:rPr lang="ru-RU" altLang="ru-RU" sz="2400" b="1" smtClean="0">
                <a:latin typeface="Arial" charset="0"/>
                <a:cs typeface="Times New Roman" pitchFamily="18" charset="0"/>
              </a:rPr>
              <a:t> инновационного проекта</a:t>
            </a:r>
            <a:r>
              <a:rPr lang="ru-RU" altLang="ru-RU" sz="2400" b="1" smtClean="0">
                <a:cs typeface="Times New Roman" pitchFamily="18" charset="0"/>
              </a:rPr>
              <a:t> </a:t>
            </a:r>
            <a:r>
              <a:rPr lang="ru-RU" altLang="ru-RU" sz="2400" b="1" smtClean="0">
                <a:latin typeface="Arial" charset="0"/>
                <a:cs typeface="Times New Roman" pitchFamily="18" charset="0"/>
              </a:rPr>
              <a:t/>
            </a:r>
            <a:br>
              <a:rPr lang="ru-RU" altLang="ru-RU" sz="2400" b="1" smtClean="0">
                <a:latin typeface="Arial" charset="0"/>
                <a:cs typeface="Times New Roman" pitchFamily="18" charset="0"/>
              </a:rPr>
            </a:br>
            <a:r>
              <a:rPr lang="ru-RU" altLang="ru-RU" sz="2400" b="1" smtClean="0">
                <a:cs typeface="Times New Roman" pitchFamily="18" charset="0"/>
              </a:rPr>
              <a:t>«ИНТЕГРАТИВНАЯ ШКОЛА ДЕТСТВА»</a:t>
            </a:r>
            <a:endParaRPr lang="ru-RU" altLang="ru-RU" sz="2400" b="1" smtClean="0"/>
          </a:p>
        </p:txBody>
      </p:sp>
      <p:sp>
        <p:nvSpPr>
          <p:cNvPr id="4100" name="AutoShape 2"/>
          <p:cNvSpPr>
            <a:spLocks noChangeArrowheads="1"/>
          </p:cNvSpPr>
          <p:nvPr/>
        </p:nvSpPr>
        <p:spPr bwMode="auto">
          <a:xfrm>
            <a:off x="1331913" y="1773238"/>
            <a:ext cx="7920037" cy="2735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107763" dir="2700000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600" b="1" i="1">
                <a:solidFill>
                  <a:srgbClr val="000000"/>
                </a:solidFill>
                <a:cs typeface="Arial" charset="0"/>
              </a:rPr>
              <a:t>НОВИЗНА:</a:t>
            </a:r>
            <a:r>
              <a:rPr lang="ru-RU" altLang="ru-RU" sz="1600">
                <a:solidFill>
                  <a:srgbClr val="00000A"/>
                </a:solidFill>
                <a:cs typeface="Arial" charset="0"/>
              </a:rPr>
              <a:t> </a:t>
            </a:r>
            <a:endParaRPr lang="ru-RU" altLang="ru-RU" sz="1600">
              <a:solidFill>
                <a:srgbClr val="00000A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600">
                <a:solidFill>
                  <a:srgbClr val="00000A"/>
                </a:solidFill>
                <a:cs typeface="Arial" charset="0"/>
              </a:rPr>
              <a:t> в </a:t>
            </a:r>
            <a:r>
              <a:rPr lang="ru-RU" altLang="ru-RU" sz="1600">
                <a:solidFill>
                  <a:srgbClr val="FF0000"/>
                </a:solidFill>
                <a:cs typeface="Arial" charset="0"/>
              </a:rPr>
              <a:t>разработке модели </a:t>
            </a:r>
            <a:r>
              <a:rPr lang="ru-RU" altLang="ru-RU" sz="1600">
                <a:solidFill>
                  <a:srgbClr val="00000A"/>
                </a:solidFill>
                <a:cs typeface="Arial" charset="0"/>
              </a:rPr>
              <a:t>активного сопровождения родительского сообщества, создании совместных образовательных проектов на основе выявления потребностей каждой семьи воспитанников дошкольного образовательного учреждения;</a:t>
            </a:r>
          </a:p>
          <a:p>
            <a:pPr algn="just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600">
                <a:solidFill>
                  <a:srgbClr val="00000A"/>
                </a:solidFill>
                <a:cs typeface="Arial" charset="0"/>
              </a:rPr>
              <a:t>- </a:t>
            </a:r>
            <a:r>
              <a:rPr lang="ru-RU" altLang="ru-RU" sz="1600">
                <a:solidFill>
                  <a:srgbClr val="FF0000"/>
                </a:solidFill>
                <a:cs typeface="Arial" charset="0"/>
              </a:rPr>
              <a:t> накоплении  </a:t>
            </a:r>
            <a:r>
              <a:rPr lang="ru-RU" altLang="ru-RU" sz="1600">
                <a:solidFill>
                  <a:srgbClr val="000000"/>
                </a:solidFill>
                <a:cs typeface="Arial" charset="0"/>
              </a:rPr>
              <a:t>и распространении опыта на самых различных уровнях образовательной системы, «запуске» результатов проективного сотрудничества с семьей  на всех ступенях образовательной вертикали – от службы ранней помощи до школы.</a:t>
            </a:r>
            <a:endParaRPr lang="ru-RU" altLang="ru-RU" sz="1600">
              <a:solidFill>
                <a:srgbClr val="00000A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Arial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331913" y="4941888"/>
            <a:ext cx="7812087" cy="16557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107763" dir="2700000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b="1" i="1" dirty="0">
                <a:solidFill>
                  <a:srgbClr val="000000"/>
                </a:solidFill>
                <a:latin typeface="+mn-lt"/>
                <a:cs typeface="Arial" pitchFamily="34" charset="0"/>
              </a:rPr>
              <a:t>ОРИГИНАЛЬНОСТЬ: </a:t>
            </a:r>
          </a:p>
          <a:p>
            <a:pPr algn="just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pitchFamily="34" charset="0"/>
              </a:rPr>
              <a:t>-</a:t>
            </a:r>
            <a:r>
              <a:rPr lang="ru-RU" sz="1600" b="1" i="1" dirty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000A"/>
                </a:solidFill>
                <a:latin typeface="+mn-lt"/>
                <a:cs typeface="Arial" pitchFamily="34" charset="0"/>
              </a:rPr>
              <a:t>продвижение и реализация идеи гармоничного сосуществования здоровых детей и детей с ограниченными возможностями;</a:t>
            </a:r>
          </a:p>
          <a:p>
            <a:pPr algn="just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pitchFamily="34" charset="0"/>
              </a:rPr>
              <a:t>- создание единого диалогового пространства педагогов и родителей.</a:t>
            </a:r>
          </a:p>
          <a:p>
            <a:pPr algn="just" fontAlgn="auto">
              <a:spcBef>
                <a:spcPts val="0"/>
              </a:spcBef>
              <a:spcAft>
                <a:spcPts val="1000"/>
              </a:spcAft>
              <a:defRPr/>
            </a:pPr>
            <a:endParaRPr lang="ru-RU" sz="1400" dirty="0">
              <a:solidFill>
                <a:srgbClr val="00000A"/>
              </a:solidFill>
              <a:latin typeface="Times New Roman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Arial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4932363" y="4581525"/>
            <a:ext cx="898525" cy="287338"/>
          </a:xfrm>
          <a:prstGeom prst="downArrow">
            <a:avLst>
              <a:gd name="adj1" fmla="val 50000"/>
              <a:gd name="adj2" fmla="val 59524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971550" y="404813"/>
            <a:ext cx="8445500" cy="647700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Проект «Интегративная школа детства» раскрывает: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8400" y="1052513"/>
            <a:ext cx="5616575" cy="15843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</a:rPr>
              <a:t>неформальное </a:t>
            </a:r>
            <a:r>
              <a:rPr lang="ru-RU" sz="2000" b="1" dirty="0">
                <a:solidFill>
                  <a:schemeClr val="tx1"/>
                </a:solidFill>
              </a:rPr>
              <a:t>привлечение родителей в педагогический процесс, а фактически равное  партнерское, </a:t>
            </a:r>
            <a:r>
              <a:rPr lang="ru-RU" sz="2000" b="1" dirty="0" err="1">
                <a:solidFill>
                  <a:schemeClr val="tx1"/>
                </a:solidFill>
              </a:rPr>
              <a:t>взаимополезное</a:t>
            </a:r>
            <a:r>
              <a:rPr lang="ru-RU" sz="2000" b="1" dirty="0">
                <a:solidFill>
                  <a:schemeClr val="tx1"/>
                </a:solidFill>
              </a:rPr>
              <a:t> сотрудничество семьи и дошкольного образовательного учреждения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8400" y="2852738"/>
            <a:ext cx="5616575" cy="18002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содержание каждого структурного звена  дошкольного образовательного </a:t>
            </a:r>
            <a:r>
              <a:rPr lang="ru-RU" sz="2000" b="1" dirty="0">
                <a:solidFill>
                  <a:schemeClr val="tx1"/>
                </a:solidFill>
              </a:rPr>
              <a:t>учреждения </a:t>
            </a:r>
            <a:r>
              <a:rPr lang="ru-RU" sz="2000" b="1" dirty="0">
                <a:solidFill>
                  <a:schemeClr val="tx1"/>
                </a:solidFill>
              </a:rPr>
              <a:t>как  модель системной иерархии социально-педагогического ансамбля на основе совместной  проектной  деятельности с семьей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8400" y="4913313"/>
            <a:ext cx="5616575" cy="194468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определение основных направлений образовательного сотрудничества с семьями воспитанников  МБДОУ, важности соблюдения рациональных путей взаимодействия при использовании активных и интерактивных форм общения с родителями</a:t>
            </a:r>
          </a:p>
        </p:txBody>
      </p:sp>
      <p:pic>
        <p:nvPicPr>
          <p:cNvPr id="5127" name="Picture 2" descr="C:\Users\Irina\Desktop\картинки семья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2305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" descr="C:\Users\Irina\Desktop\картинки семья\6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157788"/>
            <a:ext cx="22320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 descr="C:\Users\Irina\Desktop\картинки семья\_1_~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97200"/>
            <a:ext cx="23050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Планируемые результаты работы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115616" y="1196752"/>
          <a:ext cx="820891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229600" cy="1584325"/>
          </a:xfrm>
        </p:spPr>
        <p:txBody>
          <a:bodyPr/>
          <a:lstStyle/>
          <a:p>
            <a:pPr eaLnBrk="1" hangingPunct="1"/>
            <a:r>
              <a:rPr lang="ru-RU" altLang="ru-RU" sz="2800" u="sng" smtClean="0"/>
              <a:t>Объем выполненных работ по проекту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800" smtClean="0">
                <a:cs typeface="Times New Roman" pitchFamily="18" charset="0"/>
              </a:rPr>
              <a:t>Материально –техническое оснащение проектной деятельности</a:t>
            </a:r>
            <a:endParaRPr lang="ru-RU" altLang="ru-RU" sz="280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313" y="1916113"/>
            <a:ext cx="5689600" cy="5048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</a:rPr>
              <a:t>Информационный киоск</a:t>
            </a:r>
          </a:p>
        </p:txBody>
      </p:sp>
      <p:pic>
        <p:nvPicPr>
          <p:cNvPr id="7173" name="Picture 2" descr="G:\17.02.2015\DSC01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4535487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5292725" y="2492375"/>
            <a:ext cx="215900" cy="4318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8229600" cy="1584325"/>
          </a:xfrm>
        </p:spPr>
        <p:txBody>
          <a:bodyPr/>
          <a:lstStyle/>
          <a:p>
            <a:pPr eaLnBrk="1" hangingPunct="1"/>
            <a:r>
              <a:rPr lang="ru-RU" altLang="ru-RU" sz="2800" u="sng" smtClean="0"/>
              <a:t>Объем выполненных работ по проекту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800" smtClean="0">
                <a:cs typeface="Times New Roman" pitchFamily="18" charset="0"/>
              </a:rPr>
              <a:t>Материально–техническое оснащение проектной деятельности</a:t>
            </a:r>
            <a:endParaRPr lang="ru-RU" altLang="ru-RU" sz="280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1476375" y="1916113"/>
            <a:ext cx="7667625" cy="5048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latin typeface="+mj-lt"/>
                <a:cs typeface="Times New Roman" pitchFamily="18" charset="0"/>
              </a:rPr>
              <a:t>Материально-техническое оснащение студии «Учимся вместе»</a:t>
            </a:r>
          </a:p>
        </p:txBody>
      </p:sp>
      <p:pic>
        <p:nvPicPr>
          <p:cNvPr id="8197" name="Picture 4" descr="G:\17.02.2015\DSC01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068638"/>
            <a:ext cx="374491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G:\17.02.2015\DSC010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3068638"/>
            <a:ext cx="35290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 вниз 15"/>
          <p:cNvSpPr/>
          <p:nvPr/>
        </p:nvSpPr>
        <p:spPr>
          <a:xfrm>
            <a:off x="7235825" y="2492375"/>
            <a:ext cx="215900" cy="50482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492500" y="2492375"/>
            <a:ext cx="215900" cy="50482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92275" y="2133600"/>
            <a:ext cx="7272338" cy="647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</a:rPr>
              <a:t>Макет «Древо мудрости»</a:t>
            </a:r>
          </a:p>
        </p:txBody>
      </p:sp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8229600" cy="1584325"/>
          </a:xfrm>
        </p:spPr>
        <p:txBody>
          <a:bodyPr/>
          <a:lstStyle/>
          <a:p>
            <a:pPr eaLnBrk="1" hangingPunct="1"/>
            <a:r>
              <a:rPr lang="ru-RU" altLang="ru-RU" sz="2800" u="sng" smtClean="0"/>
              <a:t>Объем выполненных работ по проекту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800" smtClean="0">
                <a:cs typeface="Times New Roman" pitchFamily="18" charset="0"/>
              </a:rPr>
              <a:t>материально–техническое оснащение проектной деятельности</a:t>
            </a:r>
            <a:endParaRPr lang="ru-RU" altLang="ru-RU" sz="2800" smtClean="0"/>
          </a:p>
        </p:txBody>
      </p:sp>
      <p:sp>
        <p:nvSpPr>
          <p:cNvPr id="14" name="Стрелка вниз 13"/>
          <p:cNvSpPr/>
          <p:nvPr/>
        </p:nvSpPr>
        <p:spPr>
          <a:xfrm>
            <a:off x="5148263" y="2852738"/>
            <a:ext cx="287337" cy="4318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3357563"/>
            <a:ext cx="7345362" cy="335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619250" y="1989138"/>
            <a:ext cx="7164388" cy="5032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</a:rPr>
              <a:t>Стенд «Интегративная школа детства»</a:t>
            </a:r>
          </a:p>
        </p:txBody>
      </p:sp>
      <p:sp>
        <p:nvSpPr>
          <p:cNvPr id="10244" name="Заголовок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8229600" cy="1584325"/>
          </a:xfrm>
        </p:spPr>
        <p:txBody>
          <a:bodyPr/>
          <a:lstStyle/>
          <a:p>
            <a:pPr eaLnBrk="1" hangingPunct="1"/>
            <a:r>
              <a:rPr lang="ru-RU" altLang="ru-RU" sz="2800" u="sng" smtClean="0"/>
              <a:t>Объем выполненных работ по проекту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800" smtClean="0">
                <a:cs typeface="Times New Roman" pitchFamily="18" charset="0"/>
              </a:rPr>
              <a:t>материально–техническое оснащение проектной деятельности</a:t>
            </a:r>
            <a:endParaRPr lang="ru-RU" altLang="ru-RU" sz="2800" smtClean="0"/>
          </a:p>
        </p:txBody>
      </p:sp>
      <p:sp>
        <p:nvSpPr>
          <p:cNvPr id="15" name="Стрелка вниз 14"/>
          <p:cNvSpPr/>
          <p:nvPr/>
        </p:nvSpPr>
        <p:spPr>
          <a:xfrm>
            <a:off x="5148263" y="2565400"/>
            <a:ext cx="358775" cy="50323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068638"/>
            <a:ext cx="657542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598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Муниципальное бюджетное дошкольное образовательное учреждение детский сад комбинированного вида №8 «Гармония» муниципального образования город Новороссийск</vt:lpstr>
      <vt:lpstr>Тема проекта: «Интегративная школа детства – модель системной иерархии социально-педагогического ансамбля на основе совместной проектной деятельности с семьей» </vt:lpstr>
      <vt:lpstr>НОВИЗНА И ОРИГИНАЛЬНОСТЬ   инновационного проекта  «ИНТЕГРАТИВНАЯ ШКОЛА ДЕТСТВА»</vt:lpstr>
      <vt:lpstr>Проект «Интегративная школа детства» раскрывает:</vt:lpstr>
      <vt:lpstr>Планируемые результаты работы</vt:lpstr>
      <vt:lpstr>Объем выполненных работ по проекту Материально –техническое оснащение проектной деятельности</vt:lpstr>
      <vt:lpstr>Объем выполненных работ по проекту Материально–техническое оснащение проектной деятельности</vt:lpstr>
      <vt:lpstr>Объем выполненных работ по проекту материально–техническое оснащение проектной деятельности</vt:lpstr>
      <vt:lpstr>Объем выполненных работ по проекту материально–техническое оснащение проектной деятельности</vt:lpstr>
      <vt:lpstr>Объем выполненных работ по проекту Материально–техническое оснащение проектной деятельности</vt:lpstr>
      <vt:lpstr>Планируемые результаты работы Организация совместных проектов– выстраивание партнерских отношений </vt:lpstr>
      <vt:lpstr>Презентация PowerPoint</vt:lpstr>
      <vt:lpstr>Не надо шагать впереди.  Дай руку ребенку и шагни вместе с ним!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pc</cp:lastModifiedBy>
  <cp:revision>17</cp:revision>
  <dcterms:created xsi:type="dcterms:W3CDTF">2015-01-24T12:22:07Z</dcterms:created>
  <dcterms:modified xsi:type="dcterms:W3CDTF">2015-03-22T17:43:35Z</dcterms:modified>
</cp:coreProperties>
</file>