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325" r:id="rId2"/>
    <p:sldId id="316" r:id="rId3"/>
    <p:sldId id="331" r:id="rId4"/>
    <p:sldId id="318" r:id="rId5"/>
    <p:sldId id="278" r:id="rId6"/>
    <p:sldId id="326" r:id="rId7"/>
    <p:sldId id="259" r:id="rId8"/>
    <p:sldId id="314" r:id="rId9"/>
    <p:sldId id="330" r:id="rId10"/>
    <p:sldId id="332" r:id="rId11"/>
    <p:sldId id="303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AE8"/>
    <a:srgbClr val="A240AA"/>
    <a:srgbClr val="BD582C"/>
    <a:srgbClr val="7A0000"/>
    <a:srgbClr val="865640"/>
    <a:srgbClr val="E48312"/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13060483910346E-2"/>
          <c:y val="0.14772913707620927"/>
          <c:w val="0.8819223572573206"/>
          <c:h val="0.6312248407901086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37</c:v>
                </c:pt>
                <c:pt idx="1">
                  <c:v>30</c:v>
                </c:pt>
                <c:pt idx="2">
                  <c:v>33</c:v>
                </c:pt>
                <c:pt idx="3">
                  <c:v>18</c:v>
                </c:pt>
                <c:pt idx="4">
                  <c:v>26</c:v>
                </c:pt>
                <c:pt idx="5">
                  <c:v>31</c:v>
                </c:pt>
                <c:pt idx="6">
                  <c:v>43</c:v>
                </c:pt>
                <c:pt idx="7">
                  <c:v>39</c:v>
                </c:pt>
                <c:pt idx="8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B4-4B35-8ADA-B31439BAF1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B4-4B35-8ADA-B31439BAF1D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B4-4B35-8ADA-B31439BAF1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322304"/>
        <c:axId val="74323840"/>
      </c:lineChart>
      <c:catAx>
        <c:axId val="7432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323840"/>
        <c:crosses val="autoZero"/>
        <c:auto val="1"/>
        <c:lblAlgn val="ctr"/>
        <c:lblOffset val="100"/>
        <c:noMultiLvlLbl val="0"/>
      </c:catAx>
      <c:valAx>
        <c:axId val="74323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74322304"/>
        <c:crosses val="autoZero"/>
        <c:crossBetween val="between"/>
      </c:valAx>
      <c:spPr>
        <a:ln w="28575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2319535546333"/>
          <c:y val="7.9624981928581737E-2"/>
          <c:w val="0.70748314829189052"/>
          <c:h val="0.6612619492290476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43</c:v>
                </c:pt>
                <c:pt idx="1">
                  <c:v>47</c:v>
                </c:pt>
                <c:pt idx="2">
                  <c:v>30</c:v>
                </c:pt>
                <c:pt idx="3">
                  <c:v>44</c:v>
                </c:pt>
                <c:pt idx="4">
                  <c:v>53</c:v>
                </c:pt>
                <c:pt idx="5">
                  <c:v>68</c:v>
                </c:pt>
                <c:pt idx="6">
                  <c:v>71</c:v>
                </c:pt>
                <c:pt idx="7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33-4DF9-8271-FFEF2D9D24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34</c:v>
                </c:pt>
                <c:pt idx="1">
                  <c:v>27</c:v>
                </c:pt>
                <c:pt idx="2">
                  <c:v>30</c:v>
                </c:pt>
                <c:pt idx="3">
                  <c:v>47</c:v>
                </c:pt>
                <c:pt idx="4">
                  <c:v>29</c:v>
                </c:pt>
                <c:pt idx="5">
                  <c:v>57</c:v>
                </c:pt>
                <c:pt idx="6">
                  <c:v>81</c:v>
                </c:pt>
                <c:pt idx="7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3-4DF9-8271-FFEF2D9D24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32</c:v>
                </c:pt>
                <c:pt idx="1">
                  <c:v>30</c:v>
                </c:pt>
                <c:pt idx="2">
                  <c:v>35</c:v>
                </c:pt>
                <c:pt idx="3">
                  <c:v>49</c:v>
                </c:pt>
                <c:pt idx="4">
                  <c:v>57</c:v>
                </c:pt>
                <c:pt idx="5">
                  <c:v>61</c:v>
                </c:pt>
                <c:pt idx="6">
                  <c:v>75</c:v>
                </c:pt>
                <c:pt idx="7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33-4DF9-8271-FFEF2D9D24C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Лист1!$A$2:$A$9</c:f>
              <c:strCache>
                <c:ptCount val="8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март</c:v>
                </c:pt>
                <c:pt idx="6">
                  <c:v>апрель</c:v>
                </c:pt>
                <c:pt idx="7">
                  <c:v>май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37</c:v>
                </c:pt>
                <c:pt idx="1">
                  <c:v>35</c:v>
                </c:pt>
                <c:pt idx="2">
                  <c:v>44</c:v>
                </c:pt>
                <c:pt idx="3">
                  <c:v>49</c:v>
                </c:pt>
                <c:pt idx="4">
                  <c:v>35</c:v>
                </c:pt>
                <c:pt idx="5">
                  <c:v>93</c:v>
                </c:pt>
                <c:pt idx="6">
                  <c:v>87</c:v>
                </c:pt>
                <c:pt idx="7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33-4DF9-8271-FFEF2D9D2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873472"/>
        <c:axId val="96891648"/>
      </c:lineChart>
      <c:catAx>
        <c:axId val="96873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91648"/>
        <c:crosses val="autoZero"/>
        <c:auto val="1"/>
        <c:lblAlgn val="ctr"/>
        <c:lblOffset val="100"/>
        <c:noMultiLvlLbl val="0"/>
      </c:catAx>
      <c:valAx>
        <c:axId val="96891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600" dirty="0">
                    <a:latin typeface="Times New Roman" pitchFamily="18" charset="0"/>
                    <a:cs typeface="Times New Roman" pitchFamily="18" charset="0"/>
                  </a:rPr>
                  <a:t>Число</a:t>
                </a:r>
                <a:r>
                  <a:rPr lang="ru-RU" sz="1600" baseline="0" dirty="0">
                    <a:latin typeface="Times New Roman" pitchFamily="18" charset="0"/>
                    <a:cs typeface="Times New Roman" pitchFamily="18" charset="0"/>
                  </a:rPr>
                  <a:t> детей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8734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0979175993588293"/>
          <c:y val="0.28617839174244736"/>
          <c:w val="0.18920057432778756"/>
          <c:h val="0.47855197339887268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5193996106171381"/>
                  <c:y val="1.5831284949820341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89 %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B45-49B0-B45E-CE31228A7413}"/>
                </c:ext>
              </c:extLst>
            </c:dLbl>
            <c:dLbl>
              <c:idx val="1"/>
              <c:layout>
                <c:manualLayout>
                  <c:x val="7.5269456957136549E-2"/>
                  <c:y val="-0.18299876402621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5-49B0-B45E-CE31228A7413}"/>
                </c:ext>
              </c:extLst>
            </c:dLbl>
            <c:dLbl>
              <c:idx val="2"/>
              <c:layout>
                <c:manualLayout>
                  <c:x val="0.10881092386636097"/>
                  <c:y val="5.643753864464651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22 %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B45-49B0-B45E-CE31228A7413}"/>
                </c:ext>
              </c:extLst>
            </c:dLbl>
            <c:dLbl>
              <c:idx val="3"/>
              <c:layout>
                <c:manualLayout>
                  <c:x val="8.8368656399728213E-2"/>
                  <c:y val="0.17042261507980588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B45-49B0-B45E-CE31228A7413}"/>
                </c:ext>
              </c:extLst>
            </c:dLbl>
            <c:dLbl>
              <c:idx val="4"/>
              <c:layout>
                <c:manualLayout>
                  <c:x val="6.3288366856542849E-2"/>
                  <c:y val="0.1488512648010315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Arial Black" pitchFamily="34" charset="0"/>
                      </a:defRPr>
                    </a:pPr>
                    <a:r>
                      <a:rPr lang="en-US" sz="1800" b="1" dirty="0">
                        <a:latin typeface="+mj-lt"/>
                      </a:rPr>
                      <a:t>15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70-4691-9804-D201890B2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28</c:v>
                </c:pt>
                <c:pt idx="2">
                  <c:v>22</c:v>
                </c:pt>
                <c:pt idx="3">
                  <c:v>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45-49B0-B45E-CE31228A74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5-CB45-49B0-B45E-CE31228A74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CB45-49B0-B45E-CE31228A74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CB45-49B0-B45E-CE31228A74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Участие педагогов МАДОУ МО г. Краснодар "Центр - детский сад № 201"  в мероприятиях 5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8-CB45-49B0-B45E-CE31228A741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Участие педагогов МАДОУ МО г. Краснодар "Центр - детский сад № 201"  в мероприятиях 6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9-CB45-49B0-B45E-CE31228A741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Участие педагогов МАДОУ МО г. Краснодар "Центр - детский сад № 201"  в мероприятиях 7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CB45-49B0-B45E-CE31228A741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Участие педагогов МАДОУ МО г. Краснодар "Центр - детский сад № 201"  в мероприятиях 8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CB45-49B0-B45E-CE31228A741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Участие педагогов МАДОУ МО г. Краснодар "Центр - детский сад № 201"  в мероприятиях 9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Муниципальный уровень</c:v>
                </c:pt>
                <c:pt idx="1">
                  <c:v>Краевой уровень</c:v>
                </c:pt>
                <c:pt idx="2">
                  <c:v>Федеральный уровень</c:v>
                </c:pt>
                <c:pt idx="3">
                  <c:v>Международный уровень</c:v>
                </c:pt>
                <c:pt idx="4">
                  <c:v>Публикации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C-CB45-49B0-B45E-CE31228A7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Arial Black" panose="020B0A04020102020204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latin typeface="Arial Black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522576326117107"/>
          <c:y val="0.19882590315845861"/>
          <c:w val="0.35020119505693625"/>
          <c:h val="0.765650642120667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ACE17-713F-4DA0-9769-255547C92A79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BAF7BA-C82D-4AE1-8821-418AEEC6B917}">
      <dgm:prSet phldrT="[Текст]" custT="1"/>
      <dgm:spPr/>
      <dgm:t>
        <a:bodyPr/>
        <a:lstStyle/>
        <a:p>
          <a:r>
            <a:rPr lang="ru-RU" sz="2400" b="1" dirty="0"/>
            <a:t>Наличие инициативы выбора детьми образовательного маршрута.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6049F-0AAF-4AAE-8F0E-0F29EC9A079E}" type="parTrans" cxnId="{E4FB751D-90B5-41EE-8BCB-0466E241F8B8}">
      <dgm:prSet/>
      <dgm:spPr/>
      <dgm:t>
        <a:bodyPr/>
        <a:lstStyle/>
        <a:p>
          <a:endParaRPr lang="ru-RU"/>
        </a:p>
      </dgm:t>
    </dgm:pt>
    <dgm:pt modelId="{25A1A290-A349-49D8-9B67-75772E6F2EC1}" type="sibTrans" cxnId="{E4FB751D-90B5-41EE-8BCB-0466E241F8B8}">
      <dgm:prSet/>
      <dgm:spPr/>
      <dgm:t>
        <a:bodyPr/>
        <a:lstStyle/>
        <a:p>
          <a:endParaRPr lang="ru-RU"/>
        </a:p>
      </dgm:t>
    </dgm:pt>
    <dgm:pt modelId="{6B71B6DA-454D-4FB2-AFF5-AE0A7CF59078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/>
            <a:t>Создание условий для всех участников образовательных отношений по формированию финансовой грамотности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43F23-001C-4A2B-8D89-1E4EB2428B76}" type="parTrans" cxnId="{780DED2B-117B-4867-9CFA-FAB3EEFBE65C}">
      <dgm:prSet/>
      <dgm:spPr/>
      <dgm:t>
        <a:bodyPr/>
        <a:lstStyle/>
        <a:p>
          <a:endParaRPr lang="ru-RU"/>
        </a:p>
      </dgm:t>
    </dgm:pt>
    <dgm:pt modelId="{FECC5A84-300E-488B-A877-B5A055B77E0F}" type="sibTrans" cxnId="{780DED2B-117B-4867-9CFA-FAB3EEFBE65C}">
      <dgm:prSet/>
      <dgm:spPr/>
      <dgm:t>
        <a:bodyPr/>
        <a:lstStyle/>
        <a:p>
          <a:endParaRPr lang="ru-RU"/>
        </a:p>
      </dgm:t>
    </dgm:pt>
    <dgm:pt modelId="{6D9F3776-239D-4E61-8247-73DFA96C5E60}">
      <dgm:prSet phldrT="[Текст]" custT="1"/>
      <dgm:spPr/>
      <dgm:t>
        <a:bodyPr/>
        <a:lstStyle/>
        <a:p>
          <a:pPr algn="ctr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/>
            <a:t>Определение у детей старшего дошкольного возраста уровней финансовой грамотности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A7F94-87D6-4DDA-85E7-C5B28E43B63F}" type="parTrans" cxnId="{D471F6FD-C2CD-465E-9047-74F925E4935B}">
      <dgm:prSet/>
      <dgm:spPr/>
      <dgm:t>
        <a:bodyPr/>
        <a:lstStyle/>
        <a:p>
          <a:endParaRPr lang="ru-RU"/>
        </a:p>
      </dgm:t>
    </dgm:pt>
    <dgm:pt modelId="{FFF6E840-EB90-4C16-AFD1-867F84F20B61}" type="sibTrans" cxnId="{D471F6FD-C2CD-465E-9047-74F925E4935B}">
      <dgm:prSet/>
      <dgm:spPr/>
      <dgm:t>
        <a:bodyPr/>
        <a:lstStyle/>
        <a:p>
          <a:endParaRPr lang="ru-RU"/>
        </a:p>
      </dgm:t>
    </dgm:pt>
    <dgm:pt modelId="{A8B00A94-42FE-4ED5-B5F9-F27799C3F9B7}">
      <dgm:prSet custT="1"/>
      <dgm:spPr/>
      <dgm:t>
        <a:bodyPr/>
        <a:lstStyle/>
        <a:p>
          <a:r>
            <a:rPr lang="ru-RU" sz="2400" b="1" dirty="0"/>
            <a:t>Повышение уровня компетенций родителей</a:t>
          </a:r>
          <a:r>
            <a:rPr lang="ru-RU" sz="2400" dirty="0"/>
            <a:t>.</a:t>
          </a:r>
        </a:p>
      </dgm:t>
    </dgm:pt>
    <dgm:pt modelId="{772B64C6-E827-4F10-A7A5-4E18C7AABE61}" type="parTrans" cxnId="{9E8B4A00-18FC-4DAA-BCD0-D43A096EB23A}">
      <dgm:prSet/>
      <dgm:spPr/>
      <dgm:t>
        <a:bodyPr/>
        <a:lstStyle/>
        <a:p>
          <a:endParaRPr lang="ru-RU"/>
        </a:p>
      </dgm:t>
    </dgm:pt>
    <dgm:pt modelId="{542367C3-49D3-4DF2-8C6A-FC9A09CC4F17}" type="sibTrans" cxnId="{9E8B4A00-18FC-4DAA-BCD0-D43A096EB23A}">
      <dgm:prSet/>
      <dgm:spPr/>
      <dgm:t>
        <a:bodyPr/>
        <a:lstStyle/>
        <a:p>
          <a:endParaRPr lang="ru-RU"/>
        </a:p>
      </dgm:t>
    </dgm:pt>
    <dgm:pt modelId="{6F5E8384-5DD2-476C-9A73-7EB600C19225}" type="pres">
      <dgm:prSet presAssocID="{34DACE17-713F-4DA0-9769-255547C92A79}" presName="diagram" presStyleCnt="0">
        <dgm:presLayoutVars>
          <dgm:dir/>
          <dgm:resizeHandles val="exact"/>
        </dgm:presLayoutVars>
      </dgm:prSet>
      <dgm:spPr/>
    </dgm:pt>
    <dgm:pt modelId="{D0E7CED9-258E-4C22-9F1C-1DFA8F6CE26C}" type="pres">
      <dgm:prSet presAssocID="{58BAF7BA-C82D-4AE1-8821-418AEEC6B917}" presName="node" presStyleLbl="node1" presStyleIdx="0" presStyleCnt="4" custScaleX="41902" custScaleY="42652" custLinFactNeighborX="-509" custLinFactNeighborY="11436">
        <dgm:presLayoutVars>
          <dgm:bulletEnabled val="1"/>
        </dgm:presLayoutVars>
      </dgm:prSet>
      <dgm:spPr/>
    </dgm:pt>
    <dgm:pt modelId="{BD29D70B-9692-4D1E-AA5C-2A228CEA2A28}" type="pres">
      <dgm:prSet presAssocID="{25A1A290-A349-49D8-9B67-75772E6F2EC1}" presName="sibTrans" presStyleCnt="0"/>
      <dgm:spPr/>
    </dgm:pt>
    <dgm:pt modelId="{1AC40DC4-9E4F-409A-B922-624264838F7A}" type="pres">
      <dgm:prSet presAssocID="{A8B00A94-42FE-4ED5-B5F9-F27799C3F9B7}" presName="node" presStyleLbl="node1" presStyleIdx="1" presStyleCnt="4" custScaleX="41301" custScaleY="42397" custLinFactNeighborX="3468" custLinFactNeighborY="13502">
        <dgm:presLayoutVars>
          <dgm:bulletEnabled val="1"/>
        </dgm:presLayoutVars>
      </dgm:prSet>
      <dgm:spPr/>
    </dgm:pt>
    <dgm:pt modelId="{73952CB0-64D9-47CB-A1D6-36301B09AA74}" type="pres">
      <dgm:prSet presAssocID="{542367C3-49D3-4DF2-8C6A-FC9A09CC4F17}" presName="sibTrans" presStyleCnt="0"/>
      <dgm:spPr/>
    </dgm:pt>
    <dgm:pt modelId="{E226F620-10DB-4AC8-B239-C52D23B133C3}" type="pres">
      <dgm:prSet presAssocID="{6B71B6DA-454D-4FB2-AFF5-AE0A7CF59078}" presName="node" presStyleLbl="node1" presStyleIdx="2" presStyleCnt="4" custScaleX="44458" custScaleY="46556" custLinFactNeighborX="2019" custLinFactNeighborY="-1645">
        <dgm:presLayoutVars>
          <dgm:bulletEnabled val="1"/>
        </dgm:presLayoutVars>
      </dgm:prSet>
      <dgm:spPr/>
    </dgm:pt>
    <dgm:pt modelId="{19548F80-966E-4590-AE7E-E3DF20A2574B}" type="pres">
      <dgm:prSet presAssocID="{FECC5A84-300E-488B-A877-B5A055B77E0F}" presName="sibTrans" presStyleCnt="0"/>
      <dgm:spPr/>
    </dgm:pt>
    <dgm:pt modelId="{A23899A8-91EB-4357-91DF-8EDB51E8AA78}" type="pres">
      <dgm:prSet presAssocID="{6D9F3776-239D-4E61-8247-73DFA96C5E60}" presName="node" presStyleLbl="node1" presStyleIdx="3" presStyleCnt="4" custScaleX="44341" custScaleY="45771" custLinFactNeighborX="1649" custLinFactNeighborY="-1315">
        <dgm:presLayoutVars>
          <dgm:bulletEnabled val="1"/>
        </dgm:presLayoutVars>
      </dgm:prSet>
      <dgm:spPr/>
    </dgm:pt>
  </dgm:ptLst>
  <dgm:cxnLst>
    <dgm:cxn modelId="{9E8B4A00-18FC-4DAA-BCD0-D43A096EB23A}" srcId="{34DACE17-713F-4DA0-9769-255547C92A79}" destId="{A8B00A94-42FE-4ED5-B5F9-F27799C3F9B7}" srcOrd="1" destOrd="0" parTransId="{772B64C6-E827-4F10-A7A5-4E18C7AABE61}" sibTransId="{542367C3-49D3-4DF2-8C6A-FC9A09CC4F17}"/>
    <dgm:cxn modelId="{32FA6103-FC1A-4EE1-9EFF-D2D4B56F13F7}" type="presOf" srcId="{34DACE17-713F-4DA0-9769-255547C92A79}" destId="{6F5E8384-5DD2-476C-9A73-7EB600C19225}" srcOrd="0" destOrd="0" presId="urn:microsoft.com/office/officeart/2005/8/layout/default#1"/>
    <dgm:cxn modelId="{8E9C4011-A929-4CB1-8A72-A80509DED721}" type="presOf" srcId="{58BAF7BA-C82D-4AE1-8821-418AEEC6B917}" destId="{D0E7CED9-258E-4C22-9F1C-1DFA8F6CE26C}" srcOrd="0" destOrd="0" presId="urn:microsoft.com/office/officeart/2005/8/layout/default#1"/>
    <dgm:cxn modelId="{3B79B511-A56D-412C-80E7-DBA643E3CAB3}" type="presOf" srcId="{6D9F3776-239D-4E61-8247-73DFA96C5E60}" destId="{A23899A8-91EB-4357-91DF-8EDB51E8AA78}" srcOrd="0" destOrd="0" presId="urn:microsoft.com/office/officeart/2005/8/layout/default#1"/>
    <dgm:cxn modelId="{71C77B12-36EA-462A-AE06-2B0F2E7B21F6}" type="presOf" srcId="{A8B00A94-42FE-4ED5-B5F9-F27799C3F9B7}" destId="{1AC40DC4-9E4F-409A-B922-624264838F7A}" srcOrd="0" destOrd="0" presId="urn:microsoft.com/office/officeart/2005/8/layout/default#1"/>
    <dgm:cxn modelId="{E4FB751D-90B5-41EE-8BCB-0466E241F8B8}" srcId="{34DACE17-713F-4DA0-9769-255547C92A79}" destId="{58BAF7BA-C82D-4AE1-8821-418AEEC6B917}" srcOrd="0" destOrd="0" parTransId="{9AF6049F-0AAF-4AAE-8F0E-0F29EC9A079E}" sibTransId="{25A1A290-A349-49D8-9B67-75772E6F2EC1}"/>
    <dgm:cxn modelId="{780DED2B-117B-4867-9CFA-FAB3EEFBE65C}" srcId="{34DACE17-713F-4DA0-9769-255547C92A79}" destId="{6B71B6DA-454D-4FB2-AFF5-AE0A7CF59078}" srcOrd="2" destOrd="0" parTransId="{1D043F23-001C-4A2B-8D89-1E4EB2428B76}" sibTransId="{FECC5A84-300E-488B-A877-B5A055B77E0F}"/>
    <dgm:cxn modelId="{08073EEC-BA9F-4076-BAD5-3FFCB586ABC9}" type="presOf" srcId="{6B71B6DA-454D-4FB2-AFF5-AE0A7CF59078}" destId="{E226F620-10DB-4AC8-B239-C52D23B133C3}" srcOrd="0" destOrd="0" presId="urn:microsoft.com/office/officeart/2005/8/layout/default#1"/>
    <dgm:cxn modelId="{D471F6FD-C2CD-465E-9047-74F925E4935B}" srcId="{34DACE17-713F-4DA0-9769-255547C92A79}" destId="{6D9F3776-239D-4E61-8247-73DFA96C5E60}" srcOrd="3" destOrd="0" parTransId="{EA2A7F94-87D6-4DDA-85E7-C5B28E43B63F}" sibTransId="{FFF6E840-EB90-4C16-AFD1-867F84F20B61}"/>
    <dgm:cxn modelId="{69BC4951-21BF-4D8A-8A3B-A842E9CA1793}" type="presParOf" srcId="{6F5E8384-5DD2-476C-9A73-7EB600C19225}" destId="{D0E7CED9-258E-4C22-9F1C-1DFA8F6CE26C}" srcOrd="0" destOrd="0" presId="urn:microsoft.com/office/officeart/2005/8/layout/default#1"/>
    <dgm:cxn modelId="{568E2396-4005-4EE6-9C55-E5AB0B77547C}" type="presParOf" srcId="{6F5E8384-5DD2-476C-9A73-7EB600C19225}" destId="{BD29D70B-9692-4D1E-AA5C-2A228CEA2A28}" srcOrd="1" destOrd="0" presId="urn:microsoft.com/office/officeart/2005/8/layout/default#1"/>
    <dgm:cxn modelId="{3A64CFCF-40C0-48F8-B30E-96B5D2F641B0}" type="presParOf" srcId="{6F5E8384-5DD2-476C-9A73-7EB600C19225}" destId="{1AC40DC4-9E4F-409A-B922-624264838F7A}" srcOrd="2" destOrd="0" presId="urn:microsoft.com/office/officeart/2005/8/layout/default#1"/>
    <dgm:cxn modelId="{65A66D35-FAC7-4497-A24B-7F13647C903E}" type="presParOf" srcId="{6F5E8384-5DD2-476C-9A73-7EB600C19225}" destId="{73952CB0-64D9-47CB-A1D6-36301B09AA74}" srcOrd="3" destOrd="0" presId="urn:microsoft.com/office/officeart/2005/8/layout/default#1"/>
    <dgm:cxn modelId="{35EE1D6E-5B8B-424A-BB8C-3E123F7DE74D}" type="presParOf" srcId="{6F5E8384-5DD2-476C-9A73-7EB600C19225}" destId="{E226F620-10DB-4AC8-B239-C52D23B133C3}" srcOrd="4" destOrd="0" presId="urn:microsoft.com/office/officeart/2005/8/layout/default#1"/>
    <dgm:cxn modelId="{8F55E69C-60A4-47F6-B715-5ADB13EF14EF}" type="presParOf" srcId="{6F5E8384-5DD2-476C-9A73-7EB600C19225}" destId="{19548F80-966E-4590-AE7E-E3DF20A2574B}" srcOrd="5" destOrd="0" presId="urn:microsoft.com/office/officeart/2005/8/layout/default#1"/>
    <dgm:cxn modelId="{F0D2E9EC-2C25-4CF9-AA67-D8B6249E6648}" type="presParOf" srcId="{6F5E8384-5DD2-476C-9A73-7EB600C19225}" destId="{A23899A8-91EB-4357-91DF-8EDB51E8AA78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D93C9-5FCF-4E4B-98DB-CA361DC8EDE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AECFD-A906-4A35-9CD1-88D4123EFC2E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91C998A5-778B-427E-81C1-06D39D8EE2D4}" type="parTrans" cxnId="{9B9B058D-14A3-42C2-901A-3F94B578D634}">
      <dgm:prSet/>
      <dgm:spPr/>
      <dgm:t>
        <a:bodyPr/>
        <a:lstStyle/>
        <a:p>
          <a:endParaRPr lang="ru-RU"/>
        </a:p>
      </dgm:t>
    </dgm:pt>
    <dgm:pt modelId="{8C2878F8-4104-495F-90C6-F672565BA4DC}" type="sibTrans" cxnId="{9B9B058D-14A3-42C2-901A-3F94B578D634}">
      <dgm:prSet/>
      <dgm:spPr/>
      <dgm:t>
        <a:bodyPr/>
        <a:lstStyle/>
        <a:p>
          <a:endParaRPr lang="ru-RU"/>
        </a:p>
      </dgm:t>
    </dgm:pt>
    <dgm:pt modelId="{5EEC7465-F361-48DD-912C-44641F348C0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/>
            <a:t>Внедрена парциальная программа для детей старшего дошкольного возраста «Экономика для жизни» в 10 ДОО города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D7199AD-404B-41E5-9DCD-A167CEF58E39}" type="parTrans" cxnId="{05C39A1E-FDAE-4EC8-9E48-BD47E04E0DA3}">
      <dgm:prSet/>
      <dgm:spPr/>
      <dgm:t>
        <a:bodyPr/>
        <a:lstStyle/>
        <a:p>
          <a:endParaRPr lang="ru-RU"/>
        </a:p>
      </dgm:t>
    </dgm:pt>
    <dgm:pt modelId="{37C59549-AD76-4220-AB84-E0F18B86663E}" type="sibTrans" cxnId="{05C39A1E-FDAE-4EC8-9E48-BD47E04E0DA3}">
      <dgm:prSet/>
      <dgm:spPr/>
      <dgm:t>
        <a:bodyPr/>
        <a:lstStyle/>
        <a:p>
          <a:endParaRPr lang="ru-RU"/>
        </a:p>
      </dgm:t>
    </dgm:pt>
    <dgm:pt modelId="{A386A204-3481-4989-B084-C3FBEADC1859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08BEF2A1-54DC-4D67-848E-0D3870B57FCC}" type="parTrans" cxnId="{22714413-19B9-462B-9F01-24EACF27A1EC}">
      <dgm:prSet/>
      <dgm:spPr/>
      <dgm:t>
        <a:bodyPr/>
        <a:lstStyle/>
        <a:p>
          <a:endParaRPr lang="ru-RU"/>
        </a:p>
      </dgm:t>
    </dgm:pt>
    <dgm:pt modelId="{8FEC353B-B1DA-48C6-BDBE-F9AA1A6634E6}" type="sibTrans" cxnId="{22714413-19B9-462B-9F01-24EACF27A1EC}">
      <dgm:prSet/>
      <dgm:spPr/>
      <dgm:t>
        <a:bodyPr/>
        <a:lstStyle/>
        <a:p>
          <a:endParaRPr lang="ru-RU"/>
        </a:p>
      </dgm:t>
    </dgm:pt>
    <dgm:pt modelId="{9D2D5F14-CB5A-4901-ACD7-ACBF0D796055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  <a:ln w="6350"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/>
          <a:r>
            <a:rPr lang="ru-RU" sz="2000" b="1" dirty="0"/>
            <a:t>Проведен итоговый мониторинг результатов инновационной деятельности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553802B-0FB4-4151-A605-F3B0C0ABB0B2}" type="parTrans" cxnId="{178F51FB-636C-4B62-87E9-D2EE43BF1D21}">
      <dgm:prSet/>
      <dgm:spPr/>
      <dgm:t>
        <a:bodyPr/>
        <a:lstStyle/>
        <a:p>
          <a:endParaRPr lang="ru-RU"/>
        </a:p>
      </dgm:t>
    </dgm:pt>
    <dgm:pt modelId="{E0F1C0C9-A370-47F0-9421-B68234900DAD}" type="sibTrans" cxnId="{178F51FB-636C-4B62-87E9-D2EE43BF1D21}">
      <dgm:prSet/>
      <dgm:spPr/>
      <dgm:t>
        <a:bodyPr/>
        <a:lstStyle/>
        <a:p>
          <a:endParaRPr lang="ru-RU"/>
        </a:p>
      </dgm:t>
    </dgm:pt>
    <dgm:pt modelId="{FE8FB59B-8299-450D-8402-ADCE506FD73E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8C8669D5-3C2B-499B-BD94-EB358ECB37EF}" type="parTrans" cxnId="{F13888E0-8967-425F-AA73-C7F86AC993DC}">
      <dgm:prSet/>
      <dgm:spPr/>
      <dgm:t>
        <a:bodyPr/>
        <a:lstStyle/>
        <a:p>
          <a:endParaRPr lang="ru-RU"/>
        </a:p>
      </dgm:t>
    </dgm:pt>
    <dgm:pt modelId="{8A9F7798-CA07-4DFB-BB55-254EFF83FC29}" type="sibTrans" cxnId="{F13888E0-8967-425F-AA73-C7F86AC993DC}">
      <dgm:prSet/>
      <dgm:spPr/>
      <dgm:t>
        <a:bodyPr/>
        <a:lstStyle/>
        <a:p>
          <a:endParaRPr lang="ru-RU"/>
        </a:p>
      </dgm:t>
    </dgm:pt>
    <dgm:pt modelId="{5A4FB4D6-3950-42DE-A8D4-0C52908A057B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just">
            <a:lnSpc>
              <a:spcPct val="90000"/>
            </a:lnSpc>
          </a:pP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9391F14B-5073-46E7-8E7C-6017EDF4C585}" type="parTrans" cxnId="{0EFE0590-726D-4611-8B16-E60CF3A8DDCD}">
      <dgm:prSet/>
      <dgm:spPr/>
      <dgm:t>
        <a:bodyPr/>
        <a:lstStyle/>
        <a:p>
          <a:endParaRPr lang="ru-RU"/>
        </a:p>
      </dgm:t>
    </dgm:pt>
    <dgm:pt modelId="{7B4CCE43-C9BE-4ED9-8D18-8E253163FC3A}" type="sibTrans" cxnId="{0EFE0590-726D-4611-8B16-E60CF3A8DDCD}">
      <dgm:prSet/>
      <dgm:spPr/>
      <dgm:t>
        <a:bodyPr/>
        <a:lstStyle/>
        <a:p>
          <a:endParaRPr lang="ru-RU"/>
        </a:p>
      </dgm:t>
    </dgm:pt>
    <dgm:pt modelId="{D5A63128-CBCC-419C-9775-299C73C6FB7D}">
      <dgm:prSet/>
      <dgm:spPr/>
      <dgm:t>
        <a:bodyPr/>
        <a:lstStyle/>
        <a:p>
          <a:r>
            <a:rPr lang="ru-RU" dirty="0"/>
            <a:t>4</a:t>
          </a:r>
        </a:p>
      </dgm:t>
    </dgm:pt>
    <dgm:pt modelId="{41788C85-8864-48F6-B08E-AFBC473C4B4F}" type="parTrans" cxnId="{D6E9458D-4610-4A3F-9037-5AD898FBAE7A}">
      <dgm:prSet/>
      <dgm:spPr/>
      <dgm:t>
        <a:bodyPr/>
        <a:lstStyle/>
        <a:p>
          <a:endParaRPr lang="ru-RU"/>
        </a:p>
      </dgm:t>
    </dgm:pt>
    <dgm:pt modelId="{140C25F4-624F-4C07-BCE0-9E0D621091D4}" type="sibTrans" cxnId="{D6E9458D-4610-4A3F-9037-5AD898FBAE7A}">
      <dgm:prSet/>
      <dgm:spPr/>
      <dgm:t>
        <a:bodyPr/>
        <a:lstStyle/>
        <a:p>
          <a:endParaRPr lang="ru-RU"/>
        </a:p>
      </dgm:t>
    </dgm:pt>
    <dgm:pt modelId="{ACB3071A-8D79-41DE-9FA5-320446FB06AC}">
      <dgm:prSet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just"/>
          <a:r>
            <a:rPr lang="ru-RU" sz="1800" b="1" dirty="0">
              <a:latin typeface="Times New Roman" pitchFamily="18" charset="0"/>
              <a:cs typeface="Times New Roman" pitchFamily="18" charset="0"/>
            </a:rPr>
            <a:t>Подача заявки на федеральную инновационную площадку</a:t>
          </a:r>
        </a:p>
      </dgm:t>
    </dgm:pt>
    <dgm:pt modelId="{18937C47-5A6D-4049-BF11-972AD376E0E2}" type="parTrans" cxnId="{EF92E1EE-5091-4B9B-8B92-D9128A9A6A82}">
      <dgm:prSet/>
      <dgm:spPr/>
      <dgm:t>
        <a:bodyPr/>
        <a:lstStyle/>
        <a:p>
          <a:endParaRPr lang="ru-RU"/>
        </a:p>
      </dgm:t>
    </dgm:pt>
    <dgm:pt modelId="{7E8C2F5F-9598-407A-9302-3DF910AEF2BE}" type="sibTrans" cxnId="{EF92E1EE-5091-4B9B-8B92-D9128A9A6A82}">
      <dgm:prSet/>
      <dgm:spPr/>
      <dgm:t>
        <a:bodyPr/>
        <a:lstStyle/>
        <a:p>
          <a:endParaRPr lang="ru-RU"/>
        </a:p>
      </dgm:t>
    </dgm:pt>
    <dgm:pt modelId="{EA75AA9A-8AF0-4CBE-AFB2-1FD22D10154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800" b="1" dirty="0"/>
            <a:t>Диссеминация опыта через созданную методическую сеть через организацию совместных сетевых мероприятий в </a:t>
          </a:r>
          <a:r>
            <a:rPr lang="en-US" sz="1800" b="1" dirty="0" err="1"/>
            <a:t>Vk</a:t>
          </a:r>
          <a:r>
            <a: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5F2C63BB-7D43-4C00-AE52-EA2DCACBA33E}" type="parTrans" cxnId="{C9EAD319-48DC-48C4-922B-B21356619EE8}">
      <dgm:prSet/>
      <dgm:spPr/>
      <dgm:t>
        <a:bodyPr/>
        <a:lstStyle/>
        <a:p>
          <a:endParaRPr lang="ru-RU"/>
        </a:p>
      </dgm:t>
    </dgm:pt>
    <dgm:pt modelId="{F938A66C-5489-4411-8BBF-AF12CD89C85D}" type="sibTrans" cxnId="{C9EAD319-48DC-48C4-922B-B21356619EE8}">
      <dgm:prSet/>
      <dgm:spPr/>
      <dgm:t>
        <a:bodyPr/>
        <a:lstStyle/>
        <a:p>
          <a:endParaRPr lang="ru-RU"/>
        </a:p>
      </dgm:t>
    </dgm:pt>
    <dgm:pt modelId="{B5D81C14-4743-4B80-8A56-F6CD174C79BD}" type="pres">
      <dgm:prSet presAssocID="{B0FD93C9-5FCF-4E4B-98DB-CA361DC8EDE9}" presName="linearFlow" presStyleCnt="0">
        <dgm:presLayoutVars>
          <dgm:dir/>
          <dgm:animLvl val="lvl"/>
          <dgm:resizeHandles val="exact"/>
        </dgm:presLayoutVars>
      </dgm:prSet>
      <dgm:spPr/>
    </dgm:pt>
    <dgm:pt modelId="{AD7D1030-5D69-4BE8-BEB9-2259C54BE80C}" type="pres">
      <dgm:prSet presAssocID="{A99AECFD-A906-4A35-9CD1-88D4123EFC2E}" presName="composite" presStyleCnt="0"/>
      <dgm:spPr/>
    </dgm:pt>
    <dgm:pt modelId="{D862C949-8083-410B-BA03-86AF7D2E57D9}" type="pres">
      <dgm:prSet presAssocID="{A99AECFD-A906-4A35-9CD1-88D4123EFC2E}" presName="parentText" presStyleLbl="alignNode1" presStyleIdx="0" presStyleCnt="4" custLinFactNeighborX="-4190" custLinFactNeighborY="-1443">
        <dgm:presLayoutVars>
          <dgm:chMax val="1"/>
          <dgm:bulletEnabled val="1"/>
        </dgm:presLayoutVars>
      </dgm:prSet>
      <dgm:spPr/>
    </dgm:pt>
    <dgm:pt modelId="{E6639CEA-732F-461E-BCF1-DD4BD803314F}" type="pres">
      <dgm:prSet presAssocID="{A99AECFD-A906-4A35-9CD1-88D4123EFC2E}" presName="descendantText" presStyleLbl="alignAcc1" presStyleIdx="0" presStyleCnt="4">
        <dgm:presLayoutVars>
          <dgm:bulletEnabled val="1"/>
        </dgm:presLayoutVars>
      </dgm:prSet>
      <dgm:spPr/>
    </dgm:pt>
    <dgm:pt modelId="{0971F3BC-36EC-4E50-BC7D-0CB9B6804DD1}" type="pres">
      <dgm:prSet presAssocID="{8C2878F8-4104-495F-90C6-F672565BA4DC}" presName="sp" presStyleCnt="0"/>
      <dgm:spPr/>
    </dgm:pt>
    <dgm:pt modelId="{320410CA-A4BC-4277-8E63-805047C58B55}" type="pres">
      <dgm:prSet presAssocID="{A386A204-3481-4989-B084-C3FBEADC1859}" presName="composite" presStyleCnt="0"/>
      <dgm:spPr/>
    </dgm:pt>
    <dgm:pt modelId="{8507B698-BB84-423A-8673-23BA9D191CFA}" type="pres">
      <dgm:prSet presAssocID="{A386A204-3481-4989-B084-C3FBEADC185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403DD13-EE06-4CDD-8C68-E8878528B646}" type="pres">
      <dgm:prSet presAssocID="{A386A204-3481-4989-B084-C3FBEADC1859}" presName="descendantText" presStyleLbl="alignAcc1" presStyleIdx="1" presStyleCnt="4">
        <dgm:presLayoutVars>
          <dgm:bulletEnabled val="1"/>
        </dgm:presLayoutVars>
      </dgm:prSet>
      <dgm:spPr/>
    </dgm:pt>
    <dgm:pt modelId="{4068D47F-E3A1-4EBE-8A08-7269BBFA95FB}" type="pres">
      <dgm:prSet presAssocID="{8FEC353B-B1DA-48C6-BDBE-F9AA1A6634E6}" presName="sp" presStyleCnt="0"/>
      <dgm:spPr/>
    </dgm:pt>
    <dgm:pt modelId="{EC3BB568-B4B9-43AC-83C9-BB578CAB5ACF}" type="pres">
      <dgm:prSet presAssocID="{FE8FB59B-8299-450D-8402-ADCE506FD73E}" presName="composite" presStyleCnt="0"/>
      <dgm:spPr/>
    </dgm:pt>
    <dgm:pt modelId="{584AF517-C1DD-43E1-B3CE-AEED45CEA281}" type="pres">
      <dgm:prSet presAssocID="{FE8FB59B-8299-450D-8402-ADCE506FD73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890E7D3-0A14-4718-819C-3EDDAD9D8C01}" type="pres">
      <dgm:prSet presAssocID="{FE8FB59B-8299-450D-8402-ADCE506FD73E}" presName="descendantText" presStyleLbl="alignAcc1" presStyleIdx="2" presStyleCnt="4" custScaleY="144844" custLinFactNeighborX="121" custLinFactNeighborY="7761">
        <dgm:presLayoutVars>
          <dgm:bulletEnabled val="1"/>
        </dgm:presLayoutVars>
      </dgm:prSet>
      <dgm:spPr/>
    </dgm:pt>
    <dgm:pt modelId="{43B10FED-A551-4FB3-8855-EA144B685A3E}" type="pres">
      <dgm:prSet presAssocID="{8A9F7798-CA07-4DFB-BB55-254EFF83FC29}" presName="sp" presStyleCnt="0"/>
      <dgm:spPr/>
    </dgm:pt>
    <dgm:pt modelId="{DE314CB0-D3EB-4587-A043-2E513497FE7F}" type="pres">
      <dgm:prSet presAssocID="{D5A63128-CBCC-419C-9775-299C73C6FB7D}" presName="composite" presStyleCnt="0"/>
      <dgm:spPr/>
    </dgm:pt>
    <dgm:pt modelId="{760DC570-0A14-4B2D-8F19-04394800C79D}" type="pres">
      <dgm:prSet presAssocID="{D5A63128-CBCC-419C-9775-299C73C6FB7D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</dgm:pt>
    <dgm:pt modelId="{DAED23CE-0301-4E51-8EE6-BFC40D64B2D0}" type="pres">
      <dgm:prSet presAssocID="{D5A63128-CBCC-419C-9775-299C73C6FB7D}" presName="descendantText" presStyleLbl="alignAcc1" presStyleIdx="3" presStyleCnt="4" custScaleY="80859" custLinFactNeighborX="0" custLinFactNeighborY="-39">
        <dgm:presLayoutVars>
          <dgm:bulletEnabled val="1"/>
        </dgm:presLayoutVars>
      </dgm:prSet>
      <dgm:spPr/>
    </dgm:pt>
  </dgm:ptLst>
  <dgm:cxnLst>
    <dgm:cxn modelId="{22714413-19B9-462B-9F01-24EACF27A1EC}" srcId="{B0FD93C9-5FCF-4E4B-98DB-CA361DC8EDE9}" destId="{A386A204-3481-4989-B084-C3FBEADC1859}" srcOrd="1" destOrd="0" parTransId="{08BEF2A1-54DC-4D67-848E-0D3870B57FCC}" sibTransId="{8FEC353B-B1DA-48C6-BDBE-F9AA1A6634E6}"/>
    <dgm:cxn modelId="{02EBEE16-FEB7-435D-A1A9-5A78A1AC7E58}" type="presOf" srcId="{A99AECFD-A906-4A35-9CD1-88D4123EFC2E}" destId="{D862C949-8083-410B-BA03-86AF7D2E57D9}" srcOrd="0" destOrd="0" presId="urn:microsoft.com/office/officeart/2005/8/layout/chevron2"/>
    <dgm:cxn modelId="{C9EAD319-48DC-48C4-922B-B21356619EE8}" srcId="{FE8FB59B-8299-450D-8402-ADCE506FD73E}" destId="{EA75AA9A-8AF0-4CBE-AFB2-1FD22D101547}" srcOrd="1" destOrd="0" parTransId="{5F2C63BB-7D43-4C00-AE52-EA2DCACBA33E}" sibTransId="{F938A66C-5489-4411-8BBF-AF12CD89C85D}"/>
    <dgm:cxn modelId="{05C39A1E-FDAE-4EC8-9E48-BD47E04E0DA3}" srcId="{A99AECFD-A906-4A35-9CD1-88D4123EFC2E}" destId="{5EEC7465-F361-48DD-912C-44641F348C0F}" srcOrd="0" destOrd="0" parTransId="{6D7199AD-404B-41E5-9DCD-A167CEF58E39}" sibTransId="{37C59549-AD76-4220-AB84-E0F18B86663E}"/>
    <dgm:cxn modelId="{814DA53E-6A23-4F46-9B61-D3AB5E0A3573}" type="presOf" srcId="{5A4FB4D6-3950-42DE-A8D4-0C52908A057B}" destId="{F890E7D3-0A14-4718-819C-3EDDAD9D8C01}" srcOrd="0" destOrd="0" presId="urn:microsoft.com/office/officeart/2005/8/layout/chevron2"/>
    <dgm:cxn modelId="{B753514C-C6BD-48CE-8614-975350ED5099}" type="presOf" srcId="{EA75AA9A-8AF0-4CBE-AFB2-1FD22D101547}" destId="{F890E7D3-0A14-4718-819C-3EDDAD9D8C01}" srcOrd="0" destOrd="1" presId="urn:microsoft.com/office/officeart/2005/8/layout/chevron2"/>
    <dgm:cxn modelId="{379FA97E-48D5-4F88-AC06-58B05510783D}" type="presOf" srcId="{B0FD93C9-5FCF-4E4B-98DB-CA361DC8EDE9}" destId="{B5D81C14-4743-4B80-8A56-F6CD174C79BD}" srcOrd="0" destOrd="0" presId="urn:microsoft.com/office/officeart/2005/8/layout/chevron2"/>
    <dgm:cxn modelId="{374EC07F-00B7-48BC-AD49-11C9C8B7234C}" type="presOf" srcId="{FE8FB59B-8299-450D-8402-ADCE506FD73E}" destId="{584AF517-C1DD-43E1-B3CE-AEED45CEA281}" srcOrd="0" destOrd="0" presId="urn:microsoft.com/office/officeart/2005/8/layout/chevron2"/>
    <dgm:cxn modelId="{9B9B058D-14A3-42C2-901A-3F94B578D634}" srcId="{B0FD93C9-5FCF-4E4B-98DB-CA361DC8EDE9}" destId="{A99AECFD-A906-4A35-9CD1-88D4123EFC2E}" srcOrd="0" destOrd="0" parTransId="{91C998A5-778B-427E-81C1-06D39D8EE2D4}" sibTransId="{8C2878F8-4104-495F-90C6-F672565BA4DC}"/>
    <dgm:cxn modelId="{D6E9458D-4610-4A3F-9037-5AD898FBAE7A}" srcId="{B0FD93C9-5FCF-4E4B-98DB-CA361DC8EDE9}" destId="{D5A63128-CBCC-419C-9775-299C73C6FB7D}" srcOrd="3" destOrd="0" parTransId="{41788C85-8864-48F6-B08E-AFBC473C4B4F}" sibTransId="{140C25F4-624F-4C07-BCE0-9E0D621091D4}"/>
    <dgm:cxn modelId="{0EFE0590-726D-4611-8B16-E60CF3A8DDCD}" srcId="{FE8FB59B-8299-450D-8402-ADCE506FD73E}" destId="{5A4FB4D6-3950-42DE-A8D4-0C52908A057B}" srcOrd="0" destOrd="0" parTransId="{9391F14B-5073-46E7-8E7C-6017EDF4C585}" sibTransId="{7B4CCE43-C9BE-4ED9-8D18-8E253163FC3A}"/>
    <dgm:cxn modelId="{86A3A8C0-615A-4D9A-9990-44471554F1BE}" type="presOf" srcId="{D5A63128-CBCC-419C-9775-299C73C6FB7D}" destId="{760DC570-0A14-4B2D-8F19-04394800C79D}" srcOrd="0" destOrd="0" presId="urn:microsoft.com/office/officeart/2005/8/layout/chevron2"/>
    <dgm:cxn modelId="{9C88A8D6-1373-4BA9-895D-07DDAF4494AB}" type="presOf" srcId="{ACB3071A-8D79-41DE-9FA5-320446FB06AC}" destId="{DAED23CE-0301-4E51-8EE6-BFC40D64B2D0}" srcOrd="0" destOrd="0" presId="urn:microsoft.com/office/officeart/2005/8/layout/chevron2"/>
    <dgm:cxn modelId="{F13888E0-8967-425F-AA73-C7F86AC993DC}" srcId="{B0FD93C9-5FCF-4E4B-98DB-CA361DC8EDE9}" destId="{FE8FB59B-8299-450D-8402-ADCE506FD73E}" srcOrd="2" destOrd="0" parTransId="{8C8669D5-3C2B-499B-BD94-EB358ECB37EF}" sibTransId="{8A9F7798-CA07-4DFB-BB55-254EFF83FC29}"/>
    <dgm:cxn modelId="{E603DAE2-33C6-4D38-8624-94F85014CD1C}" type="presOf" srcId="{5EEC7465-F361-48DD-912C-44641F348C0F}" destId="{E6639CEA-732F-461E-BCF1-DD4BD803314F}" srcOrd="0" destOrd="0" presId="urn:microsoft.com/office/officeart/2005/8/layout/chevron2"/>
    <dgm:cxn modelId="{78D4D9E3-9CA4-421E-AA5A-A0EAD910AA7E}" type="presOf" srcId="{A386A204-3481-4989-B084-C3FBEADC1859}" destId="{8507B698-BB84-423A-8673-23BA9D191CFA}" srcOrd="0" destOrd="0" presId="urn:microsoft.com/office/officeart/2005/8/layout/chevron2"/>
    <dgm:cxn modelId="{EF92E1EE-5091-4B9B-8B92-D9128A9A6A82}" srcId="{D5A63128-CBCC-419C-9775-299C73C6FB7D}" destId="{ACB3071A-8D79-41DE-9FA5-320446FB06AC}" srcOrd="0" destOrd="0" parTransId="{18937C47-5A6D-4049-BF11-972AD376E0E2}" sibTransId="{7E8C2F5F-9598-407A-9302-3DF910AEF2BE}"/>
    <dgm:cxn modelId="{EF6536EF-C1EC-4C10-A9C2-008ADDDD3623}" type="presOf" srcId="{9D2D5F14-CB5A-4901-ACD7-ACBF0D796055}" destId="{F403DD13-EE06-4CDD-8C68-E8878528B646}" srcOrd="0" destOrd="0" presId="urn:microsoft.com/office/officeart/2005/8/layout/chevron2"/>
    <dgm:cxn modelId="{178F51FB-636C-4B62-87E9-D2EE43BF1D21}" srcId="{A386A204-3481-4989-B084-C3FBEADC1859}" destId="{9D2D5F14-CB5A-4901-ACD7-ACBF0D796055}" srcOrd="0" destOrd="0" parTransId="{D553802B-0FB4-4151-A605-F3B0C0ABB0B2}" sibTransId="{E0F1C0C9-A370-47F0-9421-B68234900DAD}"/>
    <dgm:cxn modelId="{A63B4431-C957-4323-83FD-71E4346AAFEF}" type="presParOf" srcId="{B5D81C14-4743-4B80-8A56-F6CD174C79BD}" destId="{AD7D1030-5D69-4BE8-BEB9-2259C54BE80C}" srcOrd="0" destOrd="0" presId="urn:microsoft.com/office/officeart/2005/8/layout/chevron2"/>
    <dgm:cxn modelId="{FA1E1A38-8DB4-412E-A86E-C4BBEF99A8F2}" type="presParOf" srcId="{AD7D1030-5D69-4BE8-BEB9-2259C54BE80C}" destId="{D862C949-8083-410B-BA03-86AF7D2E57D9}" srcOrd="0" destOrd="0" presId="urn:microsoft.com/office/officeart/2005/8/layout/chevron2"/>
    <dgm:cxn modelId="{9AF01FB9-8033-4175-9330-FFD6352B1788}" type="presParOf" srcId="{AD7D1030-5D69-4BE8-BEB9-2259C54BE80C}" destId="{E6639CEA-732F-461E-BCF1-DD4BD803314F}" srcOrd="1" destOrd="0" presId="urn:microsoft.com/office/officeart/2005/8/layout/chevron2"/>
    <dgm:cxn modelId="{0793EC74-1971-4F62-B261-34E72AED82AF}" type="presParOf" srcId="{B5D81C14-4743-4B80-8A56-F6CD174C79BD}" destId="{0971F3BC-36EC-4E50-BC7D-0CB9B6804DD1}" srcOrd="1" destOrd="0" presId="urn:microsoft.com/office/officeart/2005/8/layout/chevron2"/>
    <dgm:cxn modelId="{1772BABD-A03D-48EC-8F27-21652D4E278E}" type="presParOf" srcId="{B5D81C14-4743-4B80-8A56-F6CD174C79BD}" destId="{320410CA-A4BC-4277-8E63-805047C58B55}" srcOrd="2" destOrd="0" presId="urn:microsoft.com/office/officeart/2005/8/layout/chevron2"/>
    <dgm:cxn modelId="{AE63588C-19A2-440A-BBAD-7152E07B9402}" type="presParOf" srcId="{320410CA-A4BC-4277-8E63-805047C58B55}" destId="{8507B698-BB84-423A-8673-23BA9D191CFA}" srcOrd="0" destOrd="0" presId="urn:microsoft.com/office/officeart/2005/8/layout/chevron2"/>
    <dgm:cxn modelId="{EBF2335A-EA4F-492C-976C-E3A2E5024624}" type="presParOf" srcId="{320410CA-A4BC-4277-8E63-805047C58B55}" destId="{F403DD13-EE06-4CDD-8C68-E8878528B646}" srcOrd="1" destOrd="0" presId="urn:microsoft.com/office/officeart/2005/8/layout/chevron2"/>
    <dgm:cxn modelId="{20D656DD-7940-4981-B05C-8D9EDA9DC43E}" type="presParOf" srcId="{B5D81C14-4743-4B80-8A56-F6CD174C79BD}" destId="{4068D47F-E3A1-4EBE-8A08-7269BBFA95FB}" srcOrd="3" destOrd="0" presId="urn:microsoft.com/office/officeart/2005/8/layout/chevron2"/>
    <dgm:cxn modelId="{FD70B528-9EC6-4770-BED3-2BAE2B2895A5}" type="presParOf" srcId="{B5D81C14-4743-4B80-8A56-F6CD174C79BD}" destId="{EC3BB568-B4B9-43AC-83C9-BB578CAB5ACF}" srcOrd="4" destOrd="0" presId="urn:microsoft.com/office/officeart/2005/8/layout/chevron2"/>
    <dgm:cxn modelId="{CAA05495-2B43-4FB6-8C58-9CABDEB5D18E}" type="presParOf" srcId="{EC3BB568-B4B9-43AC-83C9-BB578CAB5ACF}" destId="{584AF517-C1DD-43E1-B3CE-AEED45CEA281}" srcOrd="0" destOrd="0" presId="urn:microsoft.com/office/officeart/2005/8/layout/chevron2"/>
    <dgm:cxn modelId="{E1C02537-BF3C-4B3F-970E-0EE579932904}" type="presParOf" srcId="{EC3BB568-B4B9-43AC-83C9-BB578CAB5ACF}" destId="{F890E7D3-0A14-4718-819C-3EDDAD9D8C01}" srcOrd="1" destOrd="0" presId="urn:microsoft.com/office/officeart/2005/8/layout/chevron2"/>
    <dgm:cxn modelId="{5F5A484A-B79A-4575-B410-2D15D7106F95}" type="presParOf" srcId="{B5D81C14-4743-4B80-8A56-F6CD174C79BD}" destId="{43B10FED-A551-4FB3-8855-EA144B685A3E}" srcOrd="5" destOrd="0" presId="urn:microsoft.com/office/officeart/2005/8/layout/chevron2"/>
    <dgm:cxn modelId="{B37F7601-B168-4CED-87E8-F59943A56889}" type="presParOf" srcId="{B5D81C14-4743-4B80-8A56-F6CD174C79BD}" destId="{DE314CB0-D3EB-4587-A043-2E513497FE7F}" srcOrd="6" destOrd="0" presId="urn:microsoft.com/office/officeart/2005/8/layout/chevron2"/>
    <dgm:cxn modelId="{8DBFC795-737A-4C42-B990-AC21C693CA57}" type="presParOf" srcId="{DE314CB0-D3EB-4587-A043-2E513497FE7F}" destId="{760DC570-0A14-4B2D-8F19-04394800C79D}" srcOrd="0" destOrd="0" presId="urn:microsoft.com/office/officeart/2005/8/layout/chevron2"/>
    <dgm:cxn modelId="{897E7F9B-7550-4078-BC62-6712655B81DD}" type="presParOf" srcId="{DE314CB0-D3EB-4587-A043-2E513497FE7F}" destId="{DAED23CE-0301-4E51-8EE6-BFC40D64B2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7CED9-258E-4C22-9F1C-1DFA8F6CE26C}">
      <dsp:nvSpPr>
        <dsp:cNvPr id="0" name=""/>
        <dsp:cNvSpPr/>
      </dsp:nvSpPr>
      <dsp:spPr>
        <a:xfrm>
          <a:off x="640827" y="682435"/>
          <a:ext cx="4165683" cy="25441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Наличие инициативы выбора детьми образовательного маршрута.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827" y="682435"/>
        <a:ext cx="4165683" cy="2544146"/>
      </dsp:txXfrm>
    </dsp:sp>
    <dsp:sp modelId="{1AC40DC4-9E4F-409A-B922-624264838F7A}">
      <dsp:nvSpPr>
        <dsp:cNvPr id="0" name=""/>
        <dsp:cNvSpPr/>
      </dsp:nvSpPr>
      <dsp:spPr>
        <a:xfrm>
          <a:off x="6196032" y="813275"/>
          <a:ext cx="4105935" cy="2528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Повышение уровня компетенций родителей</a:t>
          </a:r>
          <a:r>
            <a:rPr lang="ru-RU" sz="2400" kern="1200" dirty="0"/>
            <a:t>.</a:t>
          </a:r>
        </a:p>
      </dsp:txBody>
      <dsp:txXfrm>
        <a:off x="6196032" y="813275"/>
        <a:ext cx="4105935" cy="2528936"/>
      </dsp:txXfrm>
    </dsp:sp>
    <dsp:sp modelId="{E226F620-10DB-4AC8-B239-C52D23B133C3}">
      <dsp:nvSpPr>
        <dsp:cNvPr id="0" name=""/>
        <dsp:cNvSpPr/>
      </dsp:nvSpPr>
      <dsp:spPr>
        <a:xfrm>
          <a:off x="613985" y="3440463"/>
          <a:ext cx="4419787" cy="27770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/>
            <a:t>Создание условий для всех участников образовательных отношений по формированию финансовой грамотности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985" y="3440463"/>
        <a:ext cx="4419787" cy="2777016"/>
      </dsp:txXfrm>
    </dsp:sp>
    <dsp:sp modelId="{A23899A8-91EB-4357-91DF-8EDB51E8AA78}">
      <dsp:nvSpPr>
        <dsp:cNvPr id="0" name=""/>
        <dsp:cNvSpPr/>
      </dsp:nvSpPr>
      <dsp:spPr>
        <a:xfrm>
          <a:off x="5991138" y="3483559"/>
          <a:ext cx="4408156" cy="27301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/>
            <a:t>Определение у детей старшего дошкольного возраста уровней финансовой грамотности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1138" y="3483559"/>
        <a:ext cx="4408156" cy="27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2C949-8083-410B-BA03-86AF7D2E57D9}">
      <dsp:nvSpPr>
        <dsp:cNvPr id="0" name=""/>
        <dsp:cNvSpPr/>
      </dsp:nvSpPr>
      <dsp:spPr>
        <a:xfrm rot="5400000">
          <a:off x="-210920" y="210920"/>
          <a:ext cx="1406135" cy="984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</a:t>
          </a:r>
        </a:p>
      </dsp:txBody>
      <dsp:txXfrm rot="-5400000">
        <a:off x="1" y="492146"/>
        <a:ext cx="984294" cy="421841"/>
      </dsp:txXfrm>
    </dsp:sp>
    <dsp:sp modelId="{E6639CEA-732F-461E-BCF1-DD4BD803314F}">
      <dsp:nvSpPr>
        <dsp:cNvPr id="0" name=""/>
        <dsp:cNvSpPr/>
      </dsp:nvSpPr>
      <dsp:spPr>
        <a:xfrm rot="5400000">
          <a:off x="4933726" y="-3941744"/>
          <a:ext cx="913988" cy="881285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Внедрена парциальная программа для детей старшего дошкольного возраста «Экономика для жизни» в 10 ДОО города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4295" y="52304"/>
        <a:ext cx="8768234" cy="824754"/>
      </dsp:txXfrm>
    </dsp:sp>
    <dsp:sp modelId="{8507B698-BB84-423A-8673-23BA9D191CFA}">
      <dsp:nvSpPr>
        <dsp:cNvPr id="0" name=""/>
        <dsp:cNvSpPr/>
      </dsp:nvSpPr>
      <dsp:spPr>
        <a:xfrm rot="5400000">
          <a:off x="-210920" y="1485989"/>
          <a:ext cx="1406135" cy="984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</a:t>
          </a:r>
        </a:p>
      </dsp:txBody>
      <dsp:txXfrm rot="-5400000">
        <a:off x="1" y="1767215"/>
        <a:ext cx="984294" cy="421841"/>
      </dsp:txXfrm>
    </dsp:sp>
    <dsp:sp modelId="{F403DD13-EE06-4CDD-8C68-E8878528B646}">
      <dsp:nvSpPr>
        <dsp:cNvPr id="0" name=""/>
        <dsp:cNvSpPr/>
      </dsp:nvSpPr>
      <dsp:spPr>
        <a:xfrm rot="5400000">
          <a:off x="4933726" y="-2674362"/>
          <a:ext cx="913988" cy="8812851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/>
            <a:t>Проведен итоговый мониторинг результатов инновационной деятельности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4295" y="1319686"/>
        <a:ext cx="8768234" cy="824754"/>
      </dsp:txXfrm>
    </dsp:sp>
    <dsp:sp modelId="{584AF517-C1DD-43E1-B3CE-AEED45CEA281}">
      <dsp:nvSpPr>
        <dsp:cNvPr id="0" name=""/>
        <dsp:cNvSpPr/>
      </dsp:nvSpPr>
      <dsp:spPr>
        <a:xfrm rot="5400000">
          <a:off x="-210920" y="2958305"/>
          <a:ext cx="1406135" cy="984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3</a:t>
          </a:r>
        </a:p>
      </dsp:txBody>
      <dsp:txXfrm rot="-5400000">
        <a:off x="1" y="3239531"/>
        <a:ext cx="984294" cy="421841"/>
      </dsp:txXfrm>
    </dsp:sp>
    <dsp:sp modelId="{F890E7D3-0A14-4718-819C-3EDDAD9D8C01}">
      <dsp:nvSpPr>
        <dsp:cNvPr id="0" name=""/>
        <dsp:cNvSpPr/>
      </dsp:nvSpPr>
      <dsp:spPr>
        <a:xfrm rot="5400000">
          <a:off x="4728791" y="-1131112"/>
          <a:ext cx="1323856" cy="881285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Диссеминация опыта через созданную методическую сеть через организацию совместных сетевых мероприятий в </a:t>
          </a:r>
          <a:r>
            <a:rPr lang="en-US" sz="1800" b="1" kern="1200" dirty="0" err="1"/>
            <a:t>Vk</a:t>
          </a:r>
          <a:r>
            <a:rPr lang="ru-RU" sz="3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 rot="-5400000">
        <a:off x="984294" y="2678010"/>
        <a:ext cx="8748226" cy="1194606"/>
      </dsp:txXfrm>
    </dsp:sp>
    <dsp:sp modelId="{760DC570-0A14-4B2D-8F19-04394800C79D}">
      <dsp:nvSpPr>
        <dsp:cNvPr id="0" name=""/>
        <dsp:cNvSpPr/>
      </dsp:nvSpPr>
      <dsp:spPr>
        <a:xfrm rot="5400000">
          <a:off x="-210920" y="4225686"/>
          <a:ext cx="1406135" cy="984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4</a:t>
          </a:r>
        </a:p>
      </dsp:txBody>
      <dsp:txXfrm rot="-5400000">
        <a:off x="1" y="4506912"/>
        <a:ext cx="984294" cy="421841"/>
      </dsp:txXfrm>
    </dsp:sp>
    <dsp:sp modelId="{DAED23CE-0301-4E51-8EE6-BFC40D64B2D0}">
      <dsp:nvSpPr>
        <dsp:cNvPr id="0" name=""/>
        <dsp:cNvSpPr/>
      </dsp:nvSpPr>
      <dsp:spPr>
        <a:xfrm rot="5400000">
          <a:off x="5021199" y="64978"/>
          <a:ext cx="739041" cy="881285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Подача заявки на федеральную инновационную площадку</a:t>
          </a:r>
        </a:p>
      </dsp:txBody>
      <dsp:txXfrm rot="-5400000">
        <a:off x="984295" y="4137960"/>
        <a:ext cx="8776774" cy="666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0.45841</cdr:x>
      <cdr:y>0.03704</cdr:y>
    </cdr:from>
    <cdr:to>
      <cdr:x>0.9381</cdr:x>
      <cdr:y>0.12037</cdr:y>
    </cdr:to>
    <cdr:sp macro="" textlink="">
      <cdr:nvSpPr>
        <cdr:cNvPr id="2" name="Rectangle 30">
          <a:extLst xmlns:a="http://schemas.openxmlformats.org/drawingml/2006/main">
            <a:ext uri="{FF2B5EF4-FFF2-40B4-BE49-F238E27FC236}">
              <a16:creationId xmlns:a16="http://schemas.microsoft.com/office/drawing/2014/main" id="{8E7BCC12-9AD0-409C-B228-3B2C09E98E1A}"/>
            </a:ext>
          </a:extLst>
        </cdr:cNvPr>
        <cdr:cNvSpPr/>
      </cdr:nvSpPr>
      <cdr:spPr>
        <a:xfrm xmlns:a="http://schemas.openxmlformats.org/drawingml/2006/main">
          <a:off x="3386138" y="114300"/>
          <a:ext cx="3543300" cy="25717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4F81BD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4572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000" b="1" dirty="0">
              <a:solidFill>
                <a:srgbClr val="C00000"/>
              </a:solidFill>
            </a:rPr>
            <a:t>35 фактов участия</a:t>
          </a:r>
          <a:endParaRPr lang="en-US" sz="200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8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gimnasy70@yandex.ru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://https/madouchaika70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png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4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0">
            <a:extLst>
              <a:ext uri="{FF2B5EF4-FFF2-40B4-BE49-F238E27FC236}">
                <a16:creationId xmlns:a16="http://schemas.microsoft.com/office/drawing/2014/main" id="{8E7BCC12-9AD0-409C-B228-3B2C09E98E1A}"/>
              </a:ext>
            </a:extLst>
          </p:cNvPr>
          <p:cNvSpPr/>
          <p:nvPr/>
        </p:nvSpPr>
        <p:spPr>
          <a:xfrm>
            <a:off x="194753" y="180110"/>
            <a:ext cx="10972010" cy="103909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Рисунок 42" descr="C:\Users\ИС\Desktop\годовой план 2021-2022\IMG-20210718-WA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2" y="266387"/>
            <a:ext cx="1136073" cy="8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" descr="C:\Users\ИС\AppData\Local\Temp\HamsterArc{d62959d8-8b50-4546-9e76-c51164dfd97e}\IMG-20211207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856" y="4308764"/>
            <a:ext cx="3265053" cy="244879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7883236" y="4078437"/>
            <a:ext cx="4090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Заведующая МАДОУ № 70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Пасовец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А.Ю.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Илюхина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Ю.В., доцент кафедры РРМВ ИРО Краснодарского края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oogle Shape;1985;p25">
            <a:extLst>
              <a:ext uri="{FF2B5EF4-FFF2-40B4-BE49-F238E27FC236}">
                <a16:creationId xmlns:a16="http://schemas.microsoft.com/office/drawing/2014/main" id="{061324E7-F45D-42A7-9507-7C48756904CE}"/>
              </a:ext>
            </a:extLst>
          </p:cNvPr>
          <p:cNvGrpSpPr/>
          <p:nvPr/>
        </p:nvGrpSpPr>
        <p:grpSpPr>
          <a:xfrm>
            <a:off x="7038110" y="1302321"/>
            <a:ext cx="4946072" cy="817418"/>
            <a:chOff x="4111722" y="881041"/>
            <a:chExt cx="2728187" cy="440541"/>
          </a:xfrm>
        </p:grpSpPr>
        <p:sp>
          <p:nvSpPr>
            <p:cNvPr id="36" name="Google Shape;1987;p25">
              <a:extLst>
                <a:ext uri="{FF2B5EF4-FFF2-40B4-BE49-F238E27FC236}">
                  <a16:creationId xmlns:a16="http://schemas.microsoft.com/office/drawing/2014/main" id="{6502AA17-E166-42BC-9D35-6E2A7381547D}"/>
                </a:ext>
              </a:extLst>
            </p:cNvPr>
            <p:cNvSpPr/>
            <p:nvPr/>
          </p:nvSpPr>
          <p:spPr>
            <a:xfrm rot="15000614">
              <a:off x="6399368" y="881041"/>
              <a:ext cx="440541" cy="44054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40" name="Google Shape;1991;p25">
              <a:extLst>
                <a:ext uri="{FF2B5EF4-FFF2-40B4-BE49-F238E27FC236}">
                  <a16:creationId xmlns:a16="http://schemas.microsoft.com/office/drawing/2014/main" id="{9B341189-B064-4792-970D-D65888ECF2D4}"/>
                </a:ext>
              </a:extLst>
            </p:cNvPr>
            <p:cNvSpPr/>
            <p:nvPr/>
          </p:nvSpPr>
          <p:spPr>
            <a:xfrm rot="15002299">
              <a:off x="4111722" y="939796"/>
              <a:ext cx="274172" cy="27417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12619" y="83130"/>
            <a:ext cx="10917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развития ребенка – детский сад №70 «Чайка»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Новороссийск</a:t>
            </a:r>
          </a:p>
        </p:txBody>
      </p:sp>
      <p:pic>
        <p:nvPicPr>
          <p:cNvPr id="41" name="Рисунок 4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7844"/>
            <a:ext cx="3560618" cy="261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/>
          <p:cNvGrpSpPr/>
          <p:nvPr/>
        </p:nvGrpSpPr>
        <p:grpSpPr>
          <a:xfrm>
            <a:off x="168813" y="168812"/>
            <a:ext cx="11859067" cy="6527410"/>
            <a:chOff x="168813" y="168812"/>
            <a:chExt cx="11859067" cy="6527410"/>
          </a:xfrm>
        </p:grpSpPr>
        <p:grpSp>
          <p:nvGrpSpPr>
            <p:cNvPr id="3" name="Group 2"/>
            <p:cNvGrpSpPr/>
            <p:nvPr/>
          </p:nvGrpSpPr>
          <p:grpSpPr>
            <a:xfrm>
              <a:off x="168813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4" name="Group 24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25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3"/>
            <p:cNvGrpSpPr/>
            <p:nvPr/>
          </p:nvGrpSpPr>
          <p:grpSpPr>
            <a:xfrm flipH="1">
              <a:off x="10958735" y="168812"/>
              <a:ext cx="1069145" cy="1069145"/>
              <a:chOff x="168813" y="168812"/>
              <a:chExt cx="1069145" cy="1069145"/>
            </a:xfrm>
          </p:grpSpPr>
          <p:grpSp>
            <p:nvGrpSpPr>
              <p:cNvPr id="7" name="Group 18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9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4"/>
            <p:cNvGrpSpPr/>
            <p:nvPr/>
          </p:nvGrpSpPr>
          <p:grpSpPr>
            <a:xfrm flipV="1">
              <a:off x="168813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14" name="Group 12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3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5"/>
            <p:cNvGrpSpPr/>
            <p:nvPr/>
          </p:nvGrpSpPr>
          <p:grpSpPr>
            <a:xfrm flipH="1" flipV="1">
              <a:off x="10958735" y="5627077"/>
              <a:ext cx="1069145" cy="1069145"/>
              <a:chOff x="168813" y="168812"/>
              <a:chExt cx="1069145" cy="1069145"/>
            </a:xfrm>
          </p:grpSpPr>
          <p:grpSp>
            <p:nvGrpSpPr>
              <p:cNvPr id="25" name="Group 6"/>
              <p:cNvGrpSpPr/>
              <p:nvPr/>
            </p:nvGrpSpPr>
            <p:grpSpPr>
              <a:xfrm>
                <a:off x="168813" y="168812"/>
                <a:ext cx="1069145" cy="1069145"/>
                <a:chOff x="168813" y="168812"/>
                <a:chExt cx="2110154" cy="211015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7"/>
              <p:cNvGrpSpPr/>
              <p:nvPr/>
            </p:nvGrpSpPr>
            <p:grpSpPr>
              <a:xfrm>
                <a:off x="253221" y="239150"/>
                <a:ext cx="759656" cy="759656"/>
                <a:chOff x="168813" y="168812"/>
                <a:chExt cx="2110154" cy="2110154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68813" y="168812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1223890" y="-886265"/>
                  <a:ext cx="0" cy="2110154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Rectangle 31">
            <a:extLst>
              <a:ext uri="{FF2B5EF4-FFF2-40B4-BE49-F238E27FC236}">
                <a16:creationId xmlns:a16="http://schemas.microsoft.com/office/drawing/2014/main" id="{59D36FAC-AF7C-43EA-A8BC-688A9A8A33C9}"/>
              </a:ext>
            </a:extLst>
          </p:cNvPr>
          <p:cNvSpPr/>
          <p:nvPr/>
        </p:nvSpPr>
        <p:spPr>
          <a:xfrm>
            <a:off x="10723419" y="423728"/>
            <a:ext cx="1191490" cy="69848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236" y="425604"/>
            <a:ext cx="831273" cy="6066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676400" y="2147454"/>
            <a:ext cx="89777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«ФОРМИРОВАНИЕ АЗОВ ФИНАНСОВОЙ ГРАМОТНОСТИ У ДЕТЕЙ СТАРШЕГО ДОШКОЛЬНОГО ВОЗРАСТА»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(КИП 2021-2023)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85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481510318"/>
              </p:ext>
            </p:extLst>
          </p:nvPr>
        </p:nvGraphicFramePr>
        <p:xfrm>
          <a:off x="-530085" y="1074992"/>
          <a:ext cx="6506816" cy="382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ectangle 30">
            <a:extLst>
              <a:ext uri="{FF2B5EF4-FFF2-40B4-BE49-F238E27FC236}">
                <a16:creationId xmlns:a16="http://schemas.microsoft.com/office/drawing/2014/main" id="{8E7BCC12-9AD0-409C-B228-3B2C09E98E1A}"/>
              </a:ext>
            </a:extLst>
          </p:cNvPr>
          <p:cNvSpPr/>
          <p:nvPr/>
        </p:nvSpPr>
        <p:spPr>
          <a:xfrm>
            <a:off x="178379" y="0"/>
            <a:ext cx="9665710" cy="9143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АПРОБАЦИЯ И ДИССИМИНАЦИЯ РЕЗУЛЬТАТОВ ДЕЯТЕЛЬНОСТИ КИП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5" name="Freeform 76">
            <a:extLst>
              <a:ext uri="{FF2B5EF4-FFF2-40B4-BE49-F238E27FC236}">
                <a16:creationId xmlns:a16="http://schemas.microsoft.com/office/drawing/2014/main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221898" y="188336"/>
            <a:ext cx="912443" cy="690189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6" y="422663"/>
            <a:ext cx="466897" cy="466897"/>
          </a:xfrm>
          <a:prstGeom prst="rect">
            <a:avLst/>
          </a:prstGeom>
          <a:ln>
            <a:noFill/>
          </a:ln>
        </p:spPr>
      </p:pic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D0E2E3AE-5730-8749-B99C-40810F7E71C2}"/>
              </a:ext>
            </a:extLst>
          </p:cNvPr>
          <p:cNvGrpSpPr>
            <a:grpSpLocks/>
          </p:cNvGrpSpPr>
          <p:nvPr/>
        </p:nvGrpSpPr>
        <p:grpSpPr bwMode="auto">
          <a:xfrm>
            <a:off x="10322718" y="-214312"/>
            <a:ext cx="3738564" cy="1357313"/>
            <a:chOff x="-1822343" y="2651019"/>
            <a:chExt cx="11528318" cy="4084549"/>
          </a:xfrm>
        </p:grpSpPr>
        <p:pic>
          <p:nvPicPr>
            <p:cNvPr id="38" name="Рисунок 8">
              <a:extLst>
                <a:ext uri="{FF2B5EF4-FFF2-40B4-BE49-F238E27FC236}">
                  <a16:creationId xmlns:a16="http://schemas.microsoft.com/office/drawing/2014/main" id="{56A25734-BF50-8242-B056-89ABB756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2343" y="2850955"/>
              <a:ext cx="3883024" cy="38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4">
              <a:extLst>
                <a:ext uri="{FF2B5EF4-FFF2-40B4-BE49-F238E27FC236}">
                  <a16:creationId xmlns:a16="http://schemas.microsoft.com/office/drawing/2014/main" id="{709C9103-3A13-144D-B6C0-67973357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4153558"/>
              <a:ext cx="2460625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0" name="Прямоугольник 4">
              <a:extLst>
                <a:ext uri="{FF2B5EF4-FFF2-40B4-BE49-F238E27FC236}">
                  <a16:creationId xmlns:a16="http://schemas.microsoft.com/office/drawing/2014/main" id="{2E6B9896-C44A-684C-AB22-9BB2866F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651019"/>
              <a:ext cx="2900362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pic>
          <p:nvPicPr>
            <p:cNvPr id="41" name="Рисунок 21">
              <a:extLst>
                <a:ext uri="{FF2B5EF4-FFF2-40B4-BE49-F238E27FC236}">
                  <a16:creationId xmlns:a16="http://schemas.microsoft.com/office/drawing/2014/main" id="{8271C230-0DB4-5242-A8A2-489AECF6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63" y="3578028"/>
              <a:ext cx="2430462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635" y="216634"/>
            <a:ext cx="605558" cy="54060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 l="26581" t="24023" r="9669" b="12891"/>
          <a:stretch>
            <a:fillRect/>
          </a:stretch>
        </p:blipFill>
        <p:spPr bwMode="auto">
          <a:xfrm>
            <a:off x="5284232" y="2858566"/>
            <a:ext cx="6841507" cy="382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639" y="231767"/>
            <a:ext cx="9728063" cy="226278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Благодарим за внимание!</a:t>
            </a:r>
            <a:b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>
                <a:ln w="0"/>
                <a:solidFill>
                  <a:srgbClr val="7A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Рады сотрудничеству!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7917" y="4699988"/>
            <a:ext cx="10319658" cy="1539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D5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15397" y="4722231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Наш адрес: г. 353910, г. Новороссийск ,</a:t>
            </a:r>
          </a:p>
          <a:p>
            <a:pPr algn="ctr"/>
            <a:r>
              <a:rPr lang="ru-RU" b="1" dirty="0"/>
              <a:t>ул. </a:t>
            </a:r>
            <a:r>
              <a:rPr lang="ru-RU" b="1" dirty="0" err="1"/>
              <a:t>Глухова</a:t>
            </a:r>
            <a:r>
              <a:rPr lang="ru-RU" b="1" dirty="0"/>
              <a:t>, 19</a:t>
            </a:r>
          </a:p>
          <a:p>
            <a:pPr algn="ctr"/>
            <a:r>
              <a:rPr lang="ru-RU" b="1" dirty="0"/>
              <a:t>Тел. 8(8617)715853 (факс 8(8617)715853)</a:t>
            </a:r>
            <a:endParaRPr lang="en-US" b="1" dirty="0"/>
          </a:p>
          <a:p>
            <a:pPr algn="ctr"/>
            <a:r>
              <a:rPr lang="en-US" b="1" dirty="0"/>
              <a:t>E-mail</a:t>
            </a:r>
            <a:r>
              <a:rPr lang="ru-RU" b="1" dirty="0"/>
              <a:t>: </a:t>
            </a:r>
            <a:r>
              <a:rPr lang="en-US" b="1" dirty="0">
                <a:hlinkClick r:id="rId3"/>
              </a:rPr>
              <a:t>progimnasy70@yandex.ru</a:t>
            </a:r>
            <a:endParaRPr lang="ru-RU" b="1" dirty="0"/>
          </a:p>
          <a:p>
            <a:pPr algn="ctr"/>
            <a:r>
              <a:rPr lang="en-US" b="1" dirty="0">
                <a:hlinkClick r:id="rId4"/>
              </a:rPr>
              <a:t>http</a:t>
            </a:r>
            <a:r>
              <a:rPr lang="ru-RU" b="1" dirty="0">
                <a:hlinkClick r:id="rId4"/>
              </a:rPr>
              <a:t>:</a:t>
            </a:r>
            <a:r>
              <a:rPr lang="en-US" b="1" dirty="0">
                <a:hlinkClick r:id="rId4"/>
              </a:rPr>
              <a:t>//https://madouchaika70.ru/</a:t>
            </a:r>
            <a:endParaRPr lang="ru-RU" b="1" dirty="0"/>
          </a:p>
          <a:p>
            <a:pPr algn="ctr"/>
            <a:endParaRPr lang="en-US" b="1" dirty="0"/>
          </a:p>
        </p:txBody>
      </p:sp>
      <p:pic>
        <p:nvPicPr>
          <p:cNvPr id="9" name="Picture 2" descr="D:\сайт богачковой\фото по проекту\8N9A0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9319" y="1994132"/>
            <a:ext cx="3860656" cy="2500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08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1153885" y="125068"/>
            <a:ext cx="9949543" cy="892629"/>
          </a:xfrm>
          <a:prstGeom prst="wedgeRoundRectCallout">
            <a:avLst>
              <a:gd name="adj1" fmla="val 2471"/>
              <a:gd name="adj2" fmla="val 7591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Овал 13"/>
          <p:cNvSpPr/>
          <p:nvPr/>
        </p:nvSpPr>
        <p:spPr>
          <a:xfrm>
            <a:off x="177896" y="5101164"/>
            <a:ext cx="1162475" cy="1116194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39" y="5235429"/>
            <a:ext cx="864988" cy="86498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984361" y="1730576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473" y="1861744"/>
            <a:ext cx="828685" cy="828685"/>
          </a:xfrm>
          <a:prstGeom prst="rect">
            <a:avLst/>
          </a:prstGeom>
        </p:spPr>
      </p:pic>
      <p:cxnSp>
        <p:nvCxnSpPr>
          <p:cNvPr id="5" name="Скругленная соединительная линия 4"/>
          <p:cNvCxnSpPr/>
          <p:nvPr/>
        </p:nvCxnSpPr>
        <p:spPr>
          <a:xfrm>
            <a:off x="1138784" y="1699399"/>
            <a:ext cx="729534" cy="650179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1476230" y="5430329"/>
            <a:ext cx="956324" cy="373959"/>
          </a:xfrm>
          <a:prstGeom prst="curvedConnector3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26639" y="548232"/>
            <a:ext cx="1196917" cy="1110343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66" y="675934"/>
            <a:ext cx="819629" cy="807188"/>
          </a:xfrm>
          <a:prstGeom prst="rect">
            <a:avLst/>
          </a:prstGeom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1970459" y="0"/>
            <a:ext cx="10008182" cy="1274619"/>
          </a:xfrm>
          <a:prstGeom prst="wedgeRoundRectCallout">
            <a:avLst>
              <a:gd name="adj1" fmla="val -3029"/>
              <a:gd name="adj2" fmla="val 63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lvl="0" algn="ctr" eaLnBrk="0" hangingPunct="0"/>
            <a:r>
              <a:rPr lang="ru-RU" sz="2000" b="1" dirty="0">
                <a:solidFill>
                  <a:schemeClr val="tx1"/>
                </a:solidFill>
              </a:rPr>
              <a:t>создание условий для формирования у детей старшего дошкольного возраста азов финансовой грамотности посредством реализации парциальной образовательной программы «Экономика для жизни».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90057" y="4183714"/>
            <a:ext cx="1243094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541" y="4346439"/>
            <a:ext cx="785773" cy="785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0806545" y="6031414"/>
            <a:ext cx="1620982" cy="1020549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D2CEFDE2-BB0B-4BDE-BB44-978134B73F58}"/>
              </a:ext>
            </a:extLst>
          </p:cNvPr>
          <p:cNvSpPr/>
          <p:nvPr/>
        </p:nvSpPr>
        <p:spPr>
          <a:xfrm>
            <a:off x="322566" y="2925280"/>
            <a:ext cx="3128066" cy="1172485"/>
          </a:xfrm>
          <a:prstGeom prst="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87928" y="3034145"/>
            <a:ext cx="3248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ЗАДАЧИ</a:t>
            </a:r>
            <a:r>
              <a:rPr lang="en-US" sz="2800" b="1" dirty="0"/>
              <a:t> </a:t>
            </a:r>
            <a:r>
              <a:rPr lang="ru-RU" sz="2800" b="1" dirty="0"/>
              <a:t>ПРОЕКТА на 2023г</a:t>
            </a:r>
            <a:endParaRPr lang="en-US" sz="2800" b="1" dirty="0"/>
          </a:p>
        </p:txBody>
      </p:sp>
      <p:sp>
        <p:nvSpPr>
          <p:cNvPr id="28" name="Oval 95"/>
          <p:cNvSpPr/>
          <p:nvPr/>
        </p:nvSpPr>
        <p:spPr>
          <a:xfrm>
            <a:off x="3604481" y="1647604"/>
            <a:ext cx="490330" cy="4903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42495" y="1554264"/>
            <a:ext cx="7606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  <a:latin typeface="+mj-lt"/>
              </a:rPr>
              <a:t>Мониторинг итоговых результатов проектной деятельности</a:t>
            </a:r>
            <a:r>
              <a:rPr lang="ru-RU" b="1" dirty="0">
                <a:latin typeface="+mj-lt"/>
              </a:rPr>
              <a:t>;</a:t>
            </a:r>
          </a:p>
        </p:txBody>
      </p:sp>
      <p:sp>
        <p:nvSpPr>
          <p:cNvPr id="31" name="Oval 86"/>
          <p:cNvSpPr/>
          <p:nvPr/>
        </p:nvSpPr>
        <p:spPr>
          <a:xfrm>
            <a:off x="3612723" y="2296198"/>
            <a:ext cx="508573" cy="547371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184056" y="2163767"/>
            <a:ext cx="7329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  <a:latin typeface="+mj-lt"/>
              </a:rPr>
              <a:t>Системное внедрение в педагогический процесс разработанной парциальной программы «Экономика для жизни»;	</a:t>
            </a:r>
          </a:p>
        </p:txBody>
      </p:sp>
      <p:sp>
        <p:nvSpPr>
          <p:cNvPr id="33" name="Oval 87"/>
          <p:cNvSpPr/>
          <p:nvPr/>
        </p:nvSpPr>
        <p:spPr>
          <a:xfrm>
            <a:off x="3668761" y="3124511"/>
            <a:ext cx="507735" cy="53885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39472" y="3075709"/>
            <a:ext cx="732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</a:rPr>
              <a:t>Диссеминация опыта работы на уровне муниципалитета, края, страны; 	</a:t>
            </a:r>
          </a:p>
        </p:txBody>
      </p:sp>
      <p:sp>
        <p:nvSpPr>
          <p:cNvPr id="38" name="Oval 88"/>
          <p:cNvSpPr/>
          <p:nvPr/>
        </p:nvSpPr>
        <p:spPr>
          <a:xfrm>
            <a:off x="3667603" y="4138594"/>
            <a:ext cx="490330" cy="49033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F692AD-1D1B-415E-A411-1BF3B9DA95DD}"/>
              </a:ext>
            </a:extLst>
          </p:cNvPr>
          <p:cNvSpPr txBox="1"/>
          <p:nvPr/>
        </p:nvSpPr>
        <p:spPr>
          <a:xfrm>
            <a:off x="4239472" y="4122448"/>
            <a:ext cx="6215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+mj-lt"/>
              </a:rPr>
              <a:t>Проектирование перспектив развития проекта.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1121228" y="165206"/>
            <a:ext cx="9949543" cy="995937"/>
          </a:xfrm>
          <a:prstGeom prst="wedgeRoundRectCallout">
            <a:avLst>
              <a:gd name="adj1" fmla="val -373"/>
              <a:gd name="adj2" fmla="val 94930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Объект, предмет Объект, предмет исследования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051202" y="119451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99945" y="1639147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811810" y="2873537"/>
            <a:ext cx="1162475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670" y="1762278"/>
            <a:ext cx="785773" cy="7857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624" y="3074528"/>
            <a:ext cx="864988" cy="8649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666" y="285171"/>
            <a:ext cx="828685" cy="828685"/>
          </a:xfrm>
          <a:prstGeom prst="rect">
            <a:avLst/>
          </a:prstGeom>
        </p:spPr>
      </p:pic>
      <p:sp>
        <p:nvSpPr>
          <p:cNvPr id="2" name="Прямоугольник с одним вырезанным углом 1"/>
          <p:cNvSpPr/>
          <p:nvPr/>
        </p:nvSpPr>
        <p:spPr>
          <a:xfrm>
            <a:off x="817417" y="1343891"/>
            <a:ext cx="3990109" cy="21336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парциальная программа по формированию азов финансовой грамотности у детей старшего дошкольного возраста «Экономика для жизни»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5652654" y="2854037"/>
            <a:ext cx="3906983" cy="1953492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</a:rPr>
              <a:t>модульная система взаимодействия всех участников образовательного процесса (педагог, ребенок, родитель)</a:t>
            </a:r>
          </a:p>
        </p:txBody>
      </p:sp>
      <p:sp>
        <p:nvSpPr>
          <p:cNvPr id="22" name="Овал 21"/>
          <p:cNvSpPr/>
          <p:nvPr/>
        </p:nvSpPr>
        <p:spPr>
          <a:xfrm>
            <a:off x="3918156" y="6159666"/>
            <a:ext cx="671309" cy="6983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Скругленная соединительная линия 5"/>
          <p:cNvCxnSpPr/>
          <p:nvPr/>
        </p:nvCxnSpPr>
        <p:spPr>
          <a:xfrm>
            <a:off x="5501239" y="979477"/>
            <a:ext cx="1791098" cy="1141949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>
            <a:off x="8933722" y="2503554"/>
            <a:ext cx="1791098" cy="1141949"/>
          </a:xfrm>
          <a:prstGeom prst="curvedConnector3">
            <a:avLst/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6139542" y="141514"/>
            <a:ext cx="5834743" cy="988438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ИННОВАЦИОННОСТЬ ПРОЕКТА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0813870" y="5990347"/>
            <a:ext cx="1378130" cy="867653"/>
          </a:xfrm>
          <a:prstGeom prst="rect">
            <a:avLst/>
          </a:prstGeom>
        </p:spPr>
      </p:pic>
      <p:cxnSp>
        <p:nvCxnSpPr>
          <p:cNvPr id="21" name="Скругленная соединительная линия 20"/>
          <p:cNvCxnSpPr/>
          <p:nvPr/>
        </p:nvCxnSpPr>
        <p:spPr>
          <a:xfrm rot="5400000">
            <a:off x="1189885" y="4042939"/>
            <a:ext cx="1237250" cy="264221"/>
          </a:xfrm>
          <a:prstGeom prst="curvedConnector3">
            <a:avLst>
              <a:gd name="adj1" fmla="val 50000"/>
            </a:avLst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с одним вырезанным углом 26"/>
          <p:cNvSpPr/>
          <p:nvPr/>
        </p:nvSpPr>
        <p:spPr>
          <a:xfrm>
            <a:off x="249381" y="4779821"/>
            <a:ext cx="2563091" cy="1731817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образовательной программы А.Д. Шатовой «Тропинка в экономику»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с одним вырезанным углом 29"/>
          <p:cNvSpPr/>
          <p:nvPr/>
        </p:nvSpPr>
        <p:spPr>
          <a:xfrm>
            <a:off x="3643745" y="4405748"/>
            <a:ext cx="1842655" cy="1163779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метод проектов Л.В. Свирской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Скругленная соединительная линия 30"/>
          <p:cNvCxnSpPr/>
          <p:nvPr/>
        </p:nvCxnSpPr>
        <p:spPr>
          <a:xfrm rot="16200000" flipH="1">
            <a:off x="4009287" y="3787616"/>
            <a:ext cx="932450" cy="497779"/>
          </a:xfrm>
          <a:prstGeom prst="curvedConnector3">
            <a:avLst>
              <a:gd name="adj1" fmla="val 50000"/>
            </a:avLst>
          </a:prstGeom>
          <a:ln w="76200"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с одним вырезанным углом 32"/>
          <p:cNvSpPr/>
          <p:nvPr/>
        </p:nvSpPr>
        <p:spPr>
          <a:xfrm>
            <a:off x="9247909" y="4461164"/>
            <a:ext cx="2708564" cy="1191491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Региональный  компонент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86908550"/>
              </p:ext>
            </p:extLst>
          </p:nvPr>
        </p:nvGraphicFramePr>
        <p:xfrm>
          <a:off x="811854" y="214744"/>
          <a:ext cx="10648626" cy="631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0307" y="183569"/>
            <a:ext cx="9949543" cy="1204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133133" y="-261222"/>
            <a:ext cx="6177122" cy="1563549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C00000"/>
                </a:solidFill>
              </a:rPr>
              <a:t>Измерение и оценка качества инновации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2736305">
            <a:off x="11194908" y="4815223"/>
            <a:ext cx="959190" cy="957165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843" y="4877193"/>
            <a:ext cx="946157" cy="94615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2736305">
            <a:off x="5816578" y="2786181"/>
            <a:ext cx="1054817" cy="1084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736305">
            <a:off x="232560" y="2148461"/>
            <a:ext cx="1194491" cy="11531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15" y="2243996"/>
            <a:ext cx="925485" cy="92548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2736305">
            <a:off x="11179470" y="2747011"/>
            <a:ext cx="833568" cy="851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99" y="2886843"/>
            <a:ext cx="608174" cy="60817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2736305">
            <a:off x="411961" y="4976566"/>
            <a:ext cx="1157959" cy="1145189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98" y="5223718"/>
            <a:ext cx="650883" cy="650883"/>
          </a:xfrm>
          <a:prstGeom prst="rect">
            <a:avLst/>
          </a:prstGeom>
        </p:spPr>
      </p:pic>
      <p:sp>
        <p:nvSpPr>
          <p:cNvPr id="9" name="Штриховая стрелка вправо 8"/>
          <p:cNvSpPr/>
          <p:nvPr/>
        </p:nvSpPr>
        <p:spPr>
          <a:xfrm>
            <a:off x="4888675" y="5930143"/>
            <a:ext cx="3344092" cy="556932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6200000" flipH="1">
            <a:off x="56136" y="3727589"/>
            <a:ext cx="1461853" cy="698028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>
            <a:off x="11198422" y="4006293"/>
            <a:ext cx="977398" cy="209441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2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Штриховая стрелка вправо 39"/>
          <p:cNvSpPr/>
          <p:nvPr/>
        </p:nvSpPr>
        <p:spPr>
          <a:xfrm>
            <a:off x="2725140" y="3077145"/>
            <a:ext cx="1652896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триховая стрелка вправо 40"/>
          <p:cNvSpPr/>
          <p:nvPr/>
        </p:nvSpPr>
        <p:spPr>
          <a:xfrm rot="10800000" flipH="1">
            <a:off x="8301052" y="2992143"/>
            <a:ext cx="1424823" cy="457978"/>
          </a:xfrm>
          <a:prstGeom prst="stripedRightArrow">
            <a:avLst/>
          </a:prstGeom>
          <a:solidFill>
            <a:srgbClr val="F4EAE8"/>
          </a:solidFill>
          <a:ln w="38100">
            <a:solidFill>
              <a:srgbClr val="7A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65" y="2910890"/>
            <a:ext cx="802129" cy="8021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76350" y="4939938"/>
            <a:ext cx="1119050" cy="11974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9" y="337458"/>
            <a:ext cx="9677400" cy="94705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99408" y="194183"/>
            <a:ext cx="9949543" cy="1001486"/>
          </a:xfrm>
          <a:prstGeom prst="wedgeRoundRectCallout">
            <a:avLst>
              <a:gd name="adj1" fmla="val -45"/>
              <a:gd name="adj2" fmla="val 62452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920" y="194186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0" y="5110577"/>
            <a:ext cx="828685" cy="82868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464836" y="1219200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236235" y="2085703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9486" y="4140927"/>
            <a:ext cx="727164" cy="64879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6943" y="3396342"/>
            <a:ext cx="552994" cy="5268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611086" y="141514"/>
            <a:ext cx="9263743" cy="544286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инновационной деятельности КИП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047697741"/>
              </p:ext>
            </p:extLst>
          </p:nvPr>
        </p:nvGraphicFramePr>
        <p:xfrm>
          <a:off x="1362891" y="879983"/>
          <a:ext cx="9797146" cy="542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Овал 18"/>
          <p:cNvSpPr/>
          <p:nvPr/>
        </p:nvSpPr>
        <p:spPr>
          <a:xfrm>
            <a:off x="0" y="190360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" y="408184"/>
            <a:ext cx="785773" cy="7857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000" b="70200" l="3600" r="4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89" r="63385" b="37421"/>
          <a:stretch/>
        </p:blipFill>
        <p:spPr>
          <a:xfrm>
            <a:off x="11048951" y="5635102"/>
            <a:ext cx="1378130" cy="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0">
            <a:extLst>
              <a:ext uri="{FF2B5EF4-FFF2-40B4-BE49-F238E27FC236}">
                <a16:creationId xmlns:a16="http://schemas.microsoft.com/office/drawing/2014/main" id="{8E7BCC12-9AD0-409C-B228-3B2C09E98E1A}"/>
              </a:ext>
            </a:extLst>
          </p:cNvPr>
          <p:cNvSpPr/>
          <p:nvPr/>
        </p:nvSpPr>
        <p:spPr>
          <a:xfrm>
            <a:off x="692729" y="0"/>
            <a:ext cx="7985386" cy="11111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ЭФФЕКТИВНОСТЬ ИННОВАЦИИ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59D36FAC-AF7C-43EA-A8BC-688A9A8A33C9}"/>
              </a:ext>
            </a:extLst>
          </p:cNvPr>
          <p:cNvSpPr/>
          <p:nvPr/>
        </p:nvSpPr>
        <p:spPr>
          <a:xfrm>
            <a:off x="8285564" y="618519"/>
            <a:ext cx="782016" cy="503581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76">
            <a:extLst>
              <a:ext uri="{FF2B5EF4-FFF2-40B4-BE49-F238E27FC236}">
                <a16:creationId xmlns:a16="http://schemas.microsoft.com/office/drawing/2014/main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736248" y="374073"/>
            <a:ext cx="912443" cy="690189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9" y="622688"/>
            <a:ext cx="466897" cy="466897"/>
          </a:xfrm>
          <a:prstGeom prst="rect">
            <a:avLst/>
          </a:prstGeom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0" y="1231322"/>
            <a:ext cx="670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Количественный  анализ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участия родителей в совместных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экономических проектов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54004" y="1308389"/>
            <a:ext cx="482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Количественный  анализ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«Инициатива выбора образовательного маршрута»</a:t>
            </a:r>
          </a:p>
        </p:txBody>
      </p:sp>
      <p:grpSp>
        <p:nvGrpSpPr>
          <p:cNvPr id="42" name="Группа 18">
            <a:extLst>
              <a:ext uri="{FF2B5EF4-FFF2-40B4-BE49-F238E27FC236}">
                <a16:creationId xmlns:a16="http://schemas.microsoft.com/office/drawing/2014/main" id="{D0E2E3AE-5730-8749-B99C-40810F7E71C2}"/>
              </a:ext>
            </a:extLst>
          </p:cNvPr>
          <p:cNvGrpSpPr>
            <a:grpSpLocks/>
          </p:cNvGrpSpPr>
          <p:nvPr/>
        </p:nvGrpSpPr>
        <p:grpSpPr bwMode="auto">
          <a:xfrm>
            <a:off x="9872663" y="0"/>
            <a:ext cx="4560283" cy="1671638"/>
            <a:chOff x="-1822343" y="2651019"/>
            <a:chExt cx="11528318" cy="4084549"/>
          </a:xfrm>
        </p:grpSpPr>
        <p:pic>
          <p:nvPicPr>
            <p:cNvPr id="43" name="Рисунок 8">
              <a:extLst>
                <a:ext uri="{FF2B5EF4-FFF2-40B4-BE49-F238E27FC236}">
                  <a16:creationId xmlns:a16="http://schemas.microsoft.com/office/drawing/2014/main" id="{56A25734-BF50-8242-B056-89ABB7565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22343" y="2850955"/>
              <a:ext cx="3883024" cy="38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Прямоугольник 4">
              <a:extLst>
                <a:ext uri="{FF2B5EF4-FFF2-40B4-BE49-F238E27FC236}">
                  <a16:creationId xmlns:a16="http://schemas.microsoft.com/office/drawing/2014/main" id="{709C9103-3A13-144D-B6C0-679733579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700" y="4153558"/>
              <a:ext cx="2460625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sp>
          <p:nvSpPr>
            <p:cNvPr id="47" name="Прямоугольник 4">
              <a:extLst>
                <a:ext uri="{FF2B5EF4-FFF2-40B4-BE49-F238E27FC236}">
                  <a16:creationId xmlns:a16="http://schemas.microsoft.com/office/drawing/2014/main" id="{2E6B9896-C44A-684C-AB22-9BB2866FB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2651019"/>
              <a:ext cx="2900362" cy="347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indent="-698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ru-RU" sz="1600" b="1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  <p:pic>
          <p:nvPicPr>
            <p:cNvPr id="48" name="Рисунок 21">
              <a:extLst>
                <a:ext uri="{FF2B5EF4-FFF2-40B4-BE49-F238E27FC236}">
                  <a16:creationId xmlns:a16="http://schemas.microsoft.com/office/drawing/2014/main" id="{8271C230-0DB4-5242-A8A2-489AECF6A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96063" y="3578028"/>
              <a:ext cx="2430462" cy="243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8460" y="588110"/>
            <a:ext cx="605558" cy="54060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706407"/>
            <a:ext cx="1270091" cy="1240660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0" y="2228850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200234" y="3908032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318029" y="6174241"/>
            <a:ext cx="548728" cy="5024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2729980707"/>
              </p:ext>
            </p:extLst>
          </p:nvPr>
        </p:nvGraphicFramePr>
        <p:xfrm>
          <a:off x="0" y="2219583"/>
          <a:ext cx="4623407" cy="412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val="2326436325"/>
              </p:ext>
            </p:extLst>
          </p:nvPr>
        </p:nvGraphicFramePr>
        <p:xfrm>
          <a:off x="4514851" y="2285077"/>
          <a:ext cx="7677149" cy="345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43650" y="5657671"/>
            <a:ext cx="4586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/>
              <a:t>Блок «Труд – продукт»</a:t>
            </a:r>
          </a:p>
          <a:p>
            <a:pPr marL="342900" indent="-342900">
              <a:buAutoNum type="arabicPeriod"/>
            </a:pPr>
            <a:r>
              <a:rPr lang="ru-RU" b="1" dirty="0"/>
              <a:t>Блок «Реклама»</a:t>
            </a:r>
          </a:p>
          <a:p>
            <a:pPr marL="342900" indent="-342900">
              <a:buAutoNum type="arabicPeriod"/>
            </a:pPr>
            <a:r>
              <a:rPr lang="ru-RU" b="1" dirty="0"/>
              <a:t>Блок «Деньги, цена, стоимость»</a:t>
            </a:r>
          </a:p>
          <a:p>
            <a:pPr marL="342900" indent="-342900">
              <a:buAutoNum type="arabicPeriod"/>
            </a:pPr>
            <a:r>
              <a:rPr lang="ru-RU" b="1" dirty="0"/>
              <a:t>Блок «Полезные привычки в быту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1823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958" y="2662977"/>
            <a:ext cx="890570" cy="869932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2901636" y="1869065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091847" y="1692734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66109" y="706582"/>
            <a:ext cx="706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ПАРЦИАЛЬНАЯ   ПРОГРАММА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«ЭКОНОМИКА ДЛЯ ЖИЗНИ</a:t>
            </a:r>
            <a:r>
              <a:rPr lang="ru-RU" sz="2000" dirty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6473" y="1801091"/>
            <a:ext cx="227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ЦЕЛЕВОЙ РАЗДЕЛ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2394559"/>
            <a:ext cx="1082931" cy="10829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61853" y="1745672"/>
            <a:ext cx="2729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СОДЕРЖАТЕЛЬНЫЙ РАЗДЕЛ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876612" y="1762005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34545" y="1648685"/>
            <a:ext cx="2604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ОРГАНИЗАЦИОННЫЙ РАЗДЕЛ</a:t>
            </a: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8E7BCC12-9AD0-409C-B228-3B2C09E98E1A}"/>
              </a:ext>
            </a:extLst>
          </p:cNvPr>
          <p:cNvSpPr/>
          <p:nvPr/>
        </p:nvSpPr>
        <p:spPr>
          <a:xfrm>
            <a:off x="1759527" y="61605"/>
            <a:ext cx="7772400" cy="575704"/>
          </a:xfrm>
          <a:prstGeom prst="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РЕЗУЛЬТАТИВНОСТЬ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59D36FAC-AF7C-43EA-A8BC-688A9A8A33C9}"/>
              </a:ext>
            </a:extLst>
          </p:cNvPr>
          <p:cNvSpPr/>
          <p:nvPr/>
        </p:nvSpPr>
        <p:spPr>
          <a:xfrm>
            <a:off x="9409849" y="186962"/>
            <a:ext cx="690114" cy="39493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76">
            <a:extLst>
              <a:ext uri="{FF2B5EF4-FFF2-40B4-BE49-F238E27FC236}">
                <a16:creationId xmlns:a16="http://schemas.microsoft.com/office/drawing/2014/main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1830756" y="177884"/>
            <a:ext cx="593789" cy="498450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6923512" y="2424544"/>
            <a:ext cx="1250669" cy="11360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84" y="166255"/>
            <a:ext cx="770709" cy="770709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773" y="2585562"/>
            <a:ext cx="858878" cy="858878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0" y="190360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" y="408184"/>
            <a:ext cx="785773" cy="7857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2674" t="11364" r="45134" b="9470"/>
          <a:stretch>
            <a:fillRect/>
          </a:stretch>
        </p:blipFill>
        <p:spPr bwMode="auto">
          <a:xfrm>
            <a:off x="9836726" y="1047191"/>
            <a:ext cx="2189018" cy="30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22941" t="12405" r="45615" b="16761"/>
          <a:stretch>
            <a:fillRect/>
          </a:stretch>
        </p:blipFill>
        <p:spPr bwMode="auto">
          <a:xfrm>
            <a:off x="8922327" y="3588326"/>
            <a:ext cx="2197684" cy="299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3837709"/>
            <a:ext cx="2978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400" b="1" dirty="0"/>
              <a:t>  </a:t>
            </a:r>
            <a:r>
              <a:rPr lang="ru-RU" sz="1600" b="1" dirty="0"/>
              <a:t>ПОЯСНИТЕЛЬНАЯ ЗАПИСКА</a:t>
            </a:r>
          </a:p>
          <a:p>
            <a:pPr algn="just">
              <a:buFontTx/>
              <a:buChar char="-"/>
            </a:pPr>
            <a:r>
              <a:rPr lang="ru-RU" sz="1600" b="1" dirty="0"/>
              <a:t>  ЦЕЛИ И ЗАДАЧИ</a:t>
            </a:r>
          </a:p>
          <a:p>
            <a:pPr algn="just">
              <a:buFontTx/>
              <a:buChar char="-"/>
            </a:pPr>
            <a:r>
              <a:rPr lang="ru-RU" sz="1600" b="1" dirty="0"/>
              <a:t>- ПРИНЦИПЫ И ПОДХОДЫ</a:t>
            </a:r>
          </a:p>
          <a:p>
            <a:pPr algn="just">
              <a:buFontTx/>
              <a:buChar char="-"/>
            </a:pPr>
            <a:r>
              <a:rPr lang="ru-RU" sz="1600" b="1" dirty="0"/>
              <a:t>- ЗНАЧИМЫЕ ДЛЯ ПРОГРАММЫ  ХАРАКТЕРИСТИКИ  ОСОБЕННОСТИ РАЗВИТИЯ ДЕТЕЙ</a:t>
            </a:r>
          </a:p>
          <a:p>
            <a:pPr algn="just">
              <a:buFontTx/>
              <a:buChar char="-"/>
            </a:pPr>
            <a:r>
              <a:rPr lang="ru-RU" sz="1600" b="1" dirty="0"/>
              <a:t>- ПЛАНИРУЕМЫЕ РЕЗУЛЬТАТЫ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943200" y="4016520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105702" y="3909461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867891" y="3768435"/>
            <a:ext cx="335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1400" b="1" dirty="0"/>
              <a:t>ОПИСАНИЕ ОБРАЗОВАТЕЛЬНОЙ ДЕЯТЕЛЬНОСТИ В СООТВЕТСТВИИ С ТЕМАТИЧЕСКИМИ БЛОКАМИ</a:t>
            </a:r>
          </a:p>
          <a:p>
            <a:pPr algn="just">
              <a:buFontTx/>
              <a:buChar char="-"/>
            </a:pPr>
            <a:r>
              <a:rPr lang="ru-RU" sz="1400" b="1" dirty="0"/>
              <a:t>-ФОРМЫ, СПОСОБЫ, МЕТОДЫ И СРЕДСТВА РЕАЛИЗАЦИИ</a:t>
            </a:r>
          </a:p>
          <a:p>
            <a:pPr algn="just">
              <a:buFontTx/>
              <a:buChar char="-"/>
            </a:pPr>
            <a:r>
              <a:rPr lang="ru-RU" sz="1400" b="1" dirty="0"/>
              <a:t>-СПОСОБЫ И НАПРАВЛЕНИЯ ПОДДЕРЖКИ ДЕТСКОЙ ИНИЦИАТИВЫ</a:t>
            </a:r>
          </a:p>
          <a:p>
            <a:pPr algn="just">
              <a:buFontTx/>
              <a:buChar char="-"/>
            </a:pPr>
            <a:r>
              <a:rPr lang="ru-RU" sz="1400" b="1" dirty="0"/>
              <a:t>- ОСОБЕННОСТИ ВЗАИМОДЕЙСТВИЯ С СЕМЬЯМИ ВОСПИТАННИКОВ</a:t>
            </a:r>
          </a:p>
          <a:p>
            <a:pPr algn="just">
              <a:buFontTx/>
              <a:buChar char="-"/>
            </a:pPr>
            <a:r>
              <a:rPr lang="ru-RU" sz="1400" b="1" dirty="0"/>
              <a:t>- ОРГАНИЗАЦИЯ ПЕДАГОГИЧЕСКОГО МОНИТОРИНГА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890467" y="3812478"/>
            <a:ext cx="0" cy="1826836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06836" y="3687901"/>
            <a:ext cx="27016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-</a:t>
            </a:r>
            <a:r>
              <a:rPr lang="ru-RU" sz="1400" b="1" dirty="0"/>
              <a:t>МАТЕРИАЛЬНО-ТЕХНИЧЕСКОЕ ОСНАЩЕНИЕ ПРОГРАММЫ</a:t>
            </a:r>
          </a:p>
          <a:p>
            <a:pPr algn="just"/>
            <a:r>
              <a:rPr lang="ru-RU" sz="1400" b="1" dirty="0"/>
              <a:t>-ОБЕСПЕЧЕННОСТЬ МЕТОДИЧЕСКИМИ МАТЕРИАЛАМИ И СРЕДСТВАМИ ОБУЧЕНИЯ И ВОСПИТАНИЯ</a:t>
            </a:r>
          </a:p>
          <a:p>
            <a:pPr algn="just">
              <a:buFontTx/>
              <a:buChar char="-"/>
            </a:pPr>
            <a:r>
              <a:rPr lang="ru-RU" sz="1400" b="1" dirty="0"/>
              <a:t>РЕЖИМ ДНЯ</a:t>
            </a:r>
          </a:p>
          <a:p>
            <a:pPr algn="just">
              <a:buFontTx/>
              <a:buChar char="-"/>
            </a:pPr>
            <a:r>
              <a:rPr lang="ru-RU" sz="1400" b="1" dirty="0"/>
              <a:t>-ПЕРЕЧЕНЬ ТРАДИЦИОНЫХ СОБЫТИЙ, ПРАЗДНИКОВ, МЕРОПРИЯТИЙ</a:t>
            </a:r>
          </a:p>
          <a:p>
            <a:pPr algn="just">
              <a:buFontTx/>
              <a:buChar char="-"/>
            </a:pPr>
            <a:r>
              <a:rPr lang="ru-RU" sz="1400" b="1" dirty="0"/>
              <a:t>- ОРГАНИЗЦИЯ РППС</a:t>
            </a:r>
          </a:p>
          <a:p>
            <a:pPr algn="just">
              <a:buFontTx/>
              <a:buChar char="-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1823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26" y="272148"/>
            <a:ext cx="10972800" cy="1143000"/>
          </a:xfrm>
        </p:spPr>
        <p:txBody>
          <a:bodyPr>
            <a:normAutofit/>
          </a:bodyPr>
          <a:lstStyle/>
          <a:p>
            <a:pPr algn="ctr"/>
            <a:br>
              <a:rPr lang="ru-RU" sz="2800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141825" y="0"/>
            <a:ext cx="648876" cy="589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274821" y="5835138"/>
            <a:ext cx="426808" cy="4197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611086" y="141514"/>
            <a:ext cx="9263743" cy="544286"/>
          </a:xfrm>
          <a:prstGeom prst="wedgeRoundRectCallout">
            <a:avLst>
              <a:gd name="adj1" fmla="val 2007"/>
              <a:gd name="adj2" fmla="val 864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Продукты инновационной деятельности КИП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组合 22"/>
          <p:cNvGrpSpPr/>
          <p:nvPr/>
        </p:nvGrpSpPr>
        <p:grpSpPr>
          <a:xfrm>
            <a:off x="443346" y="965722"/>
            <a:ext cx="6666608" cy="2512706"/>
            <a:chOff x="1143000" y="820273"/>
            <a:chExt cx="4301873" cy="1441165"/>
          </a:xfrm>
        </p:grpSpPr>
        <p:sp>
          <p:nvSpPr>
            <p:cNvPr id="35" name="TextBox 34"/>
            <p:cNvSpPr txBox="1"/>
            <p:nvPr/>
          </p:nvSpPr>
          <p:spPr>
            <a:xfrm>
              <a:off x="2465766" y="1221600"/>
              <a:ext cx="713657" cy="7232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41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01</a:t>
              </a:r>
              <a:endParaRPr lang="zh-CN" altLang="en-US" sz="41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73238" y="1225410"/>
              <a:ext cx="2471635" cy="55164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ПАРЦИАЛЬНАЯ ПРОГРАММА</a:t>
              </a:r>
            </a:p>
            <a:p>
              <a:pPr algn="ctr"/>
              <a:r>
                <a:rPr lang="ru-RU" altLang="zh-CN" sz="2000" b="1" dirty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«ЭКОНОМИКА ДЛЯ </a:t>
              </a:r>
            </a:p>
            <a:p>
              <a:pPr algn="ctr"/>
              <a:r>
                <a:rPr lang="ru-RU" altLang="zh-CN" sz="2000" b="1" dirty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ЖИЗНИ»</a:t>
              </a:r>
              <a:endPara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37" name="等腰三角形 16"/>
            <p:cNvSpPr/>
            <p:nvPr/>
          </p:nvSpPr>
          <p:spPr>
            <a:xfrm rot="5400000">
              <a:off x="1283580" y="679693"/>
              <a:ext cx="1441165" cy="1722326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"/>
            <p:cNvSpPr/>
            <p:nvPr/>
          </p:nvSpPr>
          <p:spPr>
            <a:xfrm>
              <a:off x="5101333" y="820310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" h="324000">
                  <a:moveTo>
                    <a:pt x="162000" y="87902"/>
                  </a:moveTo>
                  <a:cubicBezTo>
                    <a:pt x="121077" y="87902"/>
                    <a:pt x="87902" y="121077"/>
                    <a:pt x="87902" y="162000"/>
                  </a:cubicBezTo>
                  <a:cubicBezTo>
                    <a:pt x="87902" y="202923"/>
                    <a:pt x="121077" y="236098"/>
                    <a:pt x="162000" y="236098"/>
                  </a:cubicBezTo>
                  <a:cubicBezTo>
                    <a:pt x="202923" y="236098"/>
                    <a:pt x="236098" y="202923"/>
                    <a:pt x="236098" y="162000"/>
                  </a:cubicBezTo>
                  <a:cubicBezTo>
                    <a:pt x="236098" y="121077"/>
                    <a:pt x="202923" y="87902"/>
                    <a:pt x="162000" y="87902"/>
                  </a:cubicBezTo>
                  <a:close/>
                  <a:moveTo>
                    <a:pt x="162000" y="0"/>
                  </a:moveTo>
                  <a:cubicBezTo>
                    <a:pt x="251470" y="0"/>
                    <a:pt x="324000" y="72530"/>
                    <a:pt x="324000" y="162000"/>
                  </a:cubicBezTo>
                  <a:cubicBezTo>
                    <a:pt x="324000" y="251470"/>
                    <a:pt x="251470" y="324000"/>
                    <a:pt x="162000" y="324000"/>
                  </a:cubicBezTo>
                  <a:cubicBezTo>
                    <a:pt x="72530" y="324000"/>
                    <a:pt x="0" y="251470"/>
                    <a:pt x="0" y="162000"/>
                  </a:cubicBezTo>
                  <a:cubicBezTo>
                    <a:pt x="0" y="72530"/>
                    <a:pt x="72530" y="0"/>
                    <a:pt x="16200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08" y="2767934"/>
            <a:ext cx="717965" cy="717965"/>
          </a:xfrm>
          <a:prstGeom prst="rect">
            <a:avLst/>
          </a:prstGeom>
        </p:spPr>
      </p:pic>
      <p:grpSp>
        <p:nvGrpSpPr>
          <p:cNvPr id="40" name="组合 2"/>
          <p:cNvGrpSpPr/>
          <p:nvPr/>
        </p:nvGrpSpPr>
        <p:grpSpPr>
          <a:xfrm>
            <a:off x="287542" y="4104989"/>
            <a:ext cx="4617456" cy="2004915"/>
            <a:chOff x="1143000" y="1964779"/>
            <a:chExt cx="4813899" cy="1185131"/>
          </a:xfrm>
        </p:grpSpPr>
        <p:sp>
          <p:nvSpPr>
            <p:cNvPr id="41" name="TextBox 40"/>
            <p:cNvSpPr txBox="1"/>
            <p:nvPr/>
          </p:nvSpPr>
          <p:spPr>
            <a:xfrm>
              <a:off x="3382439" y="1993802"/>
              <a:ext cx="2345340" cy="7686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Сборник занимательного материала</a:t>
              </a:r>
            </a:p>
            <a:p>
              <a:pPr algn="ctr"/>
              <a:r>
                <a:rPr lang="ru-RU" altLang="zh-CN" sz="1600" b="1" dirty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«Путешествуем вместе с </a:t>
              </a:r>
              <a:r>
                <a:rPr lang="ru-RU" altLang="zh-CN" sz="1600" b="1" dirty="0" err="1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Купюриусом</a:t>
              </a:r>
              <a:r>
                <a:rPr lang="ru-RU" altLang="zh-CN" sz="1600" b="1" dirty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»</a:t>
              </a:r>
              <a:endParaRPr lang="en-US" altLang="zh-CN" sz="1600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2" name="流程图: 联系 23"/>
            <p:cNvSpPr/>
            <p:nvPr/>
          </p:nvSpPr>
          <p:spPr>
            <a:xfrm>
              <a:off x="5632863" y="1964779"/>
              <a:ext cx="324036" cy="324036"/>
            </a:xfrm>
            <a:custGeom>
              <a:avLst/>
              <a:gdLst/>
              <a:ahLst/>
              <a:cxnLst/>
              <a:rect l="l" t="t" r="r" b="b"/>
              <a:pathLst>
                <a:path w="324036" h="324036">
                  <a:moveTo>
                    <a:pt x="108012" y="54006"/>
                  </a:moveTo>
                  <a:lnTo>
                    <a:pt x="108012" y="270030"/>
                  </a:lnTo>
                  <a:lnTo>
                    <a:pt x="270030" y="162018"/>
                  </a:lnTo>
                  <a:close/>
                  <a:moveTo>
                    <a:pt x="162018" y="0"/>
                  </a:moveTo>
                  <a:cubicBezTo>
                    <a:pt x="251498" y="0"/>
                    <a:pt x="324036" y="72538"/>
                    <a:pt x="324036" y="162018"/>
                  </a:cubicBezTo>
                  <a:cubicBezTo>
                    <a:pt x="324036" y="251498"/>
                    <a:pt x="251498" y="324036"/>
                    <a:pt x="162018" y="324036"/>
                  </a:cubicBezTo>
                  <a:cubicBezTo>
                    <a:pt x="72538" y="324036"/>
                    <a:pt x="0" y="251498"/>
                    <a:pt x="0" y="162018"/>
                  </a:cubicBezTo>
                  <a:cubicBezTo>
                    <a:pt x="0" y="72538"/>
                    <a:pt x="72538" y="0"/>
                    <a:pt x="162018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16"/>
            <p:cNvSpPr/>
            <p:nvPr/>
          </p:nvSpPr>
          <p:spPr>
            <a:xfrm rot="5400000">
              <a:off x="1701133" y="1457651"/>
              <a:ext cx="1134126" cy="2250392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12185" y="2015661"/>
              <a:ext cx="107892" cy="373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68580" tIns="34290" rIns="68580" bIns="34290" rtlCol="0">
              <a:spAutoFit/>
            </a:bodyPr>
            <a:lstStyle/>
            <a:p>
              <a:endParaRPr lang="zh-CN" altLang="en-US" sz="4100" dirty="0">
                <a:solidFill>
                  <a:schemeClr val="bg1"/>
                </a:solidFill>
                <a:latin typeface="Algerian" pitchFamily="82" charset="0"/>
                <a:ea typeface="楷体" pitchFamily="49" charset="-122"/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13" y="5150589"/>
            <a:ext cx="741689" cy="741689"/>
          </a:xfrm>
          <a:prstGeom prst="rect">
            <a:avLst/>
          </a:prstGeom>
        </p:spPr>
      </p:pic>
      <p:grpSp>
        <p:nvGrpSpPr>
          <p:cNvPr id="52" name="组合 38"/>
          <p:cNvGrpSpPr/>
          <p:nvPr/>
        </p:nvGrpSpPr>
        <p:grpSpPr>
          <a:xfrm>
            <a:off x="4088048" y="4837122"/>
            <a:ext cx="4700372" cy="1867771"/>
            <a:chOff x="3612426" y="3109564"/>
            <a:chExt cx="4362098" cy="1326591"/>
          </a:xfrm>
        </p:grpSpPr>
        <p:sp>
          <p:nvSpPr>
            <p:cNvPr id="53" name="TextBox 52"/>
            <p:cNvSpPr txBox="1"/>
            <p:nvPr/>
          </p:nvSpPr>
          <p:spPr>
            <a:xfrm flipH="1">
              <a:off x="4194512" y="3403273"/>
              <a:ext cx="1580616" cy="10328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Сборник занимательных материалов</a:t>
              </a:r>
            </a:p>
            <a:p>
              <a:pPr algn="ctr"/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«Играем в экономику»</a:t>
              </a:r>
              <a:endParaRPr lang="en-US" altLang="zh-CN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54" name="等腰三角形 16"/>
            <p:cNvSpPr/>
            <p:nvPr/>
          </p:nvSpPr>
          <p:spPr>
            <a:xfrm rot="5400000" flipH="1" flipV="1">
              <a:off x="6389638" y="2658804"/>
              <a:ext cx="1134126" cy="2035646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 flipH="1">
              <a:off x="5841668" y="3543622"/>
              <a:ext cx="97910" cy="3526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68580" tIns="34290" rIns="68580" bIns="34290" rtlCol="0">
              <a:spAutoFit/>
            </a:bodyPr>
            <a:lstStyle/>
            <a:p>
              <a:endParaRPr lang="zh-CN" altLang="en-US" sz="4100" dirty="0">
                <a:solidFill>
                  <a:schemeClr val="bg1"/>
                </a:solidFill>
                <a:latin typeface="Algerian" pitchFamily="82" charset="0"/>
                <a:ea typeface="楷体" pitchFamily="49" charset="-122"/>
              </a:endParaRPr>
            </a:p>
          </p:txBody>
        </p:sp>
        <p:sp>
          <p:nvSpPr>
            <p:cNvPr id="56" name="椭圆 32"/>
            <p:cNvSpPr/>
            <p:nvPr/>
          </p:nvSpPr>
          <p:spPr>
            <a:xfrm>
              <a:off x="3612426" y="3933440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" h="324000">
                  <a:moveTo>
                    <a:pt x="114000" y="90000"/>
                  </a:moveTo>
                  <a:cubicBezTo>
                    <a:pt x="100745" y="90000"/>
                    <a:pt x="90000" y="100745"/>
                    <a:pt x="90000" y="114000"/>
                  </a:cubicBezTo>
                  <a:lnTo>
                    <a:pt x="90000" y="210000"/>
                  </a:lnTo>
                  <a:cubicBezTo>
                    <a:pt x="90000" y="223255"/>
                    <a:pt x="100745" y="234000"/>
                    <a:pt x="114000" y="234000"/>
                  </a:cubicBezTo>
                  <a:lnTo>
                    <a:pt x="210000" y="234000"/>
                  </a:lnTo>
                  <a:cubicBezTo>
                    <a:pt x="223255" y="234000"/>
                    <a:pt x="234000" y="223255"/>
                    <a:pt x="234000" y="210000"/>
                  </a:cubicBezTo>
                  <a:lnTo>
                    <a:pt x="234000" y="114000"/>
                  </a:lnTo>
                  <a:cubicBezTo>
                    <a:pt x="234000" y="100745"/>
                    <a:pt x="223255" y="90000"/>
                    <a:pt x="210000" y="90000"/>
                  </a:cubicBezTo>
                  <a:close/>
                  <a:moveTo>
                    <a:pt x="162000" y="0"/>
                  </a:moveTo>
                  <a:cubicBezTo>
                    <a:pt x="251470" y="0"/>
                    <a:pt x="324000" y="72530"/>
                    <a:pt x="324000" y="162000"/>
                  </a:cubicBezTo>
                  <a:cubicBezTo>
                    <a:pt x="324000" y="251470"/>
                    <a:pt x="251470" y="324000"/>
                    <a:pt x="162000" y="324000"/>
                  </a:cubicBezTo>
                  <a:cubicBezTo>
                    <a:pt x="72530" y="324000"/>
                    <a:pt x="0" y="251470"/>
                    <a:pt x="0" y="162000"/>
                  </a:cubicBezTo>
                  <a:cubicBezTo>
                    <a:pt x="0" y="72530"/>
                    <a:pt x="72530" y="0"/>
                    <a:pt x="16200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0000" l="1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915" y="5684389"/>
            <a:ext cx="1128179" cy="912922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/>
          <a:srcRect l="22674" t="11364" r="45134" b="9470"/>
          <a:stretch>
            <a:fillRect/>
          </a:stretch>
        </p:blipFill>
        <p:spPr bwMode="auto">
          <a:xfrm>
            <a:off x="611174" y="1021513"/>
            <a:ext cx="1704109" cy="23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 l="22674" t="12500" r="45989" b="9280"/>
          <a:stretch>
            <a:fillRect/>
          </a:stretch>
        </p:blipFill>
        <p:spPr bwMode="auto">
          <a:xfrm>
            <a:off x="335462" y="4154877"/>
            <a:ext cx="1361158" cy="191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 l="22834" t="13352" r="45722" b="11458"/>
          <a:stretch>
            <a:fillRect/>
          </a:stretch>
        </p:blipFill>
        <p:spPr bwMode="auto">
          <a:xfrm>
            <a:off x="7577725" y="4847215"/>
            <a:ext cx="1196847" cy="16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22">
            <a:extLst>
              <a:ext uri="{FF2B5EF4-FFF2-40B4-BE49-F238E27FC236}">
                <a16:creationId xmlns:a16="http://schemas.microsoft.com/office/drawing/2014/main" id="{D36EE047-E123-49C9-9646-B6992C8BC189}"/>
              </a:ext>
            </a:extLst>
          </p:cNvPr>
          <p:cNvGrpSpPr/>
          <p:nvPr/>
        </p:nvGrpSpPr>
        <p:grpSpPr>
          <a:xfrm flipH="1">
            <a:off x="7398909" y="1589769"/>
            <a:ext cx="4599711" cy="1972378"/>
            <a:chOff x="1143000" y="820273"/>
            <a:chExt cx="4301873" cy="14411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6AED11-F2D7-4275-B7B7-371FF15262B3}"/>
                </a:ext>
              </a:extLst>
            </p:cNvPr>
            <p:cNvSpPr txBox="1"/>
            <p:nvPr/>
          </p:nvSpPr>
          <p:spPr>
            <a:xfrm>
              <a:off x="2465766" y="1221600"/>
              <a:ext cx="713657" cy="7232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4100" b="1" dirty="0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01</a:t>
              </a:r>
              <a:endParaRPr lang="zh-CN" altLang="en-US" sz="41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2E06647-EB50-46D5-8ACE-C7E830D59785}"/>
                </a:ext>
              </a:extLst>
            </p:cNvPr>
            <p:cNvSpPr txBox="1"/>
            <p:nvPr/>
          </p:nvSpPr>
          <p:spPr>
            <a:xfrm>
              <a:off x="2794221" y="1225410"/>
              <a:ext cx="2650652" cy="9501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altLang="zh-CN" sz="2000" b="1" dirty="0">
                  <a:solidFill>
                    <a:srgbClr val="00206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Сборник сценарного материала </a:t>
              </a:r>
            </a:p>
            <a:p>
              <a:pPr algn="ctr"/>
              <a:r>
                <a:rPr lang="ru-RU" altLang="zh-CN" sz="2000" b="1" dirty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«Кто сегодня с нами»</a:t>
              </a:r>
              <a:endParaRPr lang="en-US" altLang="zh-CN" sz="2000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7" name="等腰三角形 16">
              <a:extLst>
                <a:ext uri="{FF2B5EF4-FFF2-40B4-BE49-F238E27FC236}">
                  <a16:creationId xmlns:a16="http://schemas.microsoft.com/office/drawing/2014/main" id="{4B10FFB4-C50C-48C9-94C7-EC6FF167F5DA}"/>
                </a:ext>
              </a:extLst>
            </p:cNvPr>
            <p:cNvSpPr/>
            <p:nvPr/>
          </p:nvSpPr>
          <p:spPr>
            <a:xfrm rot="5400000">
              <a:off x="1283580" y="679693"/>
              <a:ext cx="1441165" cy="1722326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3">
              <a:extLst>
                <a:ext uri="{FF2B5EF4-FFF2-40B4-BE49-F238E27FC236}">
                  <a16:creationId xmlns:a16="http://schemas.microsoft.com/office/drawing/2014/main" id="{D0297E78-E36B-4C92-AC51-E1B1E859A50E}"/>
                </a:ext>
              </a:extLst>
            </p:cNvPr>
            <p:cNvSpPr/>
            <p:nvPr/>
          </p:nvSpPr>
          <p:spPr>
            <a:xfrm>
              <a:off x="5101333" y="820310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" h="324000">
                  <a:moveTo>
                    <a:pt x="162000" y="87902"/>
                  </a:moveTo>
                  <a:cubicBezTo>
                    <a:pt x="121077" y="87902"/>
                    <a:pt x="87902" y="121077"/>
                    <a:pt x="87902" y="162000"/>
                  </a:cubicBezTo>
                  <a:cubicBezTo>
                    <a:pt x="87902" y="202923"/>
                    <a:pt x="121077" y="236098"/>
                    <a:pt x="162000" y="236098"/>
                  </a:cubicBezTo>
                  <a:cubicBezTo>
                    <a:pt x="202923" y="236098"/>
                    <a:pt x="236098" y="202923"/>
                    <a:pt x="236098" y="162000"/>
                  </a:cubicBezTo>
                  <a:cubicBezTo>
                    <a:pt x="236098" y="121077"/>
                    <a:pt x="202923" y="87902"/>
                    <a:pt x="162000" y="87902"/>
                  </a:cubicBezTo>
                  <a:close/>
                  <a:moveTo>
                    <a:pt x="162000" y="0"/>
                  </a:moveTo>
                  <a:cubicBezTo>
                    <a:pt x="251470" y="0"/>
                    <a:pt x="324000" y="72530"/>
                    <a:pt x="324000" y="162000"/>
                  </a:cubicBezTo>
                  <a:cubicBezTo>
                    <a:pt x="324000" y="251470"/>
                    <a:pt x="251470" y="324000"/>
                    <a:pt x="162000" y="324000"/>
                  </a:cubicBezTo>
                  <a:cubicBezTo>
                    <a:pt x="72530" y="324000"/>
                    <a:pt x="0" y="251470"/>
                    <a:pt x="0" y="162000"/>
                  </a:cubicBezTo>
                  <a:cubicBezTo>
                    <a:pt x="0" y="72530"/>
                    <a:pt x="72530" y="0"/>
                    <a:pt x="16200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83F25959-C780-4446-8968-E1D73505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7807" t="22917" r="64813" b="10795"/>
          <a:stretch>
            <a:fillRect/>
          </a:stretch>
        </p:blipFill>
        <p:spPr bwMode="auto">
          <a:xfrm>
            <a:off x="10438101" y="1545782"/>
            <a:ext cx="1489640" cy="203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组合 22">
            <a:extLst>
              <a:ext uri="{FF2B5EF4-FFF2-40B4-BE49-F238E27FC236}">
                <a16:creationId xmlns:a16="http://schemas.microsoft.com/office/drawing/2014/main" id="{D93781C7-DCE7-4275-9EFD-2C57366715E9}"/>
              </a:ext>
            </a:extLst>
          </p:cNvPr>
          <p:cNvGrpSpPr/>
          <p:nvPr/>
        </p:nvGrpSpPr>
        <p:grpSpPr>
          <a:xfrm>
            <a:off x="8893168" y="2691225"/>
            <a:ext cx="3227982" cy="2877258"/>
            <a:chOff x="3095911" y="820310"/>
            <a:chExt cx="4251840" cy="25657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383EC18-BF84-4948-BF42-354E47BFCD45}"/>
                </a:ext>
              </a:extLst>
            </p:cNvPr>
            <p:cNvSpPr txBox="1"/>
            <p:nvPr/>
          </p:nvSpPr>
          <p:spPr>
            <a:xfrm>
              <a:off x="4876116" y="2006509"/>
              <a:ext cx="2471635" cy="12967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ru-RU" altLang="zh-CN" b="1" dirty="0">
                  <a:solidFill>
                    <a:srgbClr val="00206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Сборник сценарного материала </a:t>
              </a:r>
            </a:p>
            <a:p>
              <a:pPr algn="ctr"/>
              <a:r>
                <a:rPr lang="ru-RU" altLang="zh-CN" b="1" dirty="0">
                  <a:solidFill>
                    <a:srgbClr val="C00000"/>
                  </a:solidFill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«Как мы играем в экономику»</a:t>
              </a:r>
              <a:endParaRPr lang="en-US" altLang="zh-CN" b="1" dirty="0">
                <a:solidFill>
                  <a:srgbClr val="C0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60" name="等腰三角形 16">
              <a:extLst>
                <a:ext uri="{FF2B5EF4-FFF2-40B4-BE49-F238E27FC236}">
                  <a16:creationId xmlns:a16="http://schemas.microsoft.com/office/drawing/2014/main" id="{8876B17A-B684-460C-B8B7-AC4325C7A1AB}"/>
                </a:ext>
              </a:extLst>
            </p:cNvPr>
            <p:cNvSpPr/>
            <p:nvPr/>
          </p:nvSpPr>
          <p:spPr>
            <a:xfrm rot="5400000">
              <a:off x="3236491" y="1804295"/>
              <a:ext cx="1441165" cy="1722326"/>
            </a:xfrm>
            <a:custGeom>
              <a:avLst/>
              <a:gdLst/>
              <a:ahLst/>
              <a:cxnLst/>
              <a:rect l="l" t="t" r="r" b="b"/>
              <a:pathLst>
                <a:path w="1134126" h="2250392">
                  <a:moveTo>
                    <a:pt x="270030" y="108012"/>
                  </a:moveTo>
                  <a:lnTo>
                    <a:pt x="351039" y="0"/>
                  </a:lnTo>
                  <a:lnTo>
                    <a:pt x="432048" y="108012"/>
                  </a:lnTo>
                  <a:close/>
                  <a:moveTo>
                    <a:pt x="0" y="2250392"/>
                  </a:moveTo>
                  <a:lnTo>
                    <a:pt x="0" y="117536"/>
                  </a:lnTo>
                  <a:lnTo>
                    <a:pt x="1134126" y="117536"/>
                  </a:lnTo>
                  <a:lnTo>
                    <a:pt x="1134126" y="225039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3">
              <a:extLst>
                <a:ext uri="{FF2B5EF4-FFF2-40B4-BE49-F238E27FC236}">
                  <a16:creationId xmlns:a16="http://schemas.microsoft.com/office/drawing/2014/main" id="{572D307B-6C3A-4280-B8FB-97F508EDCC8C}"/>
                </a:ext>
              </a:extLst>
            </p:cNvPr>
            <p:cNvSpPr/>
            <p:nvPr/>
          </p:nvSpPr>
          <p:spPr>
            <a:xfrm>
              <a:off x="5101333" y="820310"/>
              <a:ext cx="324000" cy="324000"/>
            </a:xfrm>
            <a:custGeom>
              <a:avLst/>
              <a:gdLst/>
              <a:ahLst/>
              <a:cxnLst/>
              <a:rect l="l" t="t" r="r" b="b"/>
              <a:pathLst>
                <a:path w="324000" h="324000">
                  <a:moveTo>
                    <a:pt x="162000" y="87902"/>
                  </a:moveTo>
                  <a:cubicBezTo>
                    <a:pt x="121077" y="87902"/>
                    <a:pt x="87902" y="121077"/>
                    <a:pt x="87902" y="162000"/>
                  </a:cubicBezTo>
                  <a:cubicBezTo>
                    <a:pt x="87902" y="202923"/>
                    <a:pt x="121077" y="236098"/>
                    <a:pt x="162000" y="236098"/>
                  </a:cubicBezTo>
                  <a:cubicBezTo>
                    <a:pt x="202923" y="236098"/>
                    <a:pt x="236098" y="202923"/>
                    <a:pt x="236098" y="162000"/>
                  </a:cubicBezTo>
                  <a:cubicBezTo>
                    <a:pt x="236098" y="121077"/>
                    <a:pt x="202923" y="87902"/>
                    <a:pt x="162000" y="87902"/>
                  </a:cubicBezTo>
                  <a:close/>
                  <a:moveTo>
                    <a:pt x="162000" y="0"/>
                  </a:moveTo>
                  <a:cubicBezTo>
                    <a:pt x="251470" y="0"/>
                    <a:pt x="324000" y="72530"/>
                    <a:pt x="324000" y="162000"/>
                  </a:cubicBezTo>
                  <a:cubicBezTo>
                    <a:pt x="324000" y="251470"/>
                    <a:pt x="251470" y="324000"/>
                    <a:pt x="162000" y="324000"/>
                  </a:cubicBezTo>
                  <a:cubicBezTo>
                    <a:pt x="72530" y="324000"/>
                    <a:pt x="0" y="251470"/>
                    <a:pt x="0" y="162000"/>
                  </a:cubicBezTo>
                  <a:cubicBezTo>
                    <a:pt x="0" y="72530"/>
                    <a:pt x="72530" y="0"/>
                    <a:pt x="162000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2" name="Picture 3">
            <a:extLst>
              <a:ext uri="{FF2B5EF4-FFF2-40B4-BE49-F238E27FC236}">
                <a16:creationId xmlns:a16="http://schemas.microsoft.com/office/drawing/2014/main" id="{FE59FBC5-29C4-49BD-A20E-BCF8F416D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6791" t="23011" r="65080" b="10701"/>
          <a:stretch>
            <a:fillRect/>
          </a:stretch>
        </p:blipFill>
        <p:spPr bwMode="auto">
          <a:xfrm>
            <a:off x="8964868" y="4023629"/>
            <a:ext cx="1111270" cy="147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191491" y="827495"/>
            <a:ext cx="10196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условий для всех участников образовательных отношений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 формированию финансовой грамотности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202871"/>
            <a:ext cx="3916219" cy="293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Rectangle 30">
            <a:extLst>
              <a:ext uri="{FF2B5EF4-FFF2-40B4-BE49-F238E27FC236}">
                <a16:creationId xmlns:a16="http://schemas.microsoft.com/office/drawing/2014/main" id="{8E7BCC12-9AD0-409C-B228-3B2C09E98E1A}"/>
              </a:ext>
            </a:extLst>
          </p:cNvPr>
          <p:cNvSpPr/>
          <p:nvPr/>
        </p:nvSpPr>
        <p:spPr>
          <a:xfrm>
            <a:off x="1759527" y="61605"/>
            <a:ext cx="7772400" cy="575704"/>
          </a:xfrm>
          <a:prstGeom prst="rect">
            <a:avLst/>
          </a:prstGeom>
          <a:solidFill>
            <a:schemeClr val="bg1"/>
          </a:solidFill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РЕЗУЛЬТАТИВНОСТЬ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59D36FAC-AF7C-43EA-A8BC-688A9A8A33C9}"/>
              </a:ext>
            </a:extLst>
          </p:cNvPr>
          <p:cNvSpPr/>
          <p:nvPr/>
        </p:nvSpPr>
        <p:spPr>
          <a:xfrm>
            <a:off x="9409849" y="186962"/>
            <a:ext cx="690114" cy="39493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76">
            <a:extLst>
              <a:ext uri="{FF2B5EF4-FFF2-40B4-BE49-F238E27FC236}">
                <a16:creationId xmlns:a16="http://schemas.microsoft.com/office/drawing/2014/main" id="{91177C66-FB49-429E-A003-CE3FCF220B04}"/>
              </a:ext>
            </a:extLst>
          </p:cNvPr>
          <p:cNvSpPr>
            <a:spLocks noEditPoints="1"/>
          </p:cNvSpPr>
          <p:nvPr/>
        </p:nvSpPr>
        <p:spPr bwMode="auto">
          <a:xfrm>
            <a:off x="1830756" y="177884"/>
            <a:ext cx="593789" cy="498450"/>
          </a:xfrm>
          <a:custGeom>
            <a:avLst/>
            <a:gdLst>
              <a:gd name="T0" fmla="*/ 174 w 188"/>
              <a:gd name="T1" fmla="*/ 45 h 161"/>
              <a:gd name="T2" fmla="*/ 173 w 188"/>
              <a:gd name="T3" fmla="*/ 45 h 161"/>
              <a:gd name="T4" fmla="*/ 173 w 188"/>
              <a:gd name="T5" fmla="*/ 30 h 161"/>
              <a:gd name="T6" fmla="*/ 159 w 188"/>
              <a:gd name="T7" fmla="*/ 10 h 161"/>
              <a:gd name="T8" fmla="*/ 159 w 188"/>
              <a:gd name="T9" fmla="*/ 9 h 161"/>
              <a:gd name="T10" fmla="*/ 149 w 188"/>
              <a:gd name="T11" fmla="*/ 0 h 161"/>
              <a:gd name="T12" fmla="*/ 115 w 188"/>
              <a:gd name="T13" fmla="*/ 0 h 161"/>
              <a:gd name="T14" fmla="*/ 106 w 188"/>
              <a:gd name="T15" fmla="*/ 9 h 161"/>
              <a:gd name="T16" fmla="*/ 20 w 188"/>
              <a:gd name="T17" fmla="*/ 9 h 161"/>
              <a:gd name="T18" fmla="*/ 0 w 188"/>
              <a:gd name="T19" fmla="*/ 30 h 161"/>
              <a:gd name="T20" fmla="*/ 0 w 188"/>
              <a:gd name="T21" fmla="*/ 50 h 161"/>
              <a:gd name="T22" fmla="*/ 0 w 188"/>
              <a:gd name="T23" fmla="*/ 49 h 161"/>
              <a:gd name="T24" fmla="*/ 0 w 188"/>
              <a:gd name="T25" fmla="*/ 140 h 161"/>
              <a:gd name="T26" fmla="*/ 1 w 188"/>
              <a:gd name="T27" fmla="*/ 141 h 161"/>
              <a:gd name="T28" fmla="*/ 1 w 188"/>
              <a:gd name="T29" fmla="*/ 141 h 161"/>
              <a:gd name="T30" fmla="*/ 19 w 188"/>
              <a:gd name="T31" fmla="*/ 161 h 161"/>
              <a:gd name="T32" fmla="*/ 153 w 188"/>
              <a:gd name="T33" fmla="*/ 161 h 161"/>
              <a:gd name="T34" fmla="*/ 172 w 188"/>
              <a:gd name="T35" fmla="*/ 141 h 161"/>
              <a:gd name="T36" fmla="*/ 185 w 188"/>
              <a:gd name="T37" fmla="*/ 66 h 161"/>
              <a:gd name="T38" fmla="*/ 174 w 188"/>
              <a:gd name="T39" fmla="*/ 45 h 161"/>
              <a:gd name="T40" fmla="*/ 32 w 188"/>
              <a:gd name="T41" fmla="*/ 45 h 161"/>
              <a:gd name="T42" fmla="*/ 11 w 188"/>
              <a:gd name="T43" fmla="*/ 58 h 161"/>
              <a:gd name="T44" fmla="*/ 11 w 188"/>
              <a:gd name="T45" fmla="*/ 38 h 161"/>
              <a:gd name="T46" fmla="*/ 19 w 188"/>
              <a:gd name="T47" fmla="*/ 30 h 161"/>
              <a:gd name="T48" fmla="*/ 20 w 188"/>
              <a:gd name="T49" fmla="*/ 29 h 161"/>
              <a:gd name="T50" fmla="*/ 106 w 188"/>
              <a:gd name="T51" fmla="*/ 29 h 161"/>
              <a:gd name="T52" fmla="*/ 115 w 188"/>
              <a:gd name="T53" fmla="*/ 20 h 161"/>
              <a:gd name="T54" fmla="*/ 149 w 188"/>
              <a:gd name="T55" fmla="*/ 20 h 161"/>
              <a:gd name="T56" fmla="*/ 159 w 188"/>
              <a:gd name="T57" fmla="*/ 30 h 161"/>
              <a:gd name="T58" fmla="*/ 159 w 188"/>
              <a:gd name="T59" fmla="*/ 30 h 161"/>
              <a:gd name="T60" fmla="*/ 173 w 188"/>
              <a:gd name="T61" fmla="*/ 45 h 161"/>
              <a:gd name="T62" fmla="*/ 32 w 188"/>
              <a:gd name="T63" fmla="*/ 4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" h="161">
                <a:moveTo>
                  <a:pt x="174" y="45"/>
                </a:moveTo>
                <a:cubicBezTo>
                  <a:pt x="173" y="45"/>
                  <a:pt x="173" y="45"/>
                  <a:pt x="173" y="45"/>
                </a:cubicBezTo>
                <a:cubicBezTo>
                  <a:pt x="173" y="30"/>
                  <a:pt x="173" y="30"/>
                  <a:pt x="173" y="30"/>
                </a:cubicBezTo>
                <a:cubicBezTo>
                  <a:pt x="173" y="20"/>
                  <a:pt x="167" y="12"/>
                  <a:pt x="159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9" y="4"/>
                  <a:pt x="154" y="0"/>
                  <a:pt x="149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0"/>
                  <a:pt x="106" y="4"/>
                  <a:pt x="106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9" y="9"/>
                  <a:pt x="0" y="18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140"/>
                  <a:pt x="0" y="140"/>
                  <a:pt x="0" y="140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41"/>
                  <a:pt x="1" y="141"/>
                  <a:pt x="1" y="141"/>
                </a:cubicBezTo>
                <a:cubicBezTo>
                  <a:pt x="1" y="153"/>
                  <a:pt x="8" y="161"/>
                  <a:pt x="19" y="161"/>
                </a:cubicBezTo>
                <a:cubicBezTo>
                  <a:pt x="153" y="161"/>
                  <a:pt x="153" y="161"/>
                  <a:pt x="153" y="161"/>
                </a:cubicBezTo>
                <a:cubicBezTo>
                  <a:pt x="164" y="161"/>
                  <a:pt x="170" y="150"/>
                  <a:pt x="172" y="141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8" y="54"/>
                  <a:pt x="184" y="45"/>
                  <a:pt x="174" y="45"/>
                </a:cubicBezTo>
                <a:close/>
                <a:moveTo>
                  <a:pt x="32" y="45"/>
                </a:moveTo>
                <a:cubicBezTo>
                  <a:pt x="24" y="45"/>
                  <a:pt x="15" y="51"/>
                  <a:pt x="11" y="58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7"/>
                  <a:pt x="13" y="32"/>
                  <a:pt x="19" y="30"/>
                </a:cubicBezTo>
                <a:cubicBezTo>
                  <a:pt x="20" y="29"/>
                  <a:pt x="20" y="29"/>
                  <a:pt x="20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4"/>
                  <a:pt x="110" y="20"/>
                  <a:pt x="115" y="20"/>
                </a:cubicBezTo>
                <a:cubicBezTo>
                  <a:pt x="149" y="20"/>
                  <a:pt x="149" y="20"/>
                  <a:pt x="149" y="20"/>
                </a:cubicBezTo>
                <a:cubicBezTo>
                  <a:pt x="154" y="20"/>
                  <a:pt x="159" y="24"/>
                  <a:pt x="159" y="30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6" y="32"/>
                  <a:pt x="171" y="38"/>
                  <a:pt x="173" y="45"/>
                </a:cubicBezTo>
                <a:lnTo>
                  <a:pt x="32" y="45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11049001" y="0"/>
            <a:ext cx="1143000" cy="10189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484" y="166255"/>
            <a:ext cx="770709" cy="770709"/>
          </a:xfrm>
          <a:prstGeom prst="rect">
            <a:avLst/>
          </a:prstGeom>
          <a:ln>
            <a:noFill/>
          </a:ln>
        </p:spPr>
      </p:pic>
      <p:sp>
        <p:nvSpPr>
          <p:cNvPr id="55" name="Овал 54"/>
          <p:cNvSpPr/>
          <p:nvPr/>
        </p:nvSpPr>
        <p:spPr>
          <a:xfrm>
            <a:off x="0" y="190360"/>
            <a:ext cx="1240971" cy="1162475"/>
          </a:xfrm>
          <a:prstGeom prst="ellipse">
            <a:avLst/>
          </a:prstGeom>
          <a:solidFill>
            <a:srgbClr val="BD58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05" y="408184"/>
            <a:ext cx="785773" cy="785773"/>
          </a:xfrm>
          <a:prstGeom prst="rect">
            <a:avLst/>
          </a:prstGeom>
        </p:spPr>
      </p:pic>
      <p:pic>
        <p:nvPicPr>
          <p:cNvPr id="57" name="Picture 3" descr="C:\Users\ИС\AppData\Local\Temp\HamsterArc{9595211a-7072-46a8-9ad3-04adab128a83}\IMG-20211207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3230" y="2213539"/>
            <a:ext cx="4958770" cy="278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6" cstate="print"/>
          <a:srcRect l="7682" t="5737" r="6032" b="6576"/>
          <a:stretch>
            <a:fillRect/>
          </a:stretch>
        </p:blipFill>
        <p:spPr bwMode="auto">
          <a:xfrm>
            <a:off x="3699164" y="4322616"/>
            <a:ext cx="4418042" cy="253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8230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557</Words>
  <Application>Microsoft Office PowerPoint</Application>
  <PresentationFormat>Широкоэкранный</PresentationFormat>
  <Paragraphs>109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Algerian</vt:lpstr>
      <vt:lpstr>Arial</vt:lpstr>
      <vt:lpstr>Arial Black</vt:lpstr>
      <vt:lpstr>Calibri</vt:lpstr>
      <vt:lpstr>Merriweather</vt:lpstr>
      <vt:lpstr>Times New Roman</vt:lpstr>
      <vt:lpstr>楷体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  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Благодарим за внимание! Рады сотрудничеству!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педагогического коллектива МАДОУ № 8  за 2016-2017 учебный год</dc:title>
  <dc:creator>w user</dc:creator>
  <cp:lastModifiedBy>Татьяна</cp:lastModifiedBy>
  <cp:revision>280</cp:revision>
  <dcterms:created xsi:type="dcterms:W3CDTF">2017-06-05T10:30:50Z</dcterms:created>
  <dcterms:modified xsi:type="dcterms:W3CDTF">2023-09-11T17:53:18Z</dcterms:modified>
</cp:coreProperties>
</file>