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25" r:id="rId3"/>
    <p:sldId id="327" r:id="rId4"/>
    <p:sldId id="329" r:id="rId5"/>
    <p:sldId id="328" r:id="rId6"/>
    <p:sldId id="311" r:id="rId7"/>
    <p:sldId id="316" r:id="rId8"/>
    <p:sldId id="317" r:id="rId9"/>
    <p:sldId id="331" r:id="rId10"/>
    <p:sldId id="321" r:id="rId11"/>
    <p:sldId id="320" r:id="rId12"/>
    <p:sldId id="350" r:id="rId13"/>
    <p:sldId id="351" r:id="rId14"/>
    <p:sldId id="318" r:id="rId15"/>
    <p:sldId id="345" r:id="rId16"/>
    <p:sldId id="346" r:id="rId17"/>
    <p:sldId id="349" r:id="rId18"/>
    <p:sldId id="347" r:id="rId19"/>
    <p:sldId id="348" r:id="rId20"/>
    <p:sldId id="319" r:id="rId21"/>
    <p:sldId id="322" r:id="rId22"/>
    <p:sldId id="323" r:id="rId23"/>
    <p:sldId id="334" r:id="rId24"/>
    <p:sldId id="324" r:id="rId25"/>
    <p:sldId id="333" r:id="rId26"/>
    <p:sldId id="336" r:id="rId27"/>
    <p:sldId id="337" r:id="rId28"/>
    <p:sldId id="338" r:id="rId29"/>
    <p:sldId id="339" r:id="rId30"/>
    <p:sldId id="335" r:id="rId31"/>
    <p:sldId id="326" r:id="rId32"/>
    <p:sldId id="312" r:id="rId33"/>
    <p:sldId id="315" r:id="rId34"/>
    <p:sldId id="314" r:id="rId35"/>
    <p:sldId id="313" r:id="rId36"/>
    <p:sldId id="310" r:id="rId37"/>
    <p:sldId id="330" r:id="rId38"/>
    <p:sldId id="353" r:id="rId39"/>
    <p:sldId id="355" r:id="rId40"/>
    <p:sldId id="352" r:id="rId41"/>
    <p:sldId id="354" r:id="rId42"/>
    <p:sldId id="359" r:id="rId43"/>
    <p:sldId id="358" r:id="rId44"/>
    <p:sldId id="356" r:id="rId45"/>
    <p:sldId id="360" r:id="rId46"/>
    <p:sldId id="309" r:id="rId47"/>
  </p:sldIdLst>
  <p:sldSz cx="9144000" cy="6858000" type="screen4x3"/>
  <p:notesSz cx="6858000" cy="9144000"/>
  <p:custDataLst>
    <p:tags r:id="rId49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FF66"/>
    <a:srgbClr val="99FF99"/>
    <a:srgbClr val="EFEFFF"/>
    <a:srgbClr val="FFFF99"/>
    <a:srgbClr val="FFCC99"/>
    <a:srgbClr val="FF6600"/>
    <a:srgbClr val="C8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2" autoAdjust="0"/>
    <p:restoredTop sz="92112" autoAdjust="0"/>
  </p:normalViewPr>
  <p:slideViewPr>
    <p:cSldViewPr snapToGrid="0">
      <p:cViewPr>
        <p:scale>
          <a:sx n="84" d="100"/>
          <a:sy n="84" d="100"/>
        </p:scale>
        <p:origin x="-53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0D6D08-6486-431E-9EE4-FF9ECBA369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15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Уважаемые коллеги! Рад, что наш учебник вызывает интерес. Попробую рассказать о том, что уже есть в учебнике и на сайте поддержки. Готов ответить на любые возникающие вопросы.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16828E-525F-4357-ACBA-14C18820E045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 каждой главе сделаны презентации, которые можно использовать во время уроков. Сейчас полностью готовы презентации к учебникам для 10 и</a:t>
            </a:r>
            <a:r>
              <a:rPr lang="en-US" altLang="ru-RU" smtClean="0"/>
              <a:t> 11 </a:t>
            </a:r>
            <a:r>
              <a:rPr lang="ru-RU" altLang="ru-RU" smtClean="0"/>
              <a:t>класса. При обнаружении опечаток файлы заменяются.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4257C6-AC97-45B3-A652-DBC01BDCAFDA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Мы решили не делать практикум в виде отдельного диска или книги, а вместо этого решили выложить все материалы на сайт в электронном виде. Так удобнее их использовать, можно быстро исправлять опечатки, и учебник стоит дешевле, потому что нет диска.</a:t>
            </a:r>
          </a:p>
          <a:p>
            <a:r>
              <a:rPr lang="ru-RU" altLang="ru-RU" smtClean="0"/>
              <a:t>На этой странице вы можете скачать самостоятельные и контрольные работы, практические работы и файлы к ним, темы докладов и ответы ко всем задачам из учебника.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B36FFE-ED98-4E01-9B75-33A8680ED998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Недавно на сайте открыта страница "Методическая копилка", где планируется размещать методические материалы учителей, которые используют наш учебник и готовы поделиться своими разработками.</a:t>
            </a: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54E569-FE65-4C29-9A3F-AF03A1718E69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Совсем недавно издательство БИНОМ объявило конкурс "Урок информатики: углубленный уровень" с целью собрать лучшие разработки по нашему учебнику. Приглашаем всех заинтересованных учителей к сотрудничеству.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9D3CB7-299C-4C9D-872A-4E5E5907B7F1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сайте размещены 65 тестов для программного комплекса </a:t>
            </a:r>
            <a:r>
              <a:rPr lang="en-US" altLang="ru-RU" smtClean="0"/>
              <a:t>NetTest</a:t>
            </a:r>
            <a:r>
              <a:rPr lang="ru-RU" altLang="ru-RU" smtClean="0"/>
              <a:t>. </a:t>
            </a:r>
            <a:r>
              <a:rPr lang="en-US" altLang="ru-RU" smtClean="0"/>
              <a:t>NetTest - </a:t>
            </a:r>
            <a:r>
              <a:rPr lang="ru-RU" altLang="ru-RU" smtClean="0"/>
              <a:t>это бесплатная программа для учебных заведений. На сайте лежит демо-версия, её можно скачать и попробовать в работе. Если она вас устраивает и вы хотите получить полную версию, без ограничений, нужно написать мне на электронную почту. </a:t>
            </a:r>
          </a:p>
          <a:p>
            <a:r>
              <a:rPr lang="ru-RU" altLang="ru-RU" smtClean="0"/>
              <a:t>Здесь же есть тесты в формате программы </a:t>
            </a:r>
            <a:r>
              <a:rPr lang="en-US" altLang="ru-RU" smtClean="0"/>
              <a:t>MyTestX Pro, </a:t>
            </a:r>
            <a:r>
              <a:rPr lang="ru-RU" altLang="ru-RU" smtClean="0"/>
              <a:t>которую написал А.С. Башлаков, автор сайта </a:t>
            </a:r>
            <a:r>
              <a:rPr lang="en-US" altLang="ru-RU" b="1" smtClean="0"/>
              <a:t>klyaksa.net</a:t>
            </a:r>
            <a:r>
              <a:rPr lang="en-US" altLang="ru-RU" smtClean="0"/>
              <a:t>. </a:t>
            </a: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D2CF0F-249A-43F5-9D0B-CA5A76DDEDA2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Современная версия </a:t>
            </a:r>
            <a:r>
              <a:rPr lang="en-US" altLang="ru-RU" smtClean="0"/>
              <a:t>NetTest </a:t>
            </a:r>
            <a:r>
              <a:rPr lang="ru-RU" altLang="ru-RU" smtClean="0"/>
              <a:t>работает как в </a:t>
            </a:r>
            <a:r>
              <a:rPr lang="en-US" altLang="ru-RU" smtClean="0"/>
              <a:t>Windows, </a:t>
            </a:r>
            <a:r>
              <a:rPr lang="ru-RU" altLang="ru-RU" smtClean="0"/>
              <a:t>так и в </a:t>
            </a:r>
            <a:r>
              <a:rPr lang="en-US" altLang="ru-RU" smtClean="0"/>
              <a:t>Linux. </a:t>
            </a:r>
            <a:r>
              <a:rPr lang="ru-RU" altLang="ru-RU" smtClean="0"/>
              <a:t>Это программный комплекс, состоящий из программы-сервера (рабочее место учителя) и программы-клиента (рабочее место ученика). Учитель может создавать и редактировать, и запускать тесты. Ученик видит только те тесты, которые в данные момент запущены учителем (активны). Можно выбрать количество вопросов, которые будут предложены в тесте, и установить ограничение на время выполнения. Если в списке больше вопросов, чем нужно для теста, они выбираются случайным образом или подряд из некоторого диапазона. </a:t>
            </a:r>
          </a:p>
          <a:p>
            <a:r>
              <a:rPr lang="ru-RU" altLang="ru-RU" smtClean="0"/>
              <a:t>Программу для ученика можно расположить на сервере и запускать через ярлык. Таким образом, на рабочую станцию можно не устанавливать никаких программ.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744244-8A6A-4D8B-8520-C27F87C50B0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Во время теста учитель видит у себя на мониторе все текущие результаты в реальном времени. Для каждого участника указано набранное количество баллов (из 100) и отметка по установленной шкале (она тоже настраивается). Значок слева от фамилии показывает "состояние" клиента: еще выполняет задание (нет значка), уже закончил (зеленая галочка), закончилось время (часы) или сам прекратил тест (крестик). Щелкнув по любой строке, можно увидеть ответы ученика (слева) и правильные ответы (в скобках).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FEBB8A-3970-4FE4-BAB2-5F7DD8E9A4B9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Очень полезная возможность – анализ результатов. Зеленый столбик говорит от том, что все отвечают на вопрос верно, красный – все ошибаются. Это позволяет сразу выявить вопросы, которые вызывают затруднения. В нижней части можно увидеть сам вопрос и все результаты ответа на него.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EA92CF-1856-434A-9190-EB3FC493ABD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Это окно с архивом результатов. Поиск возможен по фамилии (даже части фамилии), названию теста и периоду.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2F0D1B-E511-4CCD-92F8-432A7A4B3AB1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В тестах можно использовать классические типы вопросов. В задачах можно задавать варианты исходных данных и соответствующие им ответы. Тогда при следующем запуске программа случайно выберет, скорее всего, другой вариант. </a:t>
            </a:r>
          </a:p>
          <a:p>
            <a:r>
              <a:rPr lang="ru-RU" altLang="ru-RU" smtClean="0"/>
              <a:t>С каждым вопросом можно связать рисунок (</a:t>
            </a:r>
            <a:r>
              <a:rPr lang="en-US" altLang="ru-RU" smtClean="0"/>
              <a:t>BMP, GIF, JPEG</a:t>
            </a:r>
            <a:r>
              <a:rPr lang="ru-RU" altLang="ru-RU" smtClean="0"/>
              <a:t>) и звуковой файл</a:t>
            </a:r>
            <a:r>
              <a:rPr lang="en-US" altLang="ru-RU" smtClean="0"/>
              <a:t> (WAV, MP3)</a:t>
            </a:r>
            <a:r>
              <a:rPr lang="ru-RU" altLang="ru-RU" smtClean="0"/>
              <a:t>.</a:t>
            </a:r>
            <a:endParaRPr lang="en-US" altLang="ru-RU" smtClean="0"/>
          </a:p>
          <a:p>
            <a:r>
              <a:rPr lang="ru-RU" altLang="ru-RU" smtClean="0"/>
              <a:t>Возможен экспорт всех результатов в формат электронных таблиц </a:t>
            </a:r>
            <a:r>
              <a:rPr lang="en-US" altLang="ru-RU" smtClean="0"/>
              <a:t>Excel (Excel </a:t>
            </a:r>
            <a:r>
              <a:rPr lang="ru-RU" altLang="ru-RU" smtClean="0"/>
              <a:t>устанавливать не обязательно!).</a:t>
            </a:r>
          </a:p>
          <a:p>
            <a:r>
              <a:rPr lang="ru-RU" altLang="ru-RU" smtClean="0"/>
              <a:t>Любой тест можно экспортировать в формат веб-страницы. При этом ответы на вопросы шифруются. Именно так сделаны веб-версии тестов для учебника.</a:t>
            </a:r>
          </a:p>
          <a:p>
            <a:r>
              <a:rPr lang="ru-RU" altLang="ru-RU" smtClean="0"/>
              <a:t>В профессиональной версии (распространяется бесплатно для государственных учебных заведений, нужно просто написать письмо по адресу </a:t>
            </a:r>
            <a:r>
              <a:rPr lang="en-US" altLang="ru-RU" smtClean="0"/>
              <a:t>kpolyakov@mail.ru) </a:t>
            </a:r>
            <a:r>
              <a:rPr lang="ru-RU" altLang="ru-RU" smtClean="0"/>
              <a:t>есть еще две интересные возможности:</a:t>
            </a:r>
          </a:p>
          <a:p>
            <a:r>
              <a:rPr lang="ru-RU" altLang="ru-RU" smtClean="0"/>
              <a:t>1) можно запускать одновременно несколько копий серверной программы, что позволяет запустить сразу несколько тестов (полезно при сдаче "хвостов" в конце четверти);</a:t>
            </a:r>
          </a:p>
          <a:p>
            <a:r>
              <a:rPr lang="ru-RU" altLang="ru-RU" smtClean="0"/>
              <a:t>2)  мультитесты – можно выбрать вопросы из нескольких тестов (например, 5 вопросов из одного и 6 вопросов из второго) и запустить в качестве нового теста.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B48906-3581-4005-8234-6B867ED3C31D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Изначально мы ориентировались на несколько идей, ставших основой для всего учебника. </a:t>
            </a:r>
          </a:p>
          <a:p>
            <a:r>
              <a:rPr lang="ru-RU" altLang="ru-RU" smtClean="0"/>
              <a:t>Во-первых, учебник должен ориентироваться на фундаментальные знания, умения и навыки. Эти знания определяются развитием информатики вообще, в мировом масштабе, а не в отдельно взятой стране. Они мало меняются при смене моделей компьютеров, операционной системы, другого программного обеспечения и т.п.</a:t>
            </a:r>
          </a:p>
          <a:p>
            <a:r>
              <a:rPr lang="ru-RU" altLang="ru-RU" smtClean="0"/>
              <a:t>Во-вторых, мы старались написать учебник, понятный для школьника и учителя. Мне часто пишут учителя о том, что перед уроком им приходится переводить текст учебника на русский язык и думать, как объяснить это детям.</a:t>
            </a:r>
          </a:p>
          <a:p>
            <a:r>
              <a:rPr lang="ru-RU" altLang="ru-RU" smtClean="0"/>
              <a:t>В-третьих, необходимо соответствие стандарту образования. Наш учебник получил гриф соответствия ФГОС и включен в Федеральный перечень учебников на 2014-2015 год (</a:t>
            </a:r>
            <a:r>
              <a:rPr lang="en-US" altLang="ru-RU" smtClean="0"/>
              <a:t>http://</a:t>
            </a:r>
            <a:r>
              <a:rPr lang="ru-RU" altLang="ru-RU" smtClean="0"/>
              <a:t>минобрнауки.рф/%</a:t>
            </a:r>
            <a:r>
              <a:rPr lang="en-US" altLang="ru-RU" smtClean="0"/>
              <a:t>D0%BD%D0%BE%D0%B2%D0%BE%D1%81%D1%82%D0%B8/4136/%D1%84%D0%B0%D0%B9%D0%BB/3091/%D0%9F%D1%80%D0%B8%D0%BA%D0%B0%D0%B7%20%E2%84%96%20253%20%D0%BE%D1%82%2031.03.2014%20%D0%B3..pdf</a:t>
            </a:r>
            <a:r>
              <a:rPr lang="ru-RU" altLang="ru-RU" smtClean="0"/>
              <a:t>, )</a:t>
            </a:r>
          </a:p>
          <a:p>
            <a:r>
              <a:rPr lang="ru-RU" altLang="ru-RU" smtClean="0"/>
              <a:t>В-четвертых, учебник должен в максимальной степени решить задачу подготовки к ЕГЭ.</a:t>
            </a:r>
          </a:p>
          <a:p>
            <a:r>
              <a:rPr lang="ru-RU" altLang="ru-RU" smtClean="0"/>
              <a:t>Он должен не только сообщать необходимый минимум, но и указать некоторые направления дальнейшего развития для тех интересующихся, кому учебника мало.</a:t>
            </a:r>
          </a:p>
          <a:p>
            <a:r>
              <a:rPr lang="ru-RU" altLang="ru-RU" smtClean="0"/>
              <a:t>Наконец, учебник написан так, чтобы весь материал можно было изучать, используя только свободное и бесплатное ПО</a:t>
            </a:r>
            <a:r>
              <a:rPr lang="en-US" altLang="ru-RU" smtClean="0"/>
              <a:t> – </a:t>
            </a:r>
            <a:r>
              <a:rPr lang="ru-RU" altLang="ru-RU" smtClean="0"/>
              <a:t>пакет </a:t>
            </a:r>
            <a:r>
              <a:rPr lang="en-US" altLang="ru-RU" smtClean="0"/>
              <a:t>OpenOffice.org, GIMP, Blender, FreePascal, Lazarus</a:t>
            </a:r>
            <a:r>
              <a:rPr lang="ru-RU" altLang="ru-RU" smtClean="0"/>
              <a:t>. 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24C888-B2B5-47F8-B59E-8A77E2212F9F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Если вы не хотите устанавливать тестирующую систему, можно использовать онлайн-тесты, ссылки на которые есть на этой же странице. В отличие от тестов для </a:t>
            </a:r>
            <a:r>
              <a:rPr lang="en-US" altLang="ru-RU" smtClean="0"/>
              <a:t>NetTest, </a:t>
            </a:r>
            <a:r>
              <a:rPr lang="ru-RU" altLang="ru-RU" smtClean="0"/>
              <a:t>в них зафиксирован только один вариант (набор задач + числовые данные), нет ограничения времени. Поэтому для использования всех возможностей (выбор вопросов из базы случайным образом, варьирование числовых данных) рекомендуется установить </a:t>
            </a:r>
            <a:r>
              <a:rPr lang="en-US" altLang="ru-RU" smtClean="0"/>
              <a:t>NetTest </a:t>
            </a:r>
            <a:r>
              <a:rPr lang="ru-RU" altLang="ru-RU" smtClean="0"/>
              <a:t>в локальной сети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37DA48-E80B-4583-B84A-411A72F9C8BE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Один из языков программирования, который используется в учебнике – это школьный алгоритмический язык системы КуМир. Программы в тексте учебника приводятся для версии КуМир 2.0, которая опубликована в виде бета-версии. Особенности КуМира 2.0: значительное увеличение быстродействия, форматный вывод (как в языке Паскаль), изменение функций для работы с файлами и символьными строками. </a:t>
            </a:r>
          </a:p>
          <a:p>
            <a:r>
              <a:rPr lang="ru-RU" altLang="ru-RU" smtClean="0"/>
              <a:t>С сайта поддержки можно скачать программы из учебника для КуМир 1.9 и КуМир 2.0.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BBF918-B566-4CC9-9606-B39972400D4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отдельной странице приведены программы на языке Паскаль. Существует несколько учебных сред для программирования на Паскале, самые известные из них – АЛГО (В. Петрив), </a:t>
            </a:r>
            <a:r>
              <a:rPr lang="en-US" altLang="ru-RU" smtClean="0"/>
              <a:t>PascalABC.NET (</a:t>
            </a:r>
            <a:r>
              <a:rPr lang="ru-RU" altLang="ru-RU" smtClean="0"/>
              <a:t>С. Михалкович</a:t>
            </a:r>
            <a:r>
              <a:rPr lang="en-US" altLang="ru-RU" smtClean="0"/>
              <a:t>)</a:t>
            </a:r>
            <a:r>
              <a:rPr lang="ru-RU" altLang="ru-RU" smtClean="0"/>
              <a:t> и </a:t>
            </a:r>
            <a:r>
              <a:rPr lang="en-US" altLang="ru-RU" smtClean="0"/>
              <a:t>FreePascal</a:t>
            </a:r>
            <a:r>
              <a:rPr lang="ru-RU" altLang="ru-RU" smtClean="0"/>
              <a:t>. Некоторые используют среду</a:t>
            </a:r>
            <a:r>
              <a:rPr lang="en-US" altLang="ru-RU" smtClean="0"/>
              <a:t> Delphi, </a:t>
            </a:r>
            <a:r>
              <a:rPr lang="ru-RU" altLang="ru-RU" smtClean="0"/>
              <a:t>но есть серьезные вопросы по поводу её лицензии (например, для </a:t>
            </a:r>
            <a:r>
              <a:rPr lang="en-US" altLang="ru-RU" smtClean="0"/>
              <a:t>Delphi 7 Lite</a:t>
            </a:r>
            <a:r>
              <a:rPr lang="ru-RU" altLang="ru-RU" smtClean="0"/>
              <a:t>).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32E095-A18B-4AD0-8E00-7C077456A74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Программы на языке Паскаль можно щелчком мыши загружать в веб-среду </a:t>
            </a:r>
            <a:r>
              <a:rPr lang="en-US" altLang="ru-RU" smtClean="0"/>
              <a:t>WDE </a:t>
            </a:r>
            <a:r>
              <a:rPr lang="ru-RU" altLang="ru-RU" smtClean="0"/>
              <a:t>системы </a:t>
            </a:r>
            <a:r>
              <a:rPr lang="en-US" altLang="ru-RU" b="1" smtClean="0"/>
              <a:t>PascalABC.NET </a:t>
            </a:r>
            <a:r>
              <a:rPr lang="en-US" altLang="ru-RU" smtClean="0"/>
              <a:t>(</a:t>
            </a:r>
            <a:r>
              <a:rPr lang="ru-RU" altLang="ru-RU" smtClean="0"/>
              <a:t>Спасибо Станиславу Михалковичу!</a:t>
            </a:r>
            <a:r>
              <a:rPr lang="en-US" altLang="ru-RU" smtClean="0"/>
              <a:t>).</a:t>
            </a:r>
            <a:r>
              <a:rPr lang="ru-RU" altLang="ru-RU" smtClean="0"/>
              <a:t> Таким образом, можно использовать </a:t>
            </a:r>
            <a:r>
              <a:rPr lang="en-US" altLang="ru-RU" smtClean="0"/>
              <a:t>PascalABC.NET </a:t>
            </a:r>
            <a:r>
              <a:rPr lang="ru-RU" altLang="ru-RU" smtClean="0"/>
              <a:t>без установки на компьютеры, в режиме онлайн.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00BC6B-6621-4C47-9E38-14D501BFA697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Страница по объектно-ориентированному программированию содержит готовые проекты, разобранные в учебнике. Все они сделаны в четырех версиях: для </a:t>
            </a:r>
            <a:r>
              <a:rPr lang="en-US" altLang="ru-RU" i="1" smtClean="0"/>
              <a:t>FreePascal</a:t>
            </a:r>
            <a:r>
              <a:rPr lang="en-US" altLang="ru-RU" smtClean="0"/>
              <a:t> (+</a:t>
            </a:r>
            <a:r>
              <a:rPr lang="en-US" altLang="ru-RU" i="1" smtClean="0"/>
              <a:t>Lazarus</a:t>
            </a:r>
            <a:r>
              <a:rPr lang="en-US" altLang="ru-RU" smtClean="0"/>
              <a:t>), </a:t>
            </a:r>
            <a:r>
              <a:rPr lang="en-US" altLang="ru-RU" i="1" smtClean="0"/>
              <a:t>PascalABC.NET</a:t>
            </a:r>
            <a:r>
              <a:rPr lang="ru-RU" altLang="ru-RU" smtClean="0"/>
              <a:t> и </a:t>
            </a:r>
            <a:r>
              <a:rPr lang="en-US" altLang="ru-RU" i="1" smtClean="0"/>
              <a:t>Delphi</a:t>
            </a:r>
            <a:r>
              <a:rPr lang="en-US" altLang="ru-RU" smtClean="0"/>
              <a:t>.</a:t>
            </a:r>
          </a:p>
          <a:p>
            <a:r>
              <a:rPr lang="ru-RU" altLang="ru-RU" smtClean="0"/>
              <a:t>Мы старались не сводить ООП к щелканию мышкой на формах. Сначала обсуждаются основные идеи и принципы ООП, а затем уже решаются конкретные задачи, начиная с консольных приложений. Заканчивается обсуждение созданием практически полезных приложений в </a:t>
            </a:r>
            <a:r>
              <a:rPr lang="en-US" altLang="ru-RU" smtClean="0"/>
              <a:t>RAD-</a:t>
            </a:r>
            <a:r>
              <a:rPr lang="ru-RU" altLang="ru-RU" smtClean="0"/>
              <a:t>среде </a:t>
            </a:r>
            <a:r>
              <a:rPr lang="en-US" altLang="ru-RU" smtClean="0"/>
              <a:t>Lazarus.</a:t>
            </a:r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70B07B-176C-46CF-B805-0EB5080866BA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Создана страница для изучающих языки </a:t>
            </a:r>
            <a:r>
              <a:rPr lang="en-US" altLang="ru-RU" smtClean="0"/>
              <a:t>C </a:t>
            </a:r>
            <a:r>
              <a:rPr lang="ru-RU" altLang="ru-RU" smtClean="0"/>
              <a:t>и </a:t>
            </a:r>
            <a:r>
              <a:rPr lang="en-US" altLang="ru-RU" smtClean="0"/>
              <a:t>C++ </a:t>
            </a:r>
            <a:r>
              <a:rPr lang="ru-RU" altLang="ru-RU" smtClean="0"/>
              <a:t>по нашему учебнику. Здесь вы найдете варианты глав по программированию, переписанные для этих языков, и полный комплект сопроводительных материалов: тесты, презентации. Для программирования графических приложений предлагается использовать язык </a:t>
            </a:r>
            <a:r>
              <a:rPr lang="en-US" altLang="ru-RU" smtClean="0"/>
              <a:t>C#.</a:t>
            </a:r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4AC4B0-E2BF-4145-BD2D-2F26EFD21881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Одно из новых направлений в обучении программированию – язык </a:t>
            </a:r>
            <a:r>
              <a:rPr lang="en-US" altLang="ru-RU" smtClean="0"/>
              <a:t>Python. </a:t>
            </a:r>
            <a:r>
              <a:rPr lang="ru-RU" altLang="ru-RU" smtClean="0"/>
              <a:t>Мы не могли остаться в стороне. На отдельной странице сайта поддержки выложены все материалы глав учебника по программированию, переписанные на </a:t>
            </a:r>
            <a:r>
              <a:rPr lang="en-US" altLang="ru-RU" smtClean="0"/>
              <a:t>Python, </a:t>
            </a:r>
            <a:r>
              <a:rPr lang="ru-RU" altLang="ru-RU" smtClean="0"/>
              <a:t>презентации, онлайн-тесты и примеры программ из учебника.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504958-62A5-4571-83E8-B7CDB00DBD7C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Совсем недавно сделана автоматическая проверка задач по программированию с помощью автоматизированной системы на сайте «Дистанционная подготовка по информатике» </a:t>
            </a:r>
            <a:r>
              <a:rPr lang="en-US" altLang="ru-RU" smtClean="0"/>
              <a:t>informatics</a:t>
            </a:r>
            <a:r>
              <a:rPr lang="ru-RU" altLang="ru-RU" smtClean="0"/>
              <a:t>.</a:t>
            </a:r>
            <a:r>
              <a:rPr lang="en-US" altLang="ru-RU" smtClean="0"/>
              <a:t>mccme.ru (</a:t>
            </a:r>
            <a:r>
              <a:rPr lang="ru-RU" altLang="ru-RU" smtClean="0"/>
              <a:t>координатор В.М. Гуровиц</a:t>
            </a:r>
            <a:r>
              <a:rPr lang="en-US" altLang="ru-RU" smtClean="0"/>
              <a:t>)</a:t>
            </a:r>
            <a:r>
              <a:rPr lang="ru-RU" altLang="ru-RU" smtClean="0"/>
              <a:t>. Сейчас там есть 418 задач – все задачи по программированию из нашего учебника. Проверка проходит в олимпиадном стиле (вход-выход).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7B0C5D-BB83-4FCD-971D-931E889597A8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После щелчка на нужной ссылке мы попадаем на сайт </a:t>
            </a:r>
            <a:r>
              <a:rPr lang="en-US" altLang="ru-RU" smtClean="0"/>
              <a:t>informatics, </a:t>
            </a:r>
            <a:r>
              <a:rPr lang="ru-RU" altLang="ru-RU" smtClean="0"/>
              <a:t>в авторский курс. 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19AF220-CEAC-4832-B8AF-8859825A9787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Задачи сдаются так же, как на олимпиадах. 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CBCD79-4E7C-4F5C-87BF-C7D6C9255B6E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Материал можно (очень условно) разбить на 3 раздела.</a:t>
            </a:r>
            <a:r>
              <a:rPr lang="en-US" altLang="ru-RU" smtClean="0"/>
              <a:t> </a:t>
            </a:r>
          </a:p>
          <a:p>
            <a:r>
              <a:rPr lang="ru-RU" altLang="ru-RU" smtClean="0"/>
              <a:t>В раздел «Основы информатики» входят темы «Информация и информационные процессы», «Кодирование информации», «Логические основы компьютеров», «Компьютерная арифметика», «Устройство компьютера», «Программное обеспечение», «Компьютерные сети» и «Информационная безопасность»</a:t>
            </a:r>
            <a:r>
              <a:rPr lang="en-US" altLang="ru-RU" smtClean="0"/>
              <a:t>,</a:t>
            </a:r>
            <a:r>
              <a:rPr lang="ru-RU" altLang="ru-RU" smtClean="0"/>
              <a:t> «Моделирование».</a:t>
            </a:r>
          </a:p>
          <a:p>
            <a:r>
              <a:rPr lang="ru-RU" altLang="ru-RU" smtClean="0"/>
              <a:t>В разделе «Алгоритмы и программирование» изложение ведется на двух языках: школьном алгоритмическом языке системы КуМир и языке Паскаль. Сюда входя также темы «Решение вычислительных задач», «Элементы теории алгоритмов» и «Объектно-ориентированное программирование». На сайте поддержки подготовлены аналогичные материалы на языках С, С++ и</a:t>
            </a:r>
            <a:r>
              <a:rPr lang="en-US" altLang="ru-RU" smtClean="0"/>
              <a:t> Python</a:t>
            </a:r>
            <a:r>
              <a:rPr lang="ru-RU" altLang="ru-RU" smtClean="0"/>
              <a:t> в электронном  виде (опубликовать их в бумажном варианте нет никакой возможности из-за непомерного объема).</a:t>
            </a:r>
          </a:p>
          <a:p>
            <a:r>
              <a:rPr lang="ru-RU" altLang="ru-RU" smtClean="0"/>
              <a:t>Раздел «Технологии» - это темы «Базы данных», «Создание веб-сайтов», «Графика и анимация» и «</a:t>
            </a:r>
            <a:r>
              <a:rPr lang="en-US" altLang="ru-RU" smtClean="0"/>
              <a:t>3D-</a:t>
            </a:r>
            <a:r>
              <a:rPr lang="ru-RU" altLang="ru-RU" smtClean="0"/>
              <a:t>моделирование и анимация».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646DCA-D5D8-48E5-9850-D40A2B85950E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всех глав учебника разработаны ментальные карт (</a:t>
            </a:r>
            <a:r>
              <a:rPr lang="en-US" altLang="ru-RU" i="1" smtClean="0"/>
              <a:t>mindmaps</a:t>
            </a:r>
            <a:r>
              <a:rPr lang="ru-RU" altLang="ru-RU" smtClean="0"/>
              <a:t>)</a:t>
            </a:r>
            <a:r>
              <a:rPr lang="en-US" altLang="ru-RU" smtClean="0"/>
              <a:t>. </a:t>
            </a:r>
            <a:r>
              <a:rPr lang="ru-RU" altLang="ru-RU" smtClean="0"/>
              <a:t>Это схемы, которые иллюстрируют процесс мышления – от центральной идее к деталям. Карты памяти можно использовать для того, чтобы систематизировать материал, «разложить по полочкам», составить опорный конспект и т.п. Они полезны как для учителя, так и для ученика. Их можно скачать в формате программы </a:t>
            </a:r>
            <a:r>
              <a:rPr lang="en-US" altLang="ru-RU" smtClean="0"/>
              <a:t>XMind (</a:t>
            </a:r>
            <a:r>
              <a:rPr lang="ru-RU" altLang="ru-RU" smtClean="0"/>
              <a:t>она имеет бесплатную версию</a:t>
            </a:r>
            <a:r>
              <a:rPr lang="en-US" altLang="ru-RU" smtClean="0"/>
              <a:t>) </a:t>
            </a:r>
            <a:r>
              <a:rPr lang="ru-RU" altLang="ru-RU" smtClean="0"/>
              <a:t>или в виде картинки формата </a:t>
            </a:r>
            <a:r>
              <a:rPr lang="en-US" altLang="ru-RU" smtClean="0"/>
              <a:t>PNG.</a:t>
            </a:r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EFD2E0-D145-4C6B-A47E-1B4CBD3D890B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 сожалению, в первом тираже обнаружено немало опечаток. Список замеченных опечаток и их исправления приводятся на отдельной странице.</a:t>
            </a:r>
            <a:r>
              <a:rPr lang="en-US" altLang="ru-RU" smtClean="0"/>
              <a:t> </a:t>
            </a:r>
            <a:r>
              <a:rPr lang="ru-RU" altLang="ru-RU" smtClean="0"/>
              <a:t>Во втором издании, которое недавно ушло в типографию, все известные нам опечатки и неточности исправлены.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6CC4B-4AAA-40B5-8F38-B8F7609714E9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обсуждения учебников есть несколько форумов. Основной форум был создан специально для обсуждения этого учебника в начале его разработки.</a:t>
            </a:r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84F477-B298-4B6A-A4F2-93E44F5B5A42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Существует также форум на сайте издательства Бином…</a:t>
            </a: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3B279D-5609-4E80-8EA9-BCF036041C9C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…и группа в соцсети Вконтакте</a:t>
            </a:r>
            <a:r>
              <a:rPr lang="en-US" altLang="ru-RU" smtClean="0"/>
              <a:t>, </a:t>
            </a:r>
            <a:r>
              <a:rPr lang="ru-RU" altLang="ru-RU" smtClean="0"/>
              <a:t>где в данный момент идут наиболее интересные обсуждения.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71C903-5CB3-400C-ABE4-10351900D6C3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Хотелось бы услышать от вас, что еще нужно. Если будут разумные предложения и мы сможем это сделать, то сделаем.</a:t>
            </a: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51EAEC-193F-457D-B31E-7AAA7C5621C7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Есть много Интернет-магазинов, ссылки на которые есть на сайте. Самые известные из них – </a:t>
            </a:r>
            <a:r>
              <a:rPr lang="en-US" altLang="ru-RU" b="1" smtClean="0"/>
              <a:t>ozon.ru</a:t>
            </a:r>
            <a:r>
              <a:rPr lang="en-US" altLang="ru-RU" smtClean="0"/>
              <a:t> </a:t>
            </a:r>
            <a:r>
              <a:rPr lang="ru-RU" altLang="ru-RU" smtClean="0"/>
              <a:t>и </a:t>
            </a:r>
            <a:r>
              <a:rPr lang="en-US" altLang="ru-RU" b="1" smtClean="0"/>
              <a:t>labirint.ru</a:t>
            </a:r>
            <a:r>
              <a:rPr lang="en-US" altLang="ru-RU" smtClean="0"/>
              <a:t>. </a:t>
            </a:r>
            <a:r>
              <a:rPr lang="ru-RU" altLang="ru-RU" smtClean="0"/>
              <a:t>Недавно в интернет-магазине </a:t>
            </a:r>
            <a:r>
              <a:rPr lang="en-US" altLang="ru-RU" smtClean="0"/>
              <a:t>OZON.RU </a:t>
            </a:r>
            <a:r>
              <a:rPr lang="ru-RU" altLang="ru-RU" smtClean="0"/>
              <a:t>учебник получил статус «Бестселлер». Оптовые закупки можно выполнять через торговую фирму Абрис .</a:t>
            </a:r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01D228-F1BE-4345-BB0F-544BBC5B06F9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880E3C-0FD7-45BC-962B-3F2F52B40746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CB9C2D-F5F6-4F3F-9068-CC3BCBD90831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F62925-7F4C-4F08-85A8-66C79C6F0566}" type="slidenum">
              <a:rPr lang="ru-RU" altLang="ru-RU" smtClean="0"/>
              <a:pPr/>
              <a:t>46</a:t>
            </a:fld>
            <a:endParaRPr lang="ru-RU" altLang="ru-RU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Как распределяются часы учебного плана? Авторами разработаны три варианта программы: полный курс (4 часа в неделю), сокращенный курс (2 часа) и базовый курс (1 час). </a:t>
            </a:r>
          </a:p>
          <a:p>
            <a:r>
              <a:rPr lang="ru-RU" altLang="ru-RU" smtClean="0"/>
              <a:t>В полном курсе три раздела делят курс примерно на три равные части, немного больше часть, связанная с программированием. В 10-м классе основное внимание уделяется разделу «Основы информатики», немного меньшую долю занимает «Алгоритмизация и программирование». </a:t>
            </a:r>
          </a:p>
          <a:p>
            <a:r>
              <a:rPr lang="ru-RU" altLang="ru-RU" smtClean="0"/>
              <a:t>Технологии как более лёгкий материал вынесены в 11-й класс. На мой взгляд, это разгружает детей, которые в год окончания школы заняты, в основном, подготовкой к ЕГЭ по математике и русскому языку.</a:t>
            </a:r>
          </a:p>
          <a:p>
            <a:r>
              <a:rPr lang="ru-RU" altLang="ru-RU" smtClean="0"/>
              <a:t>В сокращенном курсе (2 часа) соблюдаются примерно те же пропорции.</a:t>
            </a:r>
          </a:p>
          <a:p>
            <a:r>
              <a:rPr lang="ru-RU" altLang="ru-RU" smtClean="0"/>
              <a:t>В базовом курсе значительно уменьшена доля алгоритмизации и программирования. С одной стороны, те, кто изучает базовый курс, скорее всего, не планируют в будущем работать в сфере </a:t>
            </a:r>
            <a:r>
              <a:rPr lang="en-US" altLang="ru-RU" smtClean="0"/>
              <a:t>IT-</a:t>
            </a:r>
            <a:r>
              <a:rPr lang="ru-RU" altLang="ru-RU" smtClean="0"/>
              <a:t>технологий, с другой стороны, в учебнике есть полный материал для тех, кому это интересно.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514241-DED3-4A87-A0EB-EC7FE7644C1A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Для освоения курса можно использовать различное ПО, основная часть которого бесплатна или относится к СПО. В принципе, можно изучать все разделы на основе СПО. Из всех перечисленных программ только пакет </a:t>
            </a:r>
            <a:r>
              <a:rPr lang="en-US" altLang="ru-RU" smtClean="0"/>
              <a:t>Microsoft Office </a:t>
            </a:r>
            <a:r>
              <a:rPr lang="ru-RU" altLang="ru-RU" smtClean="0"/>
              <a:t>не бесплатен, но его вполне можно заменить на </a:t>
            </a:r>
            <a:r>
              <a:rPr lang="en-US" altLang="ru-RU" smtClean="0"/>
              <a:t>OpenOffice </a:t>
            </a:r>
            <a:r>
              <a:rPr lang="ru-RU" altLang="ru-RU" smtClean="0"/>
              <a:t>или </a:t>
            </a:r>
            <a:r>
              <a:rPr lang="en-US" altLang="ru-RU" smtClean="0"/>
              <a:t>LibreOffice</a:t>
            </a:r>
            <a:r>
              <a:rPr lang="ru-RU" altLang="ru-RU" smtClean="0"/>
              <a:t>. В практической части объяснение в учебнике ведется на примере </a:t>
            </a:r>
            <a:r>
              <a:rPr lang="en-US" altLang="ru-RU" smtClean="0"/>
              <a:t>OpenOffice.</a:t>
            </a: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51AE6D-560A-44AA-8A8F-5D96E428D3FE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Хочу обратить внимание на сайт поддержки. На этот раздел сайта можно выйти прямо с главной страницы.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B0501C-4D7E-4831-8520-8DA86D98E285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Как уже сказано, есть три варианта программы на разное количество часов. По каждой из них есть поурочное планирование. Здесь же можно увидеть соответствие учебника заданиям ЕГЭ по информатике. Есть и варианты планирования других авторов.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4567E6-1749-4B15-A3B2-EAEA0DB91D9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Некоторые главы учебника и практикума вышли в журнальном варианте, их можно свободно скачать с сайта.</a:t>
            </a:r>
            <a:r>
              <a:rPr lang="en-US" altLang="ru-RU" smtClean="0"/>
              <a:t> </a:t>
            </a:r>
            <a:r>
              <a:rPr lang="ru-RU" altLang="ru-RU" smtClean="0"/>
              <a:t>Здесь же выложены статьи, которые вышли в журнале «Информатика».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76CD62-89A2-4C3D-B228-5935C1AB8D4C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На сайте есть отдельный раздел с материалами для подготовки к ЕГЭ по информатике. На него можно выйти прямо с главной страницы.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4B5676-F5AB-49D6-8647-DDF15572A27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6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5F58-6BDC-4A2F-B18B-13674DDB4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40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>
                <a:solidFill>
                  <a:srgbClr val="7F7F7F"/>
                </a:solidFill>
                <a:cs typeface="Arial" charset="0"/>
                <a:sym typeface="Symbol" pitchFamily="18" charset="2"/>
              </a:rPr>
              <a:t>Информатика, 10-11 класс, углублённый уровень</a:t>
            </a:r>
            <a:endParaRPr lang="ru-RU" sz="1400" i="1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789988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6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84765-FE7A-4F4C-A262-3DB0B4784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0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65938" y="155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fld id="{AFB02904-1C7C-464C-AEB5-82415D735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odist.lbz.ru/konkursy/uiu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kpolyakov.spb.ru/prog/nettest.htm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lpm.org.ru/kumir2/" TargetMode="External"/><Relationship Id="rId4" Type="http://schemas.openxmlformats.org/officeDocument/2006/relationships/hyperlink" Target="http://www.niisi.ru/kumir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pascal.org/" TargetMode="External"/><Relationship Id="rId5" Type="http://schemas.openxmlformats.org/officeDocument/2006/relationships/hyperlink" Target="http://pascalabc.net/" TargetMode="External"/><Relationship Id="rId4" Type="http://schemas.openxmlformats.org/officeDocument/2006/relationships/hyperlink" Target="http://petriv.ho.com.ua/algo/ru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pascalabc.net/WD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://pascalabc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zarus.freepascal.org/" TargetMode="External"/><Relationship Id="rId5" Type="http://schemas.openxmlformats.org/officeDocument/2006/relationships/hyperlink" Target="http://freepascal.org/" TargetMode="Externa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formatics.mccme.ru/course/view.php?id=666" TargetMode="Externa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rmatics.mccme.ru/course/view.php?id=66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cs.mccme.ru/course/view.php?id=66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lbook.forum24.ru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communication/forum/forum33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p_proboo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2.png"/><Relationship Id="rId5" Type="http://schemas.openxmlformats.org/officeDocument/2006/relationships/image" Target="../media/image13.png"/><Relationship Id="rId10" Type="http://schemas.openxmlformats.org/officeDocument/2006/relationships/image" Target="../media/image71.png"/><Relationship Id="rId4" Type="http://schemas.openxmlformats.org/officeDocument/2006/relationships/image" Target="../media/image12.png"/><Relationship Id="rId9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://kpolyakov.spb.ru/school/osnbook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kpolyakov@mail.r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emin@pspu.ac.r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polyakov.spb.ru/school/probook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polyakov.spb.ru/school/ege.htm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90625"/>
            <a:ext cx="8723313" cy="22717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5400" b="1" smtClean="0">
                <a:solidFill>
                  <a:schemeClr val="accent2"/>
                </a:solidFill>
              </a:rPr>
              <a:t>Информатика. </a:t>
            </a:r>
            <a:br>
              <a:rPr lang="ru-RU" altLang="ru-RU" sz="5400" b="1" smtClean="0">
                <a:solidFill>
                  <a:schemeClr val="accent2"/>
                </a:solidFill>
              </a:rPr>
            </a:br>
            <a:r>
              <a:rPr lang="ru-RU" altLang="ru-RU" sz="5400" b="1" smtClean="0">
                <a:solidFill>
                  <a:schemeClr val="accent2"/>
                </a:solidFill>
              </a:rPr>
              <a:t>10-11 классы.</a:t>
            </a:r>
            <a:br>
              <a:rPr lang="ru-RU" altLang="ru-RU" sz="5400" b="1" smtClean="0">
                <a:solidFill>
                  <a:schemeClr val="accent2"/>
                </a:solidFill>
              </a:rPr>
            </a:br>
            <a:r>
              <a:rPr lang="ru-RU" altLang="ru-RU" sz="5400" b="1" smtClean="0">
                <a:solidFill>
                  <a:schemeClr val="accent2"/>
                </a:solidFill>
              </a:rPr>
              <a:t>Углублённый уровень.</a:t>
            </a:r>
            <a:br>
              <a:rPr lang="ru-RU" altLang="ru-RU" sz="5400" b="1" smtClean="0">
                <a:solidFill>
                  <a:schemeClr val="accent2"/>
                </a:solidFill>
              </a:rPr>
            </a:br>
            <a:r>
              <a:rPr lang="ru-RU" altLang="ru-RU" sz="5400" b="1" smtClean="0">
                <a:solidFill>
                  <a:schemeClr val="accent2"/>
                </a:solidFill>
              </a:rPr>
              <a:t>ФГОС</a:t>
            </a:r>
          </a:p>
        </p:txBody>
      </p:sp>
      <p:sp>
        <p:nvSpPr>
          <p:cNvPr id="4099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63988"/>
            <a:ext cx="6400800" cy="1133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 smtClean="0"/>
              <a:t>К.Ю. Поляков, </a:t>
            </a:r>
          </a:p>
          <a:p>
            <a:pPr>
              <a:lnSpc>
                <a:spcPct val="80000"/>
              </a:lnSpc>
            </a:pPr>
            <a:r>
              <a:rPr lang="ru-RU" altLang="ru-RU" b="1" smtClean="0"/>
              <a:t>Е.А. Ерёмин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М: Бином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419475"/>
            <a:ext cx="2254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419475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Презентации</a:t>
            </a:r>
          </a:p>
        </p:txBody>
      </p:sp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D43471-381C-4A6B-AF70-3B3BDED1FC7D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876300"/>
            <a:ext cx="232251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275" y="1371600"/>
            <a:ext cx="7324725" cy="49911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Практикум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44C4F5-AB20-405B-9288-EC854EA3C349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76300"/>
            <a:ext cx="27225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0" y="914400"/>
            <a:ext cx="6870700" cy="35941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2300" y="1333500"/>
            <a:ext cx="6946900" cy="5075238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937000"/>
            <a:ext cx="7010400" cy="22733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Методическая копилка</a:t>
            </a:r>
          </a:p>
        </p:txBody>
      </p:sp>
      <p:sp>
        <p:nvSpPr>
          <p:cNvPr id="153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E28D6F-CA71-49C1-AB14-6DC33A94BC7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2"/>
          <a:stretch>
            <a:fillRect/>
          </a:stretch>
        </p:blipFill>
        <p:spPr bwMode="auto">
          <a:xfrm>
            <a:off x="419100" y="850900"/>
            <a:ext cx="8297863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Конкурс методических разработок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A11113-F91A-40A4-B297-9346B7FFCB8E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738" y="1512888"/>
            <a:ext cx="6994525" cy="4833937"/>
          </a:xfrm>
          <a:prstGeom prst="rect">
            <a:avLst/>
          </a:prstGeom>
          <a:noFill/>
          <a:ln w="76200">
            <a:solidFill>
              <a:srgbClr val="FF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385763" y="806450"/>
            <a:ext cx="5940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ru-RU" sz="2800">
                <a:hlinkClick r:id="rId4"/>
              </a:rPr>
              <a:t>http://metodist.lbz.ru/konkursy/uiug/</a:t>
            </a:r>
            <a:r>
              <a:rPr lang="ru-RU" altLang="ru-RU" sz="280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7825" y="2974975"/>
            <a:ext cx="4092575" cy="11906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85100"/>
                </a:solidFill>
              </a:rPr>
              <a:t>Урок информатики: углублённый уровень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Тесты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E7417-F281-4E4B-8905-C850143CD5CD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71538"/>
            <a:ext cx="2738437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5163" y="1882775"/>
            <a:ext cx="6894512" cy="39243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19438" y="1270000"/>
            <a:ext cx="5646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hlinkClick r:id="rId5"/>
              </a:rPr>
              <a:t>http://kpolyakov.spb.ru/prog/nettest.htm</a:t>
            </a:r>
            <a:r>
              <a:rPr lang="en-US" altLang="ru-RU"/>
              <a:t>  </a:t>
            </a:r>
            <a:endParaRPr lang="ru-RU" alt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17850" y="914400"/>
            <a:ext cx="521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</a:rPr>
              <a:t>Программный комплекс </a:t>
            </a:r>
            <a:r>
              <a:rPr lang="en-US" altLang="ru-RU" sz="2400" b="1">
                <a:solidFill>
                  <a:srgbClr val="000000"/>
                </a:solidFill>
              </a:rPr>
              <a:t>NetTest</a:t>
            </a:r>
            <a:r>
              <a:rPr lang="ru-RU" altLang="ru-RU" sz="2400" b="1">
                <a:solidFill>
                  <a:srgbClr val="000000"/>
                </a:solidFill>
              </a:rPr>
              <a:t>:</a:t>
            </a:r>
            <a:endParaRPr lang="ru-RU" altLang="ru-RU" sz="140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25" y="5429250"/>
            <a:ext cx="7521575" cy="957263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Сетевое тестирование в </a:t>
            </a:r>
            <a:r>
              <a:rPr lang="en-US" altLang="ru-RU" smtClean="0"/>
              <a:t>NetTest</a:t>
            </a:r>
            <a:endParaRPr lang="ru-RU" altLang="ru-RU" smtClean="0"/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54187E-8B12-4923-8BA3-8D44D7231B18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34975" y="811213"/>
            <a:ext cx="84216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версия 2.8+: работа в </a:t>
            </a:r>
            <a:r>
              <a:rPr lang="en-US" altLang="ru-RU" sz="2800" i="1"/>
              <a:t>Windows </a:t>
            </a:r>
            <a:r>
              <a:rPr lang="ru-RU" altLang="ru-RU" sz="2800"/>
              <a:t>и </a:t>
            </a:r>
            <a:r>
              <a:rPr lang="en-US" altLang="ru-RU" sz="2800" i="1"/>
              <a:t>Linux (Wine)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на рабочих станциях не нужно ничего устанавливать (ярлык!)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17738"/>
            <a:ext cx="47053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Сетевое тестирование в </a:t>
            </a:r>
            <a:r>
              <a:rPr lang="en-US" altLang="ru-RU" smtClean="0"/>
              <a:t>NetTest</a:t>
            </a:r>
            <a:endParaRPr lang="ru-RU" altLang="ru-RU" smtClean="0"/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692E8F-099F-43FD-9292-05E0E2324F66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376363"/>
            <a:ext cx="58991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22463"/>
            <a:ext cx="6880225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419100" y="811213"/>
            <a:ext cx="843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просмотр результатов</a:t>
            </a:r>
            <a:endParaRPr lang="en-US" alt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Сетевое тестирование в </a:t>
            </a:r>
            <a:r>
              <a:rPr lang="en-US" altLang="ru-RU" smtClean="0"/>
              <a:t>NetTest</a:t>
            </a:r>
            <a:endParaRPr lang="ru-RU" altLang="ru-RU" smtClean="0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37155C-71A7-480B-A2D2-D96DF8A34AE3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82713"/>
            <a:ext cx="6626225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419100" y="811213"/>
            <a:ext cx="843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анализ результатов (статистика)</a:t>
            </a:r>
            <a:endParaRPr lang="en-US" alt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Сетевое тестирование в </a:t>
            </a:r>
            <a:r>
              <a:rPr lang="en-US" altLang="ru-RU" smtClean="0"/>
              <a:t>NetTest</a:t>
            </a:r>
            <a:endParaRPr lang="ru-RU" altLang="ru-RU" smtClean="0"/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E55D3-1C6F-45C0-9DDC-CFF429780329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3988"/>
            <a:ext cx="7620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19100" y="811213"/>
            <a:ext cx="843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архив результатов</a:t>
            </a:r>
            <a:endParaRPr lang="en-US" altLang="ru-RU" sz="2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Сетевое тестирование в </a:t>
            </a:r>
            <a:r>
              <a:rPr lang="en-US" altLang="ru-RU" smtClean="0"/>
              <a:t>NetTest</a:t>
            </a:r>
            <a:endParaRPr lang="ru-RU" altLang="ru-RU" smtClean="0"/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573DBA-1829-44DD-B7BA-06E3175296C9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34975" y="811213"/>
            <a:ext cx="8421688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типы вопросов:</a:t>
            </a:r>
          </a:p>
          <a:p>
            <a:pPr marL="533400" indent="-266700" eaLnBrk="1" hangingPunct="1">
              <a:buFont typeface="Arial" pitchFamily="34" charset="0"/>
              <a:buChar char="▪"/>
              <a:defRPr/>
            </a:pPr>
            <a:r>
              <a:rPr lang="ru-RU" sz="2400" dirty="0"/>
              <a:t>один верный ответ</a:t>
            </a:r>
          </a:p>
          <a:p>
            <a:pPr marL="533400" indent="-266700" eaLnBrk="1" hangingPunct="1">
              <a:buFont typeface="Arial" pitchFamily="34" charset="0"/>
              <a:buChar char="▪"/>
              <a:defRPr/>
            </a:pPr>
            <a:r>
              <a:rPr lang="ru-RU" sz="2400" dirty="0"/>
              <a:t>отметить все верные</a:t>
            </a:r>
          </a:p>
          <a:p>
            <a:pPr marL="533400" indent="-266700" eaLnBrk="1" hangingPunct="1">
              <a:buFont typeface="Arial" pitchFamily="34" charset="0"/>
              <a:buChar char="▪"/>
              <a:defRPr/>
            </a:pPr>
            <a:r>
              <a:rPr lang="ru-RU" sz="2400" dirty="0"/>
              <a:t>ввести число</a:t>
            </a:r>
          </a:p>
          <a:p>
            <a:pPr marL="533400" indent="-266700" eaLnBrk="1" hangingPunct="1">
              <a:buFont typeface="Arial" pitchFamily="34" charset="0"/>
              <a:buChar char="▪"/>
              <a:defRPr/>
            </a:pPr>
            <a:r>
              <a:rPr lang="ru-RU" sz="2400" dirty="0"/>
              <a:t>ввести строку</a:t>
            </a:r>
          </a:p>
          <a:p>
            <a:pPr marL="533400" indent="-266700" eaLnBrk="1" hangingPunct="1">
              <a:buFont typeface="Arial" pitchFamily="34" charset="0"/>
              <a:buChar char="▪"/>
              <a:defRPr/>
            </a:pPr>
            <a:r>
              <a:rPr lang="ru-RU" sz="2400" dirty="0"/>
              <a:t>варианты ответов</a:t>
            </a:r>
          </a:p>
          <a:p>
            <a:pPr marL="533400" indent="-266700" eaLnBrk="1" hangingPunct="1">
              <a:buFont typeface="Arial" pitchFamily="34" charset="0"/>
              <a:buChar char="▪"/>
              <a:defRPr/>
            </a:pPr>
            <a:r>
              <a:rPr lang="ru-RU" sz="2400" dirty="0"/>
              <a:t>соответствие</a:t>
            </a:r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варианты исходных данных</a:t>
            </a:r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рисунок + звук</a:t>
            </a:r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настраиваемая шкала оценки</a:t>
            </a:r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экспорт результатов в </a:t>
            </a:r>
            <a:r>
              <a:rPr lang="en-US" sz="2800" i="1" dirty="0"/>
              <a:t>Excel</a:t>
            </a:r>
            <a:endParaRPr lang="ru-RU" sz="2800" i="1" dirty="0"/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экспорт теста в формате </a:t>
            </a:r>
            <a:r>
              <a:rPr lang="en-US" sz="2800" dirty="0"/>
              <a:t>HTML-</a:t>
            </a:r>
            <a:r>
              <a:rPr lang="ru-RU" sz="2800" dirty="0"/>
              <a:t>страницы</a:t>
            </a:r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dirty="0"/>
              <a:t>одновременный запуск нескольких тестов</a:t>
            </a:r>
          </a:p>
          <a:p>
            <a:pPr marL="174625" indent="-174625" eaLnBrk="1" hangingPunct="1">
              <a:buFont typeface="Arial" charset="0"/>
              <a:buChar char="•"/>
              <a:defRPr/>
            </a:pPr>
            <a:r>
              <a:rPr lang="ru-RU" sz="2800" i="1" dirty="0" err="1"/>
              <a:t>мультитесты</a:t>
            </a:r>
            <a:r>
              <a:rPr lang="ru-RU" sz="2800" dirty="0"/>
              <a:t> (выбор из нескольких тестов)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Идеи</a:t>
            </a: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548836-3622-407E-B8A1-BF5892FDB22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фундаментальные знания, умения и навыки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понятен для школьника и учителя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соответствует стандарту образования (ФГОС)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подготовка к ЕГЭ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направления для дальнейшего развития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возможность использования СПО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Онлайн-тесты</a:t>
            </a:r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CF5197-C0EE-4CA3-810E-8649388F982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71538"/>
            <a:ext cx="2738437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971550"/>
            <a:ext cx="5672138" cy="553085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27100" y="4711700"/>
            <a:ext cx="7962900" cy="1570038"/>
          </a:xfrm>
          <a:prstGeom prst="rect">
            <a:avLst/>
          </a:prstGeom>
          <a:solidFill>
            <a:schemeClr val="bg1"/>
          </a:solidFill>
          <a:ln w="76200">
            <a:solidFill>
              <a:srgbClr val="FF858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177800" indent="-177800" eaLnBrk="1" hangingPunct="1">
              <a:buFont typeface="Arial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нет автоматического выбора вопросов</a:t>
            </a:r>
          </a:p>
          <a:p>
            <a:pPr marL="177800" indent="-177800" eaLnBrk="1" hangingPunct="1">
              <a:buFont typeface="Arial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числовые данные не меняются</a:t>
            </a:r>
          </a:p>
          <a:p>
            <a:pPr marL="177800" indent="-177800" eaLnBrk="1" hangingPunct="1">
              <a:buFont typeface="Arial" charset="0"/>
              <a:buChar char="•"/>
              <a:defRPr/>
            </a:pP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время не ограничено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КуМир</a:t>
            </a: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27516F-06D3-4CA4-BD5B-4DA01F5ED01B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38200"/>
            <a:ext cx="26431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08313" y="1276350"/>
            <a:ext cx="460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>
                <a:hlinkClick r:id="rId4"/>
              </a:rPr>
              <a:t>http://www.niisi.ru/kumir</a:t>
            </a:r>
            <a:r>
              <a:rPr lang="ru-RU" altLang="ru-RU" sz="3200"/>
              <a:t>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08313" y="855663"/>
            <a:ext cx="41640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000" b="1">
                <a:solidFill>
                  <a:srgbClr val="000000"/>
                </a:solidFill>
              </a:rPr>
              <a:t>КуМир 1.9, КуМир 2.</a:t>
            </a:r>
            <a:r>
              <a:rPr lang="en-US" altLang="ru-RU" sz="3000" b="1">
                <a:solidFill>
                  <a:srgbClr val="000000"/>
                </a:solidFill>
              </a:rPr>
              <a:t>x</a:t>
            </a:r>
            <a:endParaRPr lang="ru-RU" altLang="ru-RU" sz="3000" b="1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08313" y="1758950"/>
            <a:ext cx="462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>
                <a:hlinkClick r:id="rId5"/>
              </a:rPr>
              <a:t>http://lpm.org.ru/kumir2/</a:t>
            </a:r>
            <a:r>
              <a:rPr lang="ru-RU" altLang="ru-RU" sz="3200"/>
              <a:t>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573713"/>
            <a:ext cx="7727950" cy="8001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08313" y="2363788"/>
            <a:ext cx="522287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>
                <a:solidFill>
                  <a:srgbClr val="000000"/>
                </a:solidFill>
              </a:rPr>
              <a:t>Особенности </a:t>
            </a:r>
            <a:r>
              <a:rPr lang="ru-RU" altLang="ru-RU" sz="2800" b="1">
                <a:solidFill>
                  <a:srgbClr val="000000"/>
                </a:solidFill>
              </a:rPr>
              <a:t>КуМир2.</a:t>
            </a:r>
            <a:r>
              <a:rPr lang="en-US" altLang="ru-RU" sz="2800" b="1">
                <a:solidFill>
                  <a:srgbClr val="000000"/>
                </a:solidFill>
              </a:rPr>
              <a:t>x</a:t>
            </a:r>
            <a:r>
              <a:rPr lang="ru-RU" altLang="ru-RU" sz="2800">
                <a:solidFill>
                  <a:srgbClr val="000000"/>
                </a:solidFill>
              </a:rPr>
              <a:t>:</a:t>
            </a:r>
          </a:p>
          <a:p>
            <a:pPr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увеличено </a:t>
            </a:r>
            <a:r>
              <a:rPr lang="ru-RU" altLang="ru-RU" sz="2800" b="1">
                <a:solidFill>
                  <a:srgbClr val="333399"/>
                </a:solidFill>
              </a:rPr>
              <a:t>быстродействие</a:t>
            </a:r>
          </a:p>
          <a:p>
            <a:pPr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форматный вывод</a:t>
            </a:r>
            <a:endParaRPr lang="en-US" altLang="ru-RU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altLang="ru-RU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altLang="ru-RU" sz="280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работа со строками</a:t>
            </a:r>
          </a:p>
          <a:p>
            <a:pPr>
              <a:buFontTx/>
              <a:buChar char="•"/>
            </a:pPr>
            <a:r>
              <a:rPr lang="ru-RU" altLang="ru-RU" sz="2800">
                <a:solidFill>
                  <a:srgbClr val="000000"/>
                </a:solidFill>
              </a:rPr>
              <a:t>работа с файлами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625850" y="3638550"/>
            <a:ext cx="42227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ru-RU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цел</a:t>
            </a:r>
            <a:r>
              <a:rPr lang="pt-BR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a = 1</a:t>
            </a:r>
            <a:r>
              <a:rPr lang="pt-BR" altLang="ru-RU" sz="2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23</a:t>
            </a:r>
            <a:r>
              <a:rPr lang="ru-RU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altLang="ru-RU" sz="2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вещ</a:t>
            </a:r>
            <a:r>
              <a:rPr lang="ru-RU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 = </a:t>
            </a:r>
            <a:r>
              <a:rPr lang="en-US" altLang="ru-RU" sz="2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</a:t>
            </a:r>
          </a:p>
          <a:p>
            <a:pPr eaLnBrk="1" hangingPunct="1"/>
            <a:r>
              <a:rPr lang="pt-BR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вывод a:</a:t>
            </a:r>
            <a:r>
              <a:rPr lang="pt-BR" altLang="ru-RU" sz="2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pt-BR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/>
            <a:r>
              <a:rPr lang="ru-RU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вывод x/</a:t>
            </a:r>
            <a:r>
              <a:rPr lang="ru-RU" altLang="ru-RU" sz="2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ru-RU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ru-RU" altLang="ru-RU" sz="2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ru-RU" altLang="ru-R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ru-RU" altLang="ru-RU" sz="2000" b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Паскаль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729F98-BDA4-4038-863B-EB6FE130FFD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50900"/>
            <a:ext cx="24463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38450" y="881063"/>
            <a:ext cx="12493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000" b="1">
                <a:solidFill>
                  <a:srgbClr val="000000"/>
                </a:solidFill>
              </a:rPr>
              <a:t>АЛГО</a:t>
            </a:r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11625" y="947738"/>
            <a:ext cx="455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hlinkClick r:id="rId4"/>
              </a:rPr>
              <a:t>http://petriv.ho.com.ua/algo/rus/</a:t>
            </a:r>
            <a:r>
              <a:rPr lang="ru-RU" altLang="ru-RU" sz="2400"/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38450" y="1438275"/>
            <a:ext cx="3109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000" b="1">
                <a:solidFill>
                  <a:srgbClr val="000000"/>
                </a:solidFill>
              </a:rPr>
              <a:t>PascalABC.NET</a:t>
            </a:r>
            <a:endParaRPr lang="ru-RU" alt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918200" y="1497013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hlinkClick r:id="rId5"/>
              </a:rPr>
              <a:t>http://pascalabc.net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38450" y="1997075"/>
            <a:ext cx="2211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000" b="1">
                <a:solidFill>
                  <a:srgbClr val="000000"/>
                </a:solidFill>
              </a:rPr>
              <a:t>FreePascal</a:t>
            </a:r>
            <a:endParaRPr lang="ru-RU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8563" y="2076450"/>
            <a:ext cx="381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hlinkClick r:id="rId6"/>
              </a:rPr>
              <a:t>http://www.freepascal.org</a:t>
            </a:r>
            <a:r>
              <a:rPr lang="en-US" altLang="ru-RU" sz="2400"/>
              <a:t> </a:t>
            </a:r>
            <a:endParaRPr lang="ru-RU" altLang="ru-RU" sz="24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38450" y="255587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000" b="1">
                <a:solidFill>
                  <a:srgbClr val="000000"/>
                </a:solidFill>
              </a:rPr>
              <a:t>Delphi</a:t>
            </a:r>
            <a:endParaRPr lang="ru-RU" alt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221163" y="2628900"/>
            <a:ext cx="83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???</a:t>
            </a:r>
            <a:r>
              <a:rPr lang="en-US" altLang="ru-RU" sz="2400"/>
              <a:t> </a:t>
            </a:r>
            <a:endParaRPr lang="ru-RU" altLang="ru-RU" sz="240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2363" y="5149850"/>
            <a:ext cx="7788275" cy="100965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Паскаль</a:t>
            </a:r>
            <a:r>
              <a:rPr lang="en-US" altLang="ru-RU" smtClean="0"/>
              <a:t> (WDE)</a:t>
            </a:r>
            <a:endParaRPr lang="ru-RU" altLang="ru-RU" smtClean="0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7A9A80-E317-4637-82D1-5ACF8C45366E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893763"/>
            <a:ext cx="20955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6629" name="Прямоугольник 15"/>
          <p:cNvSpPr>
            <a:spLocks noChangeArrowheads="1"/>
          </p:cNvSpPr>
          <p:nvPr/>
        </p:nvSpPr>
        <p:spPr bwMode="auto">
          <a:xfrm>
            <a:off x="2560638" y="877888"/>
            <a:ext cx="6261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000" b="1">
                <a:solidFill>
                  <a:srgbClr val="000000"/>
                </a:solidFill>
              </a:rPr>
              <a:t>WDE</a:t>
            </a:r>
            <a:r>
              <a:rPr lang="en-US" altLang="ru-RU" sz="3000">
                <a:solidFill>
                  <a:srgbClr val="000000"/>
                </a:solidFill>
              </a:rPr>
              <a:t> – </a:t>
            </a:r>
            <a:r>
              <a:rPr lang="ru-RU" altLang="ru-RU" sz="3000">
                <a:solidFill>
                  <a:srgbClr val="000000"/>
                </a:solidFill>
              </a:rPr>
              <a:t>веб-среда </a:t>
            </a:r>
            <a:r>
              <a:rPr lang="en-US" altLang="ru-RU" sz="3000">
                <a:solidFill>
                  <a:srgbClr val="000000"/>
                </a:solidFill>
              </a:rPr>
              <a:t>PascalABC.NET</a:t>
            </a:r>
          </a:p>
          <a:p>
            <a:pPr eaLnBrk="1" hangingPunct="1"/>
            <a:r>
              <a:rPr lang="en-US" altLang="ru-RU" sz="2400">
                <a:hlinkClick r:id="rId4"/>
              </a:rPr>
              <a:t>http://pascalabc.net/WDE/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/>
          <a:srcRect b="16901"/>
          <a:stretch>
            <a:fillRect/>
          </a:stretch>
        </p:blipFill>
        <p:spPr bwMode="auto">
          <a:xfrm>
            <a:off x="3178175" y="1905000"/>
            <a:ext cx="4583113" cy="43434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1650" y="936625"/>
            <a:ext cx="7032625" cy="54641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z="2800" smtClean="0"/>
              <a:t>Объектно-ориентированное программирование</a:t>
            </a:r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FEDCEC-474D-454E-A75C-1EC8ABD1ABEB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868363"/>
            <a:ext cx="20716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5888" y="1006475"/>
            <a:ext cx="6151562" cy="5072063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20875" y="4832350"/>
            <a:ext cx="5924550" cy="157003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266700" indent="-266700" eaLnBrk="1" hangingPunct="1">
              <a:buFont typeface="Arial" charset="0"/>
              <a:buChar char="•"/>
              <a:defRPr/>
            </a:pPr>
            <a:r>
              <a:rPr lang="en-US" sz="2400" i="1" dirty="0" err="1">
                <a:cs typeface="Arial" charset="0"/>
              </a:rPr>
              <a:t>FreePascal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>
                <a:cs typeface="Arial" charset="0"/>
                <a:hlinkClick r:id="rId5"/>
              </a:rPr>
              <a:t>http://freepascal.org</a:t>
            </a:r>
            <a:r>
              <a:rPr lang="en-US" sz="2400" dirty="0">
                <a:cs typeface="Arial" charset="0"/>
              </a:rPr>
              <a:t>)</a:t>
            </a:r>
          </a:p>
          <a:p>
            <a:pPr marL="266700" indent="-266700" eaLnBrk="1" hangingPunct="1">
              <a:buFont typeface="Arial" charset="0"/>
              <a:buChar char="•"/>
              <a:defRPr/>
            </a:pPr>
            <a:r>
              <a:rPr lang="en-US" sz="2400" i="1" dirty="0">
                <a:cs typeface="Arial" charset="0"/>
              </a:rPr>
              <a:t>Lazarus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>
                <a:cs typeface="Arial" charset="0"/>
                <a:hlinkClick r:id="rId6"/>
              </a:rPr>
              <a:t>http://lazarus.freepascal.org</a:t>
            </a:r>
            <a:r>
              <a:rPr lang="en-US" sz="2400" dirty="0">
                <a:cs typeface="Arial" charset="0"/>
              </a:rPr>
              <a:t>)</a:t>
            </a:r>
          </a:p>
          <a:p>
            <a:pPr marL="266700" indent="-266700" eaLnBrk="1" hangingPunct="1">
              <a:buFont typeface="Arial" charset="0"/>
              <a:buChar char="•"/>
              <a:defRPr/>
            </a:pPr>
            <a:r>
              <a:rPr lang="en-US" sz="2400" i="1" dirty="0">
                <a:cs typeface="Arial" charset="0"/>
              </a:rPr>
              <a:t>PascalABC.NET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dirty="0">
                <a:cs typeface="Arial" charset="0"/>
                <a:hlinkClick r:id="rId7"/>
              </a:rPr>
              <a:t>http://pascalabc.net</a:t>
            </a:r>
            <a:r>
              <a:rPr lang="en-US" sz="2400" dirty="0">
                <a:cs typeface="Arial" charset="0"/>
              </a:rPr>
              <a:t>)</a:t>
            </a:r>
          </a:p>
          <a:p>
            <a:pPr marL="266700" indent="-266700" eaLnBrk="1" hangingPunct="1">
              <a:buFont typeface="Arial" charset="0"/>
              <a:buChar char="•"/>
              <a:defRPr/>
            </a:pPr>
            <a:r>
              <a:rPr lang="en-US" sz="2400" i="1" dirty="0" err="1">
                <a:cs typeface="Arial" charset="0"/>
              </a:rPr>
              <a:t>TurboDelphi</a:t>
            </a:r>
            <a:r>
              <a:rPr lang="en-US" sz="2400" dirty="0">
                <a:cs typeface="Arial" charset="0"/>
              </a:rPr>
              <a:t> 2006</a:t>
            </a:r>
            <a:endParaRPr lang="ru-RU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en-US" altLang="ru-RU" smtClean="0"/>
              <a:t>C </a:t>
            </a:r>
            <a:r>
              <a:rPr lang="ru-RU" altLang="ru-RU" smtClean="0"/>
              <a:t>и С++ (</a:t>
            </a:r>
            <a:r>
              <a:rPr lang="en-US" altLang="ru-RU" smtClean="0"/>
              <a:t>C#</a:t>
            </a:r>
            <a:r>
              <a:rPr lang="ru-RU" altLang="ru-RU" smtClean="0"/>
              <a:t>)</a:t>
            </a:r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A4FC23-A214-406B-B60A-7F6CE2968F2B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873125"/>
            <a:ext cx="254793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1038" y="914400"/>
            <a:ext cx="5148262" cy="54768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en-US" altLang="ru-RU" smtClean="0"/>
              <a:t>Python</a:t>
            </a:r>
            <a:endParaRPr lang="ru-RU" altLang="ru-RU" smtClean="0"/>
          </a:p>
        </p:txBody>
      </p:sp>
      <p:sp>
        <p:nvSpPr>
          <p:cNvPr id="2969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47B03E-5BBE-421A-AF42-70FC0E171F16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892175"/>
            <a:ext cx="25558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1188" y="871538"/>
            <a:ext cx="5592762" cy="5541962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z="2800" smtClean="0"/>
              <a:t>Задачи онлайн</a:t>
            </a:r>
            <a:endParaRPr lang="ru-RU" altLang="ru-RU" sz="1600" smtClean="0"/>
          </a:p>
        </p:txBody>
      </p:sp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5B24A2-6644-4F78-8EA7-E9D31411C88D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30313"/>
            <a:ext cx="2270125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273175"/>
            <a:ext cx="4657725" cy="4976813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26" name="Прямоугольник 9"/>
          <p:cNvSpPr>
            <a:spLocks noChangeArrowheads="1"/>
          </p:cNvSpPr>
          <p:nvPr/>
        </p:nvSpPr>
        <p:spPr bwMode="auto">
          <a:xfrm>
            <a:off x="388938" y="725488"/>
            <a:ext cx="840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  <a:hlinkClick r:id="rId5"/>
              </a:rPr>
              <a:t>http://informatics.mccme.ru/course/view.php?id=666</a:t>
            </a:r>
            <a:r>
              <a:rPr lang="ru-RU" altLang="ru-RU" sz="2400" b="1">
                <a:solidFill>
                  <a:srgbClr val="000000"/>
                </a:solidFill>
              </a:rPr>
              <a:t>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z="2800" smtClean="0"/>
              <a:t>Задачи онлайн</a:t>
            </a:r>
            <a:endParaRPr lang="ru-RU" altLang="ru-RU" sz="1600" smtClean="0"/>
          </a:p>
        </p:txBody>
      </p:sp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1D0A8E-EA66-4E48-9A4C-C93E64AC226B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1220788"/>
            <a:ext cx="7777162" cy="524033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388938" y="725488"/>
            <a:ext cx="840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  <a:hlinkClick r:id="rId4"/>
              </a:rPr>
              <a:t>http://informatics.mccme.ru/course/view.php?id=666</a:t>
            </a:r>
            <a:r>
              <a:rPr lang="ru-RU" altLang="ru-RU" sz="2400" b="1">
                <a:solidFill>
                  <a:srgbClr val="000000"/>
                </a:solidFill>
              </a:rPr>
              <a:t>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z="2800" smtClean="0"/>
              <a:t>Задачи онлайн</a:t>
            </a:r>
            <a:endParaRPr lang="ru-RU" altLang="ru-RU" sz="1600" smtClean="0"/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3B5B4C-5873-4031-8082-958DEB59B740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32772" name="Прямоугольник 9"/>
          <p:cNvSpPr>
            <a:spLocks noChangeArrowheads="1"/>
          </p:cNvSpPr>
          <p:nvPr/>
        </p:nvSpPr>
        <p:spPr bwMode="auto">
          <a:xfrm>
            <a:off x="388938" y="725488"/>
            <a:ext cx="840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00"/>
                </a:solidFill>
                <a:hlinkClick r:id="rId3"/>
              </a:rPr>
              <a:t>http://informatics.mccme.ru/course/view.php?id=666</a:t>
            </a:r>
            <a:r>
              <a:rPr lang="ru-RU" altLang="ru-RU" sz="2400" b="1">
                <a:solidFill>
                  <a:srgbClr val="000000"/>
                </a:solidFill>
              </a:rPr>
              <a:t> </a:t>
            </a:r>
            <a:endParaRPr lang="ru-RU" altLang="ru-RU" sz="280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1169988"/>
            <a:ext cx="8129587" cy="5160962"/>
          </a:xfrm>
          <a:prstGeom prst="rect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Основные разделы</a:t>
            </a:r>
          </a:p>
        </p:txBody>
      </p:sp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1E0A86-2107-4CF7-B586-2B165277979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23863" y="873125"/>
            <a:ext cx="7246937" cy="3416300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Основы информатики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Информация и информационные процессы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Кодирование информации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Логические основы компьютеров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Компьютерная арифметика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Устройство компьютера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Программное обеспечение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Компьютерные сети</a:t>
            </a:r>
            <a:r>
              <a:rPr lang="en-US" sz="2400" dirty="0">
                <a:cs typeface="Arial" charset="0"/>
              </a:rPr>
              <a:t> </a:t>
            </a:r>
            <a:endParaRPr lang="ru-RU" sz="24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Информационная безопасность</a:t>
            </a:r>
            <a:endParaRPr lang="en-US" sz="2400" dirty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657350" y="1901825"/>
            <a:ext cx="7246938" cy="1954213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Алгоритмы и программирование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Алгоритмизация и программирование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Решение вычислительных задач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Элементы теории алгоритмов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Объектно-ориентированное программирование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68463" y="4030663"/>
            <a:ext cx="7246937" cy="2308225"/>
          </a:xfrm>
          <a:prstGeom prst="rect">
            <a:avLst/>
          </a:prstGeom>
          <a:solidFill>
            <a:srgbClr val="E6E6FF"/>
          </a:solidFill>
          <a:ln w="76200">
            <a:solidFill>
              <a:srgbClr val="FF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Технологии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Моделирование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Базы данных</a:t>
            </a:r>
            <a:r>
              <a:rPr lang="en-US" sz="2400" dirty="0">
                <a:cs typeface="Arial" charset="0"/>
              </a:rPr>
              <a:t> </a:t>
            </a:r>
            <a:endParaRPr lang="ru-RU" sz="24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Создание </a:t>
            </a:r>
            <a:r>
              <a:rPr lang="ru-RU" sz="2400" dirty="0" err="1">
                <a:cs typeface="Arial" charset="0"/>
              </a:rPr>
              <a:t>веб-сайтов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b="1" dirty="0" err="1">
                <a:cs typeface="Arial" charset="0"/>
              </a:rPr>
              <a:t>HTML+CSS+Javascript</a:t>
            </a:r>
            <a:r>
              <a:rPr lang="en-US" sz="2400" dirty="0">
                <a:cs typeface="Arial" charset="0"/>
              </a:rPr>
              <a:t>)</a:t>
            </a:r>
            <a:endParaRPr lang="ru-RU" sz="24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Графика и анимация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b="1" dirty="0">
                <a:cs typeface="Arial" charset="0"/>
              </a:rPr>
              <a:t>GIMP</a:t>
            </a:r>
            <a:r>
              <a:rPr lang="en-US" sz="2400" dirty="0">
                <a:cs typeface="Arial" charset="0"/>
              </a:rPr>
              <a:t>)</a:t>
            </a:r>
            <a:endParaRPr lang="ru-RU" sz="24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3D-моделирование и анимация</a:t>
            </a:r>
            <a:r>
              <a:rPr lang="en-US" sz="2400" dirty="0">
                <a:cs typeface="Arial" charset="0"/>
              </a:rPr>
              <a:t> (</a:t>
            </a:r>
            <a:r>
              <a:rPr lang="en-US" sz="2400" b="1" dirty="0">
                <a:cs typeface="Arial" charset="0"/>
              </a:rPr>
              <a:t>Blender</a:t>
            </a:r>
            <a:r>
              <a:rPr lang="en-US" sz="2400" dirty="0">
                <a:cs typeface="Arial" charset="0"/>
              </a:rPr>
              <a:t>)</a:t>
            </a:r>
            <a:endParaRPr lang="ru-RU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Интеллект-карты </a:t>
            </a:r>
            <a:r>
              <a:rPr lang="ru-RU" altLang="ru-RU" i="1" smtClean="0"/>
              <a:t>(</a:t>
            </a:r>
            <a:r>
              <a:rPr lang="en-US" altLang="ru-RU" i="1" smtClean="0"/>
              <a:t>mind</a:t>
            </a:r>
            <a:r>
              <a:rPr lang="ru-RU" altLang="ru-RU" i="1" smtClean="0"/>
              <a:t> </a:t>
            </a:r>
            <a:r>
              <a:rPr lang="en-US" altLang="ru-RU" i="1" smtClean="0"/>
              <a:t>maps</a:t>
            </a:r>
            <a:r>
              <a:rPr lang="ru-RU" altLang="ru-RU" i="1" smtClean="0"/>
              <a:t>)</a:t>
            </a:r>
          </a:p>
        </p:txBody>
      </p:sp>
      <p:sp>
        <p:nvSpPr>
          <p:cNvPr id="337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64F57D-7C4B-4935-8F98-3648DC9D577D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908050"/>
            <a:ext cx="22288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0513" y="939800"/>
            <a:ext cx="5624512" cy="53975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Опечатки</a:t>
            </a:r>
          </a:p>
        </p:txBody>
      </p:sp>
      <p:sp>
        <p:nvSpPr>
          <p:cNvPr id="348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76F4D-7D2C-4F28-9A15-291602D0FBB1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855663"/>
            <a:ext cx="22939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981075"/>
            <a:ext cx="5924550" cy="48260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Форумы</a:t>
            </a:r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B02C4B4-DDCE-45CE-83BE-C0C98972AFEA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35844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>
                <a:hlinkClick r:id="rId3"/>
              </a:rPr>
              <a:t>http://profilbook.forum24.ru</a:t>
            </a:r>
            <a:endParaRPr lang="ru-RU" altLang="ru-RU" sz="280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60500"/>
            <a:ext cx="8477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Форум на сайте издательства Бином</a:t>
            </a:r>
          </a:p>
        </p:txBody>
      </p:sp>
      <p:sp>
        <p:nvSpPr>
          <p:cNvPr id="368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B6444B-E865-4EE5-AA7A-0F2ED86CFDBE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>
                <a:hlinkClick r:id="rId3"/>
              </a:rPr>
              <a:t>http://metodist.lbz.ru/communication/forum/forum33</a:t>
            </a:r>
            <a:r>
              <a:rPr lang="ru-RU" altLang="ru-RU" sz="280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1397000"/>
            <a:ext cx="8461375" cy="4165600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ВКонтакте</a:t>
            </a:r>
          </a:p>
        </p:txBody>
      </p:sp>
      <p:sp>
        <p:nvSpPr>
          <p:cNvPr id="378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C0796C-98EE-47EF-813F-AAD027A6169F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  <p:sp>
        <p:nvSpPr>
          <p:cNvPr id="37892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>
                <a:hlinkClick r:id="rId3"/>
              </a:rPr>
              <a:t>https://vk.com/kp_probook</a:t>
            </a:r>
            <a:r>
              <a:rPr lang="ru-RU" altLang="ru-RU" sz="2800"/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6900" y="1400175"/>
            <a:ext cx="5410200" cy="4968875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Планы развития сайта поддержки</a:t>
            </a:r>
          </a:p>
        </p:txBody>
      </p:sp>
      <p:sp>
        <p:nvSpPr>
          <p:cNvPr id="389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C6CC59-BD5D-404B-A655-A2C7EBB15B71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 b="1">
                <a:solidFill>
                  <a:srgbClr val="0000CC"/>
                </a:solidFill>
              </a:rPr>
              <a:t>что еще?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4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Где купить?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55E872-4BDD-4DE3-A3C1-755544EA2C3D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28675"/>
            <a:ext cx="26558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4"/>
          <a:srcRect r="3681"/>
          <a:stretch>
            <a:fillRect/>
          </a:stretch>
        </p:blipFill>
        <p:spPr bwMode="auto">
          <a:xfrm>
            <a:off x="2192338" y="965200"/>
            <a:ext cx="6604000" cy="3071813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4354513"/>
            <a:ext cx="7153275" cy="1981200"/>
          </a:xfrm>
          <a:prstGeom prst="rect">
            <a:avLst/>
          </a:prstGeom>
          <a:noFill/>
          <a:ln w="76200">
            <a:solidFill>
              <a:srgbClr val="FF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Вопрос-ответ</a:t>
            </a:r>
          </a:p>
        </p:txBody>
      </p:sp>
      <p:sp>
        <p:nvSpPr>
          <p:cNvPr id="4096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60A1E7-76CB-41A1-A310-775028F66EF7}" type="slidenum">
              <a:rPr lang="ru-RU" altLang="ru-RU" smtClean="0"/>
              <a:pPr/>
              <a:t>37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1475" y="817563"/>
            <a:ext cx="84010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400" b="1">
                <a:solidFill>
                  <a:srgbClr val="333399"/>
                </a:solidFill>
              </a:rPr>
              <a:t>Будет ли учебник базового уровня для 10-11 классов?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sz="2400"/>
              <a:t>    </a:t>
            </a:r>
            <a:r>
              <a:rPr lang="ru-RU" altLang="ru-RU" sz="2400"/>
              <a:t>Да, такой учебник планируется</a:t>
            </a:r>
            <a:r>
              <a:rPr lang="en-US" altLang="ru-RU" sz="2400"/>
              <a:t> (</a:t>
            </a:r>
            <a:r>
              <a:rPr lang="ru-RU" altLang="ru-RU" sz="2400"/>
              <a:t>к 2017</a:t>
            </a:r>
            <a:r>
              <a:rPr lang="en-US" altLang="ru-RU" sz="2400"/>
              <a:t>/</a:t>
            </a:r>
            <a:r>
              <a:rPr lang="ru-RU" altLang="ru-RU" sz="2400"/>
              <a:t>2018).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400" b="1">
                <a:solidFill>
                  <a:srgbClr val="333399"/>
                </a:solidFill>
              </a:rPr>
              <a:t>Можно ли официально использовать учебник, если школа еще не перешла на ФГОС?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sz="2400"/>
              <a:t>    </a:t>
            </a:r>
            <a:r>
              <a:rPr lang="ru-RU" altLang="ru-RU" sz="2400"/>
              <a:t>Можно использовать как учебное пособие.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sz="2400"/>
              <a:t>    </a:t>
            </a:r>
            <a:r>
              <a:rPr lang="ru-RU" altLang="ru-RU" sz="2400"/>
              <a:t>Если школа готова к введению ФГОС, с 2013 года она </a:t>
            </a:r>
            <a:r>
              <a:rPr lang="en-US" altLang="ru-RU" sz="2400"/>
              <a:t>  </a:t>
            </a:r>
            <a:br>
              <a:rPr lang="en-US" altLang="ru-RU" sz="2400"/>
            </a:br>
            <a:r>
              <a:rPr lang="en-US" altLang="ru-RU" sz="2400"/>
              <a:t>    </a:t>
            </a:r>
            <a:r>
              <a:rPr lang="ru-RU" altLang="ru-RU" sz="2400"/>
              <a:t>может перейти на ФГОС досрочно.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400" b="1">
                <a:solidFill>
                  <a:srgbClr val="333399"/>
                </a:solidFill>
              </a:rPr>
              <a:t>Будет ли учебник проходить экспертизу по старым образовательным стандартам?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ru-RU" sz="2400"/>
              <a:t>    </a:t>
            </a:r>
            <a:r>
              <a:rPr lang="ru-RU" altLang="ru-RU" sz="2400"/>
              <a:t>Нет, такой вариант не планируется.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1475" y="5321300"/>
            <a:ext cx="84010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2400" b="1">
                <a:solidFill>
                  <a:srgbClr val="333399"/>
                </a:solidFill>
              </a:rPr>
              <a:t>Будет ли в учебнике поддержка языка программирования Бейсик?</a:t>
            </a:r>
          </a:p>
          <a:p>
            <a:pPr eaLnBrk="1" hangingPunct="1">
              <a:spcAft>
                <a:spcPts val="600"/>
              </a:spcAft>
            </a:pPr>
            <a:r>
              <a:rPr lang="ru-RU" altLang="ru-RU" sz="2400"/>
              <a:t>    Нет, не будет.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44563"/>
            <a:ext cx="8723313" cy="22717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5400" b="1" smtClean="0">
                <a:solidFill>
                  <a:schemeClr val="accent2"/>
                </a:solidFill>
              </a:rPr>
              <a:t>Информатика. </a:t>
            </a:r>
            <a:br>
              <a:rPr lang="ru-RU" altLang="ru-RU" sz="5400" b="1" smtClean="0">
                <a:solidFill>
                  <a:schemeClr val="accent2"/>
                </a:solidFill>
              </a:rPr>
            </a:br>
            <a:r>
              <a:rPr lang="ru-RU" altLang="ru-RU" sz="5400" b="1" smtClean="0">
                <a:solidFill>
                  <a:schemeClr val="accent2"/>
                </a:solidFill>
              </a:rPr>
              <a:t>10-11 классы</a:t>
            </a:r>
            <a:br>
              <a:rPr lang="ru-RU" altLang="ru-RU" sz="5400" b="1" smtClean="0">
                <a:solidFill>
                  <a:schemeClr val="accent2"/>
                </a:solidFill>
              </a:rPr>
            </a:br>
            <a:r>
              <a:rPr lang="ru-RU" altLang="ru-RU" sz="5400" b="1" smtClean="0">
                <a:solidFill>
                  <a:schemeClr val="accent2"/>
                </a:solidFill>
              </a:rPr>
              <a:t>Базовый и углубленный уровни. ФГОС</a:t>
            </a:r>
          </a:p>
        </p:txBody>
      </p:sp>
      <p:sp>
        <p:nvSpPr>
          <p:cNvPr id="4198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63988"/>
            <a:ext cx="6400800" cy="1133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b="1" smtClean="0"/>
              <a:t>К.Ю. Поляков, </a:t>
            </a:r>
          </a:p>
          <a:p>
            <a:pPr>
              <a:lnSpc>
                <a:spcPct val="80000"/>
              </a:lnSpc>
            </a:pPr>
            <a:r>
              <a:rPr lang="ru-RU" altLang="ru-RU" b="1" smtClean="0"/>
              <a:t>Е.А. Ерёмин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М: Бином, 2017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632200"/>
            <a:ext cx="2254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632200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Базовый уровень: идеи</a:t>
            </a:r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267DC-394B-472C-8C59-7168195CE818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соответствие примерной программе (</a:t>
            </a:r>
            <a:r>
              <a:rPr lang="ru-RU" altLang="ru-RU" sz="2800" b="1">
                <a:solidFill>
                  <a:srgbClr val="FF0000"/>
                </a:solidFill>
              </a:rPr>
              <a:t>которой нет</a:t>
            </a:r>
            <a:r>
              <a:rPr lang="ru-RU" altLang="ru-RU" sz="2800" b="1"/>
              <a:t>…</a:t>
            </a:r>
            <a:r>
              <a:rPr lang="ru-RU" altLang="ru-RU" sz="2800"/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соответствие кодификатору ЕГЭ</a:t>
            </a:r>
            <a:endParaRPr lang="ru-RU" altLang="ru-RU" sz="2800" b="1"/>
          </a:p>
          <a:p>
            <a:pPr eaLnBrk="1" hangingPunct="1">
              <a:buFontTx/>
              <a:buChar char="•"/>
            </a:pPr>
            <a:r>
              <a:rPr lang="ru-RU" altLang="ru-RU" sz="2800"/>
              <a:t>решение всех заданий базового уровня ЕГЭ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«вектор» для подготовки к заданиям повышенного уровня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выбранная специализация (пакеты прикладных программ)</a:t>
            </a:r>
          </a:p>
          <a:p>
            <a:pPr eaLnBrk="1" hangingPunct="1">
              <a:buFontTx/>
              <a:buChar char="•"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Распределение часов</a:t>
            </a:r>
          </a:p>
        </p:txBody>
      </p:sp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9D5101-DAB4-482A-9F1F-1FD989F3BEE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0525" y="2190750"/>
            <a:ext cx="32194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99"/>
                </a:solidFill>
              </a:rPr>
              <a:t>полный курс</a:t>
            </a:r>
            <a:r>
              <a:rPr lang="ru-RU" altLang="ru-RU" sz="2400"/>
              <a:t> </a:t>
            </a:r>
          </a:p>
          <a:p>
            <a:pPr eaLnBrk="1" hangingPunct="1"/>
            <a:r>
              <a:rPr lang="ru-RU" altLang="ru-RU" sz="2400"/>
              <a:t>(4 часа в неделю, </a:t>
            </a:r>
          </a:p>
          <a:p>
            <a:pPr eaLnBrk="1" hangingPunct="1"/>
            <a:r>
              <a:rPr lang="ru-RU" altLang="ru-RU" sz="2400"/>
              <a:t>  276 часов)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t="9818" r="21786" b="7722"/>
          <a:stretch>
            <a:fillRect/>
          </a:stretch>
        </p:blipFill>
        <p:spPr bwMode="auto">
          <a:xfrm>
            <a:off x="3595688" y="2179638"/>
            <a:ext cx="12303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0525" y="3571875"/>
            <a:ext cx="31527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99"/>
                </a:solidFill>
              </a:rPr>
              <a:t>сокращённый курс</a:t>
            </a:r>
            <a:r>
              <a:rPr lang="ru-RU" altLang="ru-RU" sz="2400"/>
              <a:t> </a:t>
            </a:r>
            <a:endParaRPr lang="en-US" altLang="ru-RU" sz="2400"/>
          </a:p>
          <a:p>
            <a:pPr eaLnBrk="1" hangingPunct="1"/>
            <a:r>
              <a:rPr lang="ru-RU" altLang="ru-RU" sz="2400"/>
              <a:t>(2 часа в неделю, </a:t>
            </a:r>
            <a:endParaRPr lang="en-US" altLang="ru-RU" sz="2400"/>
          </a:p>
          <a:p>
            <a:pPr eaLnBrk="1" hangingPunct="1"/>
            <a:r>
              <a:rPr lang="en-US" altLang="ru-RU" sz="2400"/>
              <a:t>  </a:t>
            </a:r>
            <a:r>
              <a:rPr lang="ru-RU" altLang="ru-RU" sz="2400"/>
              <a:t>138 часов)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0525" y="4953000"/>
            <a:ext cx="32004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99"/>
                </a:solidFill>
              </a:rPr>
              <a:t>базовый курс</a:t>
            </a:r>
            <a:r>
              <a:rPr lang="ru-RU" altLang="ru-RU" sz="2400"/>
              <a:t> </a:t>
            </a:r>
            <a:endParaRPr lang="en-US" altLang="ru-RU" sz="2400"/>
          </a:p>
          <a:p>
            <a:pPr eaLnBrk="1" hangingPunct="1"/>
            <a:r>
              <a:rPr lang="ru-RU" altLang="ru-RU" sz="2400"/>
              <a:t>(1 час в неделю, </a:t>
            </a:r>
            <a:endParaRPr lang="en-US" altLang="ru-RU" sz="2400"/>
          </a:p>
          <a:p>
            <a:pPr eaLnBrk="1" hangingPunct="1"/>
            <a:r>
              <a:rPr lang="en-US" altLang="ru-RU" sz="2400"/>
              <a:t>  </a:t>
            </a:r>
            <a:r>
              <a:rPr lang="ru-RU" altLang="ru-RU" sz="2400"/>
              <a:t>69 часов)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9638"/>
            <a:ext cx="1292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179638"/>
            <a:ext cx="1292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t="10835" r="22118" b="10835"/>
          <a:stretch>
            <a:fillRect/>
          </a:stretch>
        </p:blipFill>
        <p:spPr bwMode="auto">
          <a:xfrm>
            <a:off x="3595688" y="35560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3556000"/>
            <a:ext cx="1292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8878" r="22119" b="10835"/>
          <a:stretch>
            <a:fillRect/>
          </a:stretch>
        </p:blipFill>
        <p:spPr bwMode="auto">
          <a:xfrm>
            <a:off x="7013575" y="35560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t="10835" r="22119" b="10835"/>
          <a:stretch>
            <a:fillRect/>
          </a:stretch>
        </p:blipFill>
        <p:spPr bwMode="auto">
          <a:xfrm>
            <a:off x="3595688" y="4932363"/>
            <a:ext cx="12922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4932363"/>
            <a:ext cx="12906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9792" r="23328" b="9921"/>
          <a:stretch>
            <a:fillRect/>
          </a:stretch>
        </p:blipFill>
        <p:spPr bwMode="auto">
          <a:xfrm>
            <a:off x="7075488" y="4932363"/>
            <a:ext cx="11985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81413" y="1733550"/>
            <a:ext cx="1085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0000"/>
                </a:solidFill>
              </a:rPr>
              <a:t>всего</a:t>
            </a:r>
            <a:endParaRPr lang="ru-RU" alt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114925" y="1733550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10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819900" y="1733550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11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/>
          </a:p>
        </p:txBody>
      </p:sp>
      <p:pic>
        <p:nvPicPr>
          <p:cNvPr id="718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6811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18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8688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001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190" name="Прямоугольник 21"/>
          <p:cNvSpPr>
            <a:spLocks noChangeArrowheads="1"/>
          </p:cNvSpPr>
          <p:nvPr/>
        </p:nvSpPr>
        <p:spPr bwMode="auto">
          <a:xfrm>
            <a:off x="647700" y="804863"/>
            <a:ext cx="4975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Основы</a:t>
            </a:r>
            <a:r>
              <a:rPr lang="en-US" altLang="ru-RU" sz="2400" b="1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информатики</a:t>
            </a:r>
            <a:endParaRPr lang="ru-RU" altLang="ru-RU"/>
          </a:p>
        </p:txBody>
      </p:sp>
      <p:sp>
        <p:nvSpPr>
          <p:cNvPr id="7191" name="Прямоугольник 22"/>
          <p:cNvSpPr>
            <a:spLocks noChangeArrowheads="1"/>
          </p:cNvSpPr>
          <p:nvPr/>
        </p:nvSpPr>
        <p:spPr bwMode="auto">
          <a:xfrm>
            <a:off x="657225" y="1185863"/>
            <a:ext cx="786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Алгоритмы и программирование</a:t>
            </a:r>
            <a:endParaRPr lang="ru-RU" altLang="ru-RU"/>
          </a:p>
        </p:txBody>
      </p:sp>
      <p:sp>
        <p:nvSpPr>
          <p:cNvPr id="7192" name="Прямоугольник 23"/>
          <p:cNvSpPr>
            <a:spLocks noChangeArrowheads="1"/>
          </p:cNvSpPr>
          <p:nvPr/>
        </p:nvSpPr>
        <p:spPr bwMode="auto">
          <a:xfrm>
            <a:off x="657225" y="1557338"/>
            <a:ext cx="786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Технологии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276225" y="1814513"/>
            <a:ext cx="7126288" cy="1030287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76225" y="3327400"/>
            <a:ext cx="7688263" cy="1477963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403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832850" cy="471488"/>
          </a:xfrm>
        </p:spPr>
        <p:txBody>
          <a:bodyPr/>
          <a:lstStyle/>
          <a:p>
            <a:r>
              <a:rPr lang="ru-RU" altLang="ru-RU" smtClean="0"/>
              <a:t>Программа для 10 кл. (базовый уровень)</a:t>
            </a:r>
          </a:p>
        </p:txBody>
      </p:sp>
      <p:sp>
        <p:nvSpPr>
          <p:cNvPr id="4403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54FF93-0A33-44B6-AA03-33C31864E68E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3200"/>
              <a:t>Информация и информационные процессы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Кодирование информации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Логические основы компьютеров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Устройство компьютера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Программное обеспечение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Компьютерные сети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Алгоритмизация и программирование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Вычислительные задачи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Информационная безопасность</a:t>
            </a:r>
            <a:endParaRPr lang="en-US" altLang="ru-RU" sz="3200"/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7354888" y="1465263"/>
            <a:ext cx="1365250" cy="566737"/>
          </a:xfrm>
          <a:prstGeom prst="wedgeRoundRectCallout">
            <a:avLst>
              <a:gd name="adj1" fmla="val -71614"/>
              <a:gd name="adj2" fmla="val 60227"/>
              <a:gd name="adj3" fmla="val 16667"/>
            </a:avLst>
          </a:prstGeom>
          <a:solidFill>
            <a:srgbClr val="EFEF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ЕГЭ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7354888" y="3109913"/>
            <a:ext cx="1365250" cy="565150"/>
          </a:xfrm>
          <a:prstGeom prst="wedgeRoundRectCallout">
            <a:avLst>
              <a:gd name="adj1" fmla="val -71614"/>
              <a:gd name="adj2" fmla="val 60227"/>
              <a:gd name="adj3" fmla="val 16667"/>
            </a:avLst>
          </a:prstGeom>
          <a:solidFill>
            <a:srgbClr val="EFEF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ЕГЭ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7135813" y="5091113"/>
            <a:ext cx="1828800" cy="595312"/>
          </a:xfrm>
          <a:prstGeom prst="wedgeRoundRectCallout">
            <a:avLst>
              <a:gd name="adj1" fmla="val -36111"/>
              <a:gd name="adj2" fmla="val -126952"/>
              <a:gd name="adj3" fmla="val 16667"/>
            </a:avLst>
          </a:prstGeom>
          <a:solidFill>
            <a:srgbClr val="66FF66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2800" dirty="0"/>
              <a:t>Python!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uild="p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276225" y="850900"/>
            <a:ext cx="7880350" cy="2009775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Программа для 11 кл. (базовый уровень)</a:t>
            </a:r>
          </a:p>
        </p:txBody>
      </p:sp>
      <p:sp>
        <p:nvSpPr>
          <p:cNvPr id="4506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9A0015-5917-454F-B7FD-79545FB85AEA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3200"/>
              <a:t>Информация и информационные процессы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Моделирование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Базы данных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Создание веб-сайтов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Обработка изображений</a:t>
            </a:r>
          </a:p>
          <a:p>
            <a:pPr eaLnBrk="1" hangingPunct="1">
              <a:buFontTx/>
              <a:buChar char="•"/>
            </a:pPr>
            <a:r>
              <a:rPr lang="ru-RU" altLang="ru-RU" sz="3200"/>
              <a:t>Трёхмерная графика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7024688" y="2700338"/>
            <a:ext cx="1365250" cy="554037"/>
          </a:xfrm>
          <a:prstGeom prst="wedgeRoundRectCallout">
            <a:avLst>
              <a:gd name="adj1" fmla="val -52923"/>
              <a:gd name="adj2" fmla="val -98873"/>
              <a:gd name="adj3" fmla="val 16667"/>
            </a:avLst>
          </a:prstGeom>
          <a:solidFill>
            <a:srgbClr val="EFEFFF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800" dirty="0"/>
              <a:t>ЕГЭ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Основные разделы</a:t>
            </a:r>
          </a:p>
        </p:txBody>
      </p:sp>
      <p:sp>
        <p:nvSpPr>
          <p:cNvPr id="4608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5F4EC3-1399-4AC8-A0C7-82914DD50B0E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3863" y="873125"/>
            <a:ext cx="7246937" cy="2678113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Основы информатики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Информация и информационные процессы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Кодирование информации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ru-RU" sz="2400" dirty="0">
                <a:cs typeface="Arial" charset="0"/>
              </a:rPr>
              <a:t>Логические основы компьютеров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Устройство и ПО компьютера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Компьютерные сети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Информационная безопасность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635125" y="2828925"/>
            <a:ext cx="7200900" cy="1200150"/>
          </a:xfrm>
          <a:prstGeom prst="rect">
            <a:avLst/>
          </a:prstGeom>
          <a:solidFill>
            <a:srgbClr val="FFFF99"/>
          </a:solidFill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Алгоритмы и программирование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Алгоритмы и исполнители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Программирование (</a:t>
            </a:r>
            <a:r>
              <a:rPr lang="en-US" sz="2400" i="1" dirty="0">
                <a:cs typeface="Arial" charset="0"/>
              </a:rPr>
              <a:t>Python</a:t>
            </a:r>
            <a:r>
              <a:rPr lang="ru-RU" sz="2400" dirty="0">
                <a:cs typeface="Arial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635125" y="4154488"/>
            <a:ext cx="7200900" cy="2308225"/>
          </a:xfrm>
          <a:prstGeom prst="rect">
            <a:avLst/>
          </a:prstGeom>
          <a:solidFill>
            <a:srgbClr val="E6E6FF"/>
          </a:solidFill>
          <a:ln w="76200">
            <a:solidFill>
              <a:srgbClr val="FF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99"/>
                </a:solidFill>
                <a:cs typeface="Arial" charset="0"/>
              </a:rPr>
              <a:t>Информационные технологии</a:t>
            </a:r>
            <a:r>
              <a:rPr lang="ru-RU" sz="2400" dirty="0">
                <a:cs typeface="Arial" charset="0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Моделирование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Базы данных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Создание </a:t>
            </a:r>
            <a:r>
              <a:rPr lang="ru-RU" sz="2400" dirty="0" err="1">
                <a:cs typeface="Arial" charset="0"/>
              </a:rPr>
              <a:t>веб-сайтов</a:t>
            </a:r>
            <a:endParaRPr lang="ru-RU" sz="2400" dirty="0"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Графика и анимация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24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3D-</a:t>
            </a:r>
            <a:r>
              <a:rPr lang="ru-RU" sz="2400" dirty="0">
                <a:cs typeface="Arial" charset="0"/>
              </a:rPr>
              <a:t>моделирование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4268788"/>
            <a:ext cx="17510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7107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Распределение часов</a:t>
            </a:r>
          </a:p>
        </p:txBody>
      </p:sp>
      <p:sp>
        <p:nvSpPr>
          <p:cNvPr id="4710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839DA1-B5FE-49CD-9498-75E32EB8D107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0525" y="2324100"/>
            <a:ext cx="31527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99"/>
                </a:solidFill>
              </a:rPr>
              <a:t>базовый курс</a:t>
            </a:r>
            <a:r>
              <a:rPr lang="ru-RU" altLang="ru-RU" sz="2400"/>
              <a:t> </a:t>
            </a:r>
            <a:endParaRPr lang="en-US" altLang="ru-RU" sz="2400"/>
          </a:p>
          <a:p>
            <a:pPr eaLnBrk="1" hangingPunct="1"/>
            <a:r>
              <a:rPr lang="ru-RU" altLang="ru-RU" sz="2400"/>
              <a:t>(1 час в неделю, </a:t>
            </a:r>
            <a:endParaRPr lang="en-US" altLang="ru-RU" sz="2400"/>
          </a:p>
          <a:p>
            <a:pPr eaLnBrk="1" hangingPunct="1"/>
            <a:r>
              <a:rPr lang="en-US" altLang="ru-RU" sz="2400"/>
              <a:t>  </a:t>
            </a:r>
            <a:r>
              <a:rPr lang="ru-RU" altLang="ru-RU" sz="2400"/>
              <a:t>68 часов)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0525" y="4183063"/>
            <a:ext cx="3200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33399"/>
                </a:solidFill>
              </a:rPr>
              <a:t>расширенный курс</a:t>
            </a:r>
            <a:r>
              <a:rPr lang="ru-RU" altLang="ru-RU" sz="2400"/>
              <a:t> </a:t>
            </a:r>
            <a:endParaRPr lang="en-US" altLang="ru-RU" sz="2400"/>
          </a:p>
          <a:p>
            <a:pPr eaLnBrk="1" hangingPunct="1"/>
            <a:r>
              <a:rPr lang="ru-RU" altLang="ru-RU" sz="2400"/>
              <a:t>(2 часа в неделю, </a:t>
            </a:r>
            <a:endParaRPr lang="en-US" altLang="ru-RU" sz="2400"/>
          </a:p>
          <a:p>
            <a:pPr eaLnBrk="1" hangingPunct="1"/>
            <a:r>
              <a:rPr lang="en-US" altLang="ru-RU" sz="2400"/>
              <a:t>  </a:t>
            </a:r>
            <a:r>
              <a:rPr lang="ru-RU" altLang="ru-RU" sz="2400"/>
              <a:t>136 часов)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81413" y="1733550"/>
            <a:ext cx="1085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0000"/>
                </a:solidFill>
              </a:rPr>
              <a:t>всего</a:t>
            </a:r>
            <a:endParaRPr lang="ru-RU" alt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221288" y="1733550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0000"/>
                </a:solidFill>
              </a:rPr>
              <a:t>10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150100" y="1733550"/>
            <a:ext cx="161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400">
                <a:solidFill>
                  <a:srgbClr val="000000"/>
                </a:solidFill>
              </a:rPr>
              <a:t>11 </a:t>
            </a:r>
            <a:r>
              <a:rPr lang="ru-RU" altLang="ru-RU" sz="2400">
                <a:solidFill>
                  <a:srgbClr val="000000"/>
                </a:solidFill>
              </a:rPr>
              <a:t>класс</a:t>
            </a:r>
            <a:endParaRPr lang="ru-RU" altLang="ru-RU"/>
          </a:p>
        </p:txBody>
      </p:sp>
      <p:pic>
        <p:nvPicPr>
          <p:cNvPr id="47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6811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471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928688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471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3001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7117" name="Прямоугольник 21"/>
          <p:cNvSpPr>
            <a:spLocks noChangeArrowheads="1"/>
          </p:cNvSpPr>
          <p:nvPr/>
        </p:nvSpPr>
        <p:spPr bwMode="auto">
          <a:xfrm>
            <a:off x="647700" y="804863"/>
            <a:ext cx="632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Основы</a:t>
            </a:r>
            <a:r>
              <a:rPr lang="en-US" altLang="ru-RU" sz="2400" b="1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информатики</a:t>
            </a:r>
            <a:endParaRPr lang="ru-RU" altLang="ru-RU"/>
          </a:p>
        </p:txBody>
      </p:sp>
      <p:sp>
        <p:nvSpPr>
          <p:cNvPr id="47118" name="Прямоугольник 22"/>
          <p:cNvSpPr>
            <a:spLocks noChangeArrowheads="1"/>
          </p:cNvSpPr>
          <p:nvPr/>
        </p:nvSpPr>
        <p:spPr bwMode="auto">
          <a:xfrm>
            <a:off x="657225" y="1185863"/>
            <a:ext cx="786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Алгоритмы и программирование</a:t>
            </a:r>
            <a:endParaRPr lang="ru-RU" altLang="ru-RU"/>
          </a:p>
        </p:txBody>
      </p:sp>
      <p:sp>
        <p:nvSpPr>
          <p:cNvPr id="47119" name="Прямоугольник 23"/>
          <p:cNvSpPr>
            <a:spLocks noChangeArrowheads="1"/>
          </p:cNvSpPr>
          <p:nvPr/>
        </p:nvSpPr>
        <p:spPr bwMode="auto">
          <a:xfrm>
            <a:off x="657225" y="1557338"/>
            <a:ext cx="786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99"/>
                </a:solidFill>
                <a:cs typeface="Arial" charset="0"/>
              </a:rPr>
              <a:t>Технологии</a:t>
            </a:r>
            <a:endParaRPr lang="ru-RU" altLang="ru-RU"/>
          </a:p>
        </p:txBody>
      </p:sp>
      <p:pic>
        <p:nvPicPr>
          <p:cNvPr id="8603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2392363"/>
            <a:ext cx="1751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8603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392363"/>
            <a:ext cx="17526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86039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2392363"/>
            <a:ext cx="17526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86041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4268788"/>
            <a:ext cx="1752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86042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4268788"/>
            <a:ext cx="17526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Сайт поддержки</a:t>
            </a:r>
          </a:p>
        </p:txBody>
      </p:sp>
      <p:sp>
        <p:nvSpPr>
          <p:cNvPr id="4813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131474-1EAA-4EE1-BDAC-51B2FE031A44}" type="slidenum">
              <a:rPr lang="ru-RU" altLang="ru-RU" smtClean="0"/>
              <a:pPr/>
              <a:t>44</a:t>
            </a:fld>
            <a:endParaRPr lang="ru-RU" altLang="ru-RU" smtClean="0"/>
          </a:p>
        </p:txBody>
      </p:sp>
      <p:sp>
        <p:nvSpPr>
          <p:cNvPr id="48132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>
                <a:hlinkClick r:id="rId2"/>
              </a:rPr>
              <a:t>http://kpolyakov.spb.ru/school/basebook.htm</a:t>
            </a:r>
            <a:r>
              <a:rPr lang="ru-RU" altLang="ru-RU" sz="2800"/>
              <a:t> 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225" y="1450975"/>
            <a:ext cx="8591550" cy="4500563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Объединённый учебник</a:t>
            </a:r>
          </a:p>
        </p:txBody>
      </p:sp>
      <p:sp>
        <p:nvSpPr>
          <p:cNvPr id="4915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DB21F8-22EE-450E-AF04-4A5A44DCD707}" type="slidenum">
              <a:rPr lang="ru-RU" altLang="ru-RU" smtClean="0"/>
              <a:pPr/>
              <a:t>45</a:t>
            </a:fld>
            <a:endParaRPr lang="ru-RU" altLang="ru-RU" smtClean="0"/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409700"/>
            <a:ext cx="2709863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409700"/>
            <a:ext cx="3116262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49158" name="Прямоугольник 6"/>
          <p:cNvSpPr>
            <a:spLocks noChangeArrowheads="1"/>
          </p:cNvSpPr>
          <p:nvPr/>
        </p:nvSpPr>
        <p:spPr bwMode="auto">
          <a:xfrm>
            <a:off x="311150" y="746125"/>
            <a:ext cx="544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000000"/>
                </a:solidFill>
              </a:rPr>
              <a:t>Базовый и углублённый уровни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74650" y="4681538"/>
            <a:ext cx="8458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800"/>
              <a:t>Подготовка к ЕГЭ по всем типам задач</a:t>
            </a:r>
          </a:p>
          <a:p>
            <a:pPr eaLnBrk="1" hangingPunct="1">
              <a:buFontTx/>
              <a:buChar char="•"/>
            </a:pPr>
            <a:r>
              <a:rPr lang="ru-RU" altLang="ru-RU" sz="2800"/>
              <a:t>Свобода составления рабочей программы</a:t>
            </a:r>
            <a:endParaRPr lang="en-US" altLang="ru-RU" sz="2800"/>
          </a:p>
          <a:p>
            <a:pPr eaLnBrk="1" hangingPunct="1">
              <a:buFontTx/>
              <a:buChar char="•"/>
            </a:pPr>
            <a:r>
              <a:rPr lang="ru-RU" altLang="ru-RU" sz="2800"/>
              <a:t>Программирование на </a:t>
            </a:r>
            <a:r>
              <a:rPr lang="en-US" altLang="ru-RU" sz="2800" b="1">
                <a:solidFill>
                  <a:srgbClr val="002060"/>
                </a:solidFill>
              </a:rPr>
              <a:t>Python</a:t>
            </a:r>
            <a:endParaRPr lang="ru-RU" altLang="ru-RU" sz="2800" b="1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ru-RU" altLang="ru-RU" sz="2800"/>
              <a:t>Поддержка </a:t>
            </a:r>
            <a:r>
              <a:rPr lang="ru-RU" altLang="ru-RU" sz="2800" b="1"/>
              <a:t>Паскаля</a:t>
            </a:r>
            <a:r>
              <a:rPr lang="ru-RU" altLang="ru-RU" sz="2800"/>
              <a:t>, </a:t>
            </a:r>
            <a:r>
              <a:rPr lang="en-US" altLang="ru-RU" sz="2800" b="1"/>
              <a:t>C</a:t>
            </a:r>
            <a:r>
              <a:rPr lang="en-US" altLang="ru-RU" sz="2800"/>
              <a:t>, </a:t>
            </a:r>
            <a:r>
              <a:rPr lang="en-US" altLang="ru-RU" sz="2800" b="1"/>
              <a:t>C++</a:t>
            </a:r>
            <a:endParaRPr lang="ru-RU" alt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C2AC5C-6909-4830-ADA6-5A8D8F5507DF}" type="slidenum">
              <a:rPr lang="ru-RU" altLang="ru-RU" smtClean="0"/>
              <a:pPr/>
              <a:t>46</a:t>
            </a:fld>
            <a:endParaRPr lang="ru-RU" altLang="ru-RU" smtClean="0"/>
          </a:p>
        </p:txBody>
      </p:sp>
      <p:sp>
        <p:nvSpPr>
          <p:cNvPr id="50179" name="Заголовок 5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Конец фильма</a:t>
            </a:r>
          </a:p>
        </p:txBody>
      </p:sp>
      <p:sp>
        <p:nvSpPr>
          <p:cNvPr id="50180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Прямоугольник 4"/>
          <p:cNvSpPr>
            <a:spLocks noChangeArrowheads="1"/>
          </p:cNvSpPr>
          <p:nvPr/>
        </p:nvSpPr>
        <p:spPr bwMode="auto">
          <a:xfrm>
            <a:off x="161925" y="1676400"/>
            <a:ext cx="88201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00"/>
                </a:solidFill>
              </a:rPr>
              <a:t>ПОЛЯКОВ Константин Юрьевич</a:t>
            </a:r>
          </a:p>
          <a:p>
            <a:pPr algn="ctr" eaLnBrk="1" hangingPunct="1"/>
            <a:r>
              <a:rPr lang="ru-RU" altLang="ru-RU" sz="2800">
                <a:solidFill>
                  <a:srgbClr val="000000"/>
                </a:solidFill>
              </a:rPr>
              <a:t>д.т.н., учитель информатики</a:t>
            </a:r>
            <a:endParaRPr lang="en-US" altLang="ru-RU" sz="28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2800">
                <a:solidFill>
                  <a:srgbClr val="000000"/>
                </a:solidFill>
              </a:rPr>
              <a:t>ГБОУ СОШ № 163, г. Санкт-Петербург</a:t>
            </a:r>
          </a:p>
          <a:p>
            <a:pPr algn="ctr" eaLnBrk="1" hangingPunct="1"/>
            <a:r>
              <a:rPr lang="en-US" altLang="ru-RU" sz="2800">
                <a:solidFill>
                  <a:srgbClr val="000000"/>
                </a:solidFill>
                <a:hlinkClick r:id="rId3"/>
              </a:rPr>
              <a:t>kpolyakov@mail.ru</a:t>
            </a:r>
            <a:endParaRPr lang="en-US" altLang="ru-RU" sz="280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2400"/>
              </a:spcBef>
            </a:pPr>
            <a:r>
              <a:rPr lang="en-US" altLang="ru-RU" sz="2800">
                <a:solidFill>
                  <a:srgbClr val="000000"/>
                </a:solidFill>
              </a:rPr>
              <a:t> </a:t>
            </a:r>
            <a:r>
              <a:rPr lang="ru-RU" altLang="ru-RU" sz="2800" b="1">
                <a:solidFill>
                  <a:srgbClr val="000000"/>
                </a:solidFill>
              </a:rPr>
              <a:t>ЕРЕМИН Евгений Александрович</a:t>
            </a:r>
            <a:endParaRPr lang="ru-RU" altLang="ru-RU" sz="280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2800">
                <a:solidFill>
                  <a:srgbClr val="000000"/>
                </a:solidFill>
              </a:rPr>
              <a:t>к.ф.-м.н., доцент кафедры мультимедийной дидактики и ИТО ПГГПУ, г. Пермь</a:t>
            </a:r>
          </a:p>
          <a:p>
            <a:pPr algn="ctr" eaLnBrk="1" hangingPunct="1"/>
            <a:r>
              <a:rPr lang="en-US" altLang="ru-RU" sz="2800">
                <a:solidFill>
                  <a:srgbClr val="000000"/>
                </a:solidFill>
                <a:hlinkClick r:id="rId4"/>
              </a:rPr>
              <a:t>eremin@pspu.ac.ru</a:t>
            </a:r>
            <a:r>
              <a:rPr lang="ru-RU" altLang="ru-RU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Программное обеспечение</a:t>
            </a:r>
          </a:p>
        </p:txBody>
      </p:sp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E0509A-F862-4F57-9945-D39ECD667B3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4650" y="808038"/>
            <a:ext cx="84582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текстовый процес</a:t>
            </a:r>
            <a:r>
              <a:rPr lang="en-US" altLang="ru-RU" sz="2400"/>
              <a:t>c</a:t>
            </a:r>
            <a:r>
              <a:rPr lang="ru-RU" altLang="ru-RU" sz="2400"/>
              <a:t>ор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Writer</a:t>
            </a:r>
            <a:r>
              <a:rPr lang="ru-RU" altLang="ru-RU" sz="2400" b="1" i="1">
                <a:solidFill>
                  <a:srgbClr val="333399"/>
                </a:solidFill>
              </a:rPr>
              <a:t> </a:t>
            </a:r>
            <a:r>
              <a:rPr lang="ru-RU" altLang="ru-RU" sz="2400"/>
              <a:t>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Word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табличный процес</a:t>
            </a:r>
            <a:r>
              <a:rPr lang="en-US" altLang="ru-RU" sz="2400"/>
              <a:t>c</a:t>
            </a:r>
            <a:r>
              <a:rPr lang="ru-RU" altLang="ru-RU" sz="2400"/>
              <a:t>ор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Calc</a:t>
            </a:r>
            <a:r>
              <a:rPr lang="ru-RU" altLang="ru-RU" sz="2400"/>
              <a:t> 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Excel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СУБД </a:t>
            </a:r>
            <a:r>
              <a:rPr lang="en-US" altLang="ru-RU" sz="2400" b="1" i="1">
                <a:solidFill>
                  <a:srgbClr val="333399"/>
                </a:solidFill>
              </a:rPr>
              <a:t>OpenOffice.org Base</a:t>
            </a:r>
            <a:r>
              <a:rPr lang="ru-RU" altLang="ru-RU" sz="2400"/>
              <a:t> или </a:t>
            </a:r>
            <a:r>
              <a:rPr lang="en-US" altLang="ru-RU" sz="2400" b="1" i="1">
                <a:solidFill>
                  <a:srgbClr val="333399"/>
                </a:solidFill>
              </a:rPr>
              <a:t>Microsoft Access</a:t>
            </a:r>
            <a:endParaRPr lang="ru-RU" altLang="ru-RU" sz="2400" b="1">
              <a:solidFill>
                <a:srgbClr val="333399"/>
              </a:solidFill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издательская система </a:t>
            </a:r>
            <a:r>
              <a:rPr lang="en-US" altLang="ru-RU" sz="2400" b="1" i="1">
                <a:solidFill>
                  <a:srgbClr val="333399"/>
                </a:solidFill>
              </a:rPr>
              <a:t>Scribus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аудиоредактор </a:t>
            </a:r>
            <a:r>
              <a:rPr lang="en-US" altLang="ru-RU" sz="2400" b="1" i="1">
                <a:solidFill>
                  <a:srgbClr val="333399"/>
                </a:solidFill>
              </a:rPr>
              <a:t>Audacity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графический редактор </a:t>
            </a:r>
            <a:r>
              <a:rPr lang="en-US" altLang="ru-RU" sz="2400" b="1" i="1">
                <a:solidFill>
                  <a:srgbClr val="333399"/>
                </a:solidFill>
              </a:rPr>
              <a:t>GIMP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программа для </a:t>
            </a:r>
            <a:r>
              <a:rPr lang="en-US" altLang="ru-RU" sz="2400"/>
              <a:t>3D-</a:t>
            </a:r>
            <a:r>
              <a:rPr lang="ru-RU" altLang="ru-RU" sz="2400"/>
              <a:t>моделирования </a:t>
            </a:r>
            <a:r>
              <a:rPr lang="en-US" altLang="ru-RU" sz="2400" b="1" i="1">
                <a:solidFill>
                  <a:srgbClr val="333399"/>
                </a:solidFill>
              </a:rPr>
              <a:t>Blender</a:t>
            </a:r>
            <a:endParaRPr lang="ru-RU" altLang="ru-RU" sz="2400" b="1" i="1">
              <a:solidFill>
                <a:srgbClr val="333399"/>
              </a:solidFill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программирование на алгоритмическом языке: </a:t>
            </a:r>
            <a:r>
              <a:rPr lang="ru-RU" altLang="ru-RU" sz="2400" b="1" i="1">
                <a:solidFill>
                  <a:srgbClr val="333399"/>
                </a:solidFill>
              </a:rPr>
              <a:t>КуМир</a:t>
            </a:r>
            <a:endParaRPr lang="ru-RU" altLang="ru-RU" sz="2400" b="1">
              <a:solidFill>
                <a:srgbClr val="333399"/>
              </a:solidFill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ru-RU" altLang="ru-RU" sz="2400"/>
              <a:t>программирование на языке Паскаль: </a:t>
            </a:r>
            <a:r>
              <a:rPr lang="ru-RU" altLang="ru-RU" sz="2400" b="1" i="1">
                <a:solidFill>
                  <a:srgbClr val="333399"/>
                </a:solidFill>
              </a:rPr>
              <a:t>АЛГО, </a:t>
            </a:r>
            <a:r>
              <a:rPr lang="en-US" altLang="ru-RU" sz="2400" b="1" i="1">
                <a:solidFill>
                  <a:srgbClr val="333399"/>
                </a:solidFill>
              </a:rPr>
              <a:t>PascalABC.NET, FreePascal, Lazarus</a:t>
            </a:r>
            <a:endParaRPr lang="ru-RU" altLang="ru-RU" sz="2400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Сопровождение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90CC7F-1CDB-42AD-B4E2-F560345737A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>
                <a:hlinkClick r:id="rId3"/>
              </a:rPr>
              <a:t>http://kpolyakov.spb.ru/school/probook.htm</a:t>
            </a:r>
            <a:r>
              <a:rPr lang="ru-RU" altLang="ru-RU" sz="2800"/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8400" y="1438275"/>
            <a:ext cx="6788150" cy="4781550"/>
          </a:xfrm>
          <a:prstGeom prst="rect">
            <a:avLst/>
          </a:pr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165350" y="3127375"/>
            <a:ext cx="6786563" cy="3144838"/>
            <a:chOff x="2165845" y="3126658"/>
            <a:chExt cx="6786426" cy="3146170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5845" y="3126658"/>
              <a:ext cx="6786426" cy="3146170"/>
            </a:xfrm>
            <a:prstGeom prst="rect">
              <a:avLst/>
            </a:prstGeom>
            <a:noFill/>
            <a:ln w="76200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25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3937820" y="4365523"/>
              <a:ext cx="929148" cy="855406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" name="Полилиния 7"/>
          <p:cNvSpPr>
            <a:spLocks noChangeArrowheads="1"/>
          </p:cNvSpPr>
          <p:nvPr/>
        </p:nvSpPr>
        <p:spPr bwMode="auto">
          <a:xfrm>
            <a:off x="2119313" y="2481263"/>
            <a:ext cx="1828800" cy="1976437"/>
          </a:xfrm>
          <a:custGeom>
            <a:avLst/>
            <a:gdLst>
              <a:gd name="T0" fmla="*/ 1828800 w 1828800"/>
              <a:gd name="T1" fmla="*/ 1983941 h 1976284"/>
              <a:gd name="T2" fmla="*/ 796413 w 1828800"/>
              <a:gd name="T3" fmla="*/ 621832 h 1976284"/>
              <a:gd name="T4" fmla="*/ 0 w 1828800"/>
              <a:gd name="T5" fmla="*/ 0 h 1976284"/>
              <a:gd name="T6" fmla="*/ 0 60000 65536"/>
              <a:gd name="T7" fmla="*/ 0 60000 65536"/>
              <a:gd name="T8" fmla="*/ 0 60000 65536"/>
              <a:gd name="T9" fmla="*/ 0 w 1828800"/>
              <a:gd name="T10" fmla="*/ 0 h 1976284"/>
              <a:gd name="T11" fmla="*/ 1828800 w 1828800"/>
              <a:gd name="T12" fmla="*/ 1976284 h 1976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8800" h="1976284">
                <a:moveTo>
                  <a:pt x="1828800" y="1976284"/>
                </a:moveTo>
                <a:cubicBezTo>
                  <a:pt x="1465006" y="1462548"/>
                  <a:pt x="1101213" y="948813"/>
                  <a:pt x="796413" y="619432"/>
                </a:cubicBezTo>
                <a:cubicBezTo>
                  <a:pt x="491613" y="290051"/>
                  <a:pt x="245806" y="145025"/>
                  <a:pt x="0" y="0"/>
                </a:cubicBezTo>
              </a:path>
            </a:pathLst>
          </a:custGeom>
          <a:noFill/>
          <a:ln w="57150" algn="ctr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 b="10616"/>
          <a:stretch>
            <a:fillRect/>
          </a:stretch>
        </p:blipFill>
        <p:spPr bwMode="auto">
          <a:xfrm>
            <a:off x="387350" y="876300"/>
            <a:ext cx="2632075" cy="53467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Программы</a:t>
            </a:r>
          </a:p>
        </p:txBody>
      </p:sp>
      <p:sp>
        <p:nvSpPr>
          <p:cNvPr id="1024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1EE303-FD31-43DC-860D-EC28E951463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2575" y="3146425"/>
            <a:ext cx="7362825" cy="3243263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033713" y="798513"/>
            <a:ext cx="5834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/>
              <a:t>полный</a:t>
            </a:r>
            <a:r>
              <a:rPr lang="ru-RU" altLang="ru-RU" sz="2400"/>
              <a:t> курс </a:t>
            </a:r>
            <a:br>
              <a:rPr lang="ru-RU" altLang="ru-RU" sz="2400"/>
            </a:br>
            <a:r>
              <a:rPr lang="ru-RU" altLang="ru-RU" sz="2400"/>
              <a:t>(4 часа в неделю, 276 часов)</a:t>
            </a:r>
          </a:p>
          <a:p>
            <a:pPr eaLnBrk="1" hangingPunct="1">
              <a:buFontTx/>
              <a:buChar char="•"/>
            </a:pPr>
            <a:r>
              <a:rPr lang="ru-RU" altLang="ru-RU" sz="2400" b="1"/>
              <a:t>сокращённый</a:t>
            </a:r>
            <a:r>
              <a:rPr lang="ru-RU" altLang="ru-RU" sz="2400"/>
              <a:t> курс </a:t>
            </a:r>
            <a:br>
              <a:rPr lang="ru-RU" altLang="ru-RU" sz="2400"/>
            </a:br>
            <a:r>
              <a:rPr lang="ru-RU" altLang="ru-RU" sz="2400"/>
              <a:t>(2 часа в неделю, 138 часов)</a:t>
            </a:r>
          </a:p>
          <a:p>
            <a:pPr eaLnBrk="1" hangingPunct="1">
              <a:buFontTx/>
              <a:buChar char="•"/>
            </a:pPr>
            <a:r>
              <a:rPr lang="ru-RU" altLang="ru-RU" sz="2400" b="1"/>
              <a:t>базовый</a:t>
            </a:r>
            <a:r>
              <a:rPr lang="ru-RU" altLang="ru-RU" sz="2400"/>
              <a:t> курс </a:t>
            </a:r>
            <a:br>
              <a:rPr lang="ru-RU" altLang="ru-RU" sz="2400"/>
            </a:br>
            <a:r>
              <a:rPr lang="ru-RU" altLang="ru-RU" sz="2400"/>
              <a:t>(1 час в неделю, 69 часов)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Публикации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F04C7-FF5B-4502-A3BA-22FE0852B7F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885825"/>
            <a:ext cx="2487612" cy="39766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413" y="935038"/>
            <a:ext cx="5976937" cy="5414962"/>
          </a:xfrm>
          <a:prstGeom prst="rect">
            <a:avLst/>
          </a:prstGeom>
          <a:noFill/>
          <a:ln w="762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/>
          <a:lstStyle/>
          <a:p>
            <a:r>
              <a:rPr lang="ru-RU" altLang="ru-RU" smtClean="0"/>
              <a:t>Материалы для подготовки к ЕГЭ</a:t>
            </a:r>
          </a:p>
        </p:txBody>
      </p:sp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F2FE45-3804-4B26-A877-AD5AC2BAE833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389063"/>
            <a:ext cx="7334250" cy="4986337"/>
          </a:xfrm>
          <a:prstGeom prst="rect">
            <a:avLst/>
          </a:prstGeom>
          <a:noFill/>
          <a:ln w="12700" cap="flat" cmpd="sng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189038" y="3460750"/>
            <a:ext cx="7777162" cy="3003550"/>
            <a:chOff x="1189037" y="3460896"/>
            <a:chExt cx="7777163" cy="3003404"/>
          </a:xfrm>
        </p:grpSpPr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9037" y="3460896"/>
              <a:ext cx="7777163" cy="3003404"/>
            </a:xfrm>
            <a:prstGeom prst="rect">
              <a:avLst/>
            </a:prstGeom>
            <a:noFill/>
            <a:ln w="76200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297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4902200" y="4660900"/>
              <a:ext cx="1117600" cy="812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" name="Полилиния 6"/>
          <p:cNvSpPr>
            <a:spLocks noChangeArrowheads="1"/>
          </p:cNvSpPr>
          <p:nvPr/>
        </p:nvSpPr>
        <p:spPr bwMode="auto">
          <a:xfrm>
            <a:off x="1006475" y="2503488"/>
            <a:ext cx="3949700" cy="2197100"/>
          </a:xfrm>
          <a:custGeom>
            <a:avLst/>
            <a:gdLst>
              <a:gd name="T0" fmla="*/ 3949700 w 3949700"/>
              <a:gd name="T1" fmla="*/ 3861 h 2514600"/>
              <a:gd name="T2" fmla="*/ 2400300 w 3949700"/>
              <a:gd name="T3" fmla="*/ 1365 h 2514600"/>
              <a:gd name="T4" fmla="*/ 0 w 3949700"/>
              <a:gd name="T5" fmla="*/ 0 h 2514600"/>
              <a:gd name="T6" fmla="*/ 0 60000 65536"/>
              <a:gd name="T7" fmla="*/ 0 60000 65536"/>
              <a:gd name="T8" fmla="*/ 0 60000 65536"/>
              <a:gd name="T9" fmla="*/ 0 w 3949700"/>
              <a:gd name="T10" fmla="*/ 0 h 2514600"/>
              <a:gd name="T11" fmla="*/ 3949700 w 3949700"/>
              <a:gd name="T12" fmla="*/ 2514600 h 2514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9700" h="2514600">
                <a:moveTo>
                  <a:pt x="3949700" y="2514600"/>
                </a:moveTo>
                <a:cubicBezTo>
                  <a:pt x="3504141" y="1911350"/>
                  <a:pt x="3058583" y="1308100"/>
                  <a:pt x="2400300" y="889000"/>
                </a:cubicBezTo>
                <a:cubicBezTo>
                  <a:pt x="1742017" y="469900"/>
                  <a:pt x="871008" y="234950"/>
                  <a:pt x="0" y="0"/>
                </a:cubicBezTo>
              </a:path>
            </a:pathLst>
          </a:custGeom>
          <a:noFill/>
          <a:ln w="57150" algn="ctr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Прямоугольник 3"/>
          <p:cNvSpPr>
            <a:spLocks noChangeArrowheads="1"/>
          </p:cNvSpPr>
          <p:nvPr/>
        </p:nvSpPr>
        <p:spPr bwMode="auto">
          <a:xfrm>
            <a:off x="295275" y="796925"/>
            <a:ext cx="838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>
                <a:hlinkClick r:id="rId5"/>
              </a:rPr>
              <a:t>http://kpolyakov.spb.ru/school/ege.htm</a:t>
            </a:r>
            <a:r>
              <a:rPr lang="ru-RU" alt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341ce3fce6b82635e09ae17073d982312353d1"/>
</p:tagLst>
</file>

<file path=ppt/theme/theme1.xml><?xml version="1.0" encoding="utf-8"?>
<a:theme xmlns:a="http://schemas.openxmlformats.org/drawingml/2006/main" name="Оформление по умолчанию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CC00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51186</TotalTime>
  <Words>3062</Words>
  <Application>Microsoft Office PowerPoint</Application>
  <PresentationFormat>Экран (4:3)</PresentationFormat>
  <Paragraphs>384</Paragraphs>
  <Slides>46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Symbol</vt:lpstr>
      <vt:lpstr>Courier New</vt:lpstr>
      <vt:lpstr>Оформление по умолчанию</vt:lpstr>
      <vt:lpstr>Информатика.  10-11 классы. Углублённый уровень. ФГОС</vt:lpstr>
      <vt:lpstr>Идеи</vt:lpstr>
      <vt:lpstr>Основные разделы</vt:lpstr>
      <vt:lpstr>Распределение часов</vt:lpstr>
      <vt:lpstr>Программное обеспечение</vt:lpstr>
      <vt:lpstr>Сопровождение</vt:lpstr>
      <vt:lpstr>Программы</vt:lpstr>
      <vt:lpstr>Публикации</vt:lpstr>
      <vt:lpstr>Материалы для подготовки к ЕГЭ</vt:lpstr>
      <vt:lpstr>Презентации</vt:lpstr>
      <vt:lpstr>Практикум</vt:lpstr>
      <vt:lpstr>Методическая копилка</vt:lpstr>
      <vt:lpstr>Конкурс методических разработок</vt:lpstr>
      <vt:lpstr>Тесты</vt:lpstr>
      <vt:lpstr>Сетевое тестирование в NetTest</vt:lpstr>
      <vt:lpstr>Сетевое тестирование в NetTest</vt:lpstr>
      <vt:lpstr>Сетевое тестирование в NetTest</vt:lpstr>
      <vt:lpstr>Сетевое тестирование в NetTest</vt:lpstr>
      <vt:lpstr>Сетевое тестирование в NetTest</vt:lpstr>
      <vt:lpstr>Онлайн-тесты</vt:lpstr>
      <vt:lpstr>КуМир</vt:lpstr>
      <vt:lpstr>Паскаль</vt:lpstr>
      <vt:lpstr>Паскаль (WDE)</vt:lpstr>
      <vt:lpstr>Объектно-ориентированное программирование</vt:lpstr>
      <vt:lpstr>C и С++ (C#)</vt:lpstr>
      <vt:lpstr>Python</vt:lpstr>
      <vt:lpstr>Задачи онлайн</vt:lpstr>
      <vt:lpstr>Задачи онлайн</vt:lpstr>
      <vt:lpstr>Задачи онлайн</vt:lpstr>
      <vt:lpstr>Интеллект-карты (mind maps)</vt:lpstr>
      <vt:lpstr>Опечатки</vt:lpstr>
      <vt:lpstr>Форумы</vt:lpstr>
      <vt:lpstr>Форум на сайте издательства Бином</vt:lpstr>
      <vt:lpstr>ВКонтакте</vt:lpstr>
      <vt:lpstr>Планы развития сайта поддержки</vt:lpstr>
      <vt:lpstr>Где купить?</vt:lpstr>
      <vt:lpstr>Вопрос-ответ</vt:lpstr>
      <vt:lpstr>Информатика.  10-11 классы Базовый и углубленный уровни. ФГОС</vt:lpstr>
      <vt:lpstr>Базовый уровень: идеи</vt:lpstr>
      <vt:lpstr>Программа для 10 кл. (базовый уровень)</vt:lpstr>
      <vt:lpstr>Программа для 11 кл. (базовый уровень)</vt:lpstr>
      <vt:lpstr>Основные разделы</vt:lpstr>
      <vt:lpstr>Распределение часов</vt:lpstr>
      <vt:lpstr>Сайт поддержки</vt:lpstr>
      <vt:lpstr>Объединённый учебник</vt:lpstr>
      <vt:lpstr>Конец фильма</vt:lpstr>
    </vt:vector>
  </TitlesOfParts>
  <Company>163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Программное обеспечение (ПО)</dc:title>
  <dc:creator>kp</dc:creator>
  <cp:lastModifiedBy>Зося А. Ковалева</cp:lastModifiedBy>
  <cp:revision>2339</cp:revision>
  <dcterms:created xsi:type="dcterms:W3CDTF">2007-01-31T19:13:48Z</dcterms:created>
  <dcterms:modified xsi:type="dcterms:W3CDTF">2016-09-23T08:16:59Z</dcterms:modified>
</cp:coreProperties>
</file>