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58" r:id="rId4"/>
    <p:sldId id="280" r:id="rId5"/>
    <p:sldId id="315" r:id="rId6"/>
    <p:sldId id="286" r:id="rId7"/>
    <p:sldId id="316" r:id="rId8"/>
    <p:sldId id="314" r:id="rId9"/>
    <p:sldId id="312" r:id="rId10"/>
    <p:sldId id="325" r:id="rId11"/>
    <p:sldId id="288" r:id="rId12"/>
    <p:sldId id="317" r:id="rId13"/>
    <p:sldId id="289" r:id="rId14"/>
    <p:sldId id="298" r:id="rId15"/>
    <p:sldId id="318" r:id="rId16"/>
    <p:sldId id="265" r:id="rId17"/>
    <p:sldId id="320" r:id="rId18"/>
    <p:sldId id="272" r:id="rId19"/>
    <p:sldId id="321" r:id="rId20"/>
    <p:sldId id="327" r:id="rId21"/>
    <p:sldId id="323" r:id="rId22"/>
    <p:sldId id="295" r:id="rId23"/>
    <p:sldId id="322" r:id="rId24"/>
    <p:sldId id="285" r:id="rId25"/>
    <p:sldId id="283" r:id="rId26"/>
    <p:sldId id="328" r:id="rId27"/>
    <p:sldId id="310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4FA"/>
    <a:srgbClr val="DDE3F7"/>
    <a:srgbClr val="D92001"/>
    <a:srgbClr val="CC3300"/>
    <a:srgbClr val="FFFFCC"/>
    <a:srgbClr val="C07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87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сентябрь, 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низкий</c:v>
                </c:pt>
                <c:pt idx="1">
                  <c:v>ниже среднего</c:v>
                </c:pt>
                <c:pt idx="2">
                  <c:v>средний</c:v>
                </c:pt>
                <c:pt idx="3">
                  <c:v>высокий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</c:v>
                </c:pt>
                <c:pt idx="1">
                  <c:v>47</c:v>
                </c:pt>
                <c:pt idx="2">
                  <c:v>15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0C-4FF7-91E9-2FE6EAEFF57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май,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низкий</c:v>
                </c:pt>
                <c:pt idx="1">
                  <c:v>ниже среднего</c:v>
                </c:pt>
                <c:pt idx="2">
                  <c:v>средний</c:v>
                </c:pt>
                <c:pt idx="3">
                  <c:v>высокий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21</c:v>
                </c:pt>
                <c:pt idx="1">
                  <c:v>29</c:v>
                </c:pt>
                <c:pt idx="2">
                  <c:v>40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0C-4FF7-91E9-2FE6EAEFF57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май, 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низкий</c:v>
                </c:pt>
                <c:pt idx="1">
                  <c:v>ниже среднего</c:v>
                </c:pt>
                <c:pt idx="2">
                  <c:v>средний</c:v>
                </c:pt>
                <c:pt idx="3">
                  <c:v>высокий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</c:v>
                </c:pt>
                <c:pt idx="1">
                  <c:v>18</c:v>
                </c:pt>
                <c:pt idx="2">
                  <c:v>51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45-4C76-9650-0D7AC78C6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4101984"/>
        <c:axId val="244099744"/>
        <c:axId val="0"/>
      </c:bar3DChart>
      <c:catAx>
        <c:axId val="24410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4099744"/>
        <c:crosses val="autoZero"/>
        <c:auto val="1"/>
        <c:lblAlgn val="ctr"/>
        <c:lblOffset val="100"/>
        <c:noMultiLvlLbl val="0"/>
      </c:catAx>
      <c:valAx>
        <c:axId val="244099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4101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65F72-6D56-4A13-89DC-710C6976B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D39855-D0AD-4546-AEF9-06CD8C366B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5110D8-0486-4EB8-84FE-3C11C4C19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24EE-8D23-402A-9E90-30D391A5FE74}" type="datetimeFigureOut">
              <a:rPr lang="ru-RU" smtClean="0"/>
              <a:pPr/>
              <a:t>09.09.2023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F26E22-75D5-426A-90C3-D906799A7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2F4CAC-13EB-45BE-896F-E13C88BF6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BB31-A7B8-4E27-B50E-B33C0A64F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525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E8E32-352E-45F9-B18D-BA8BBD573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75FBFC-FEA1-4074-AD3E-06F6EB044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7DDD7D-13EE-4FD5-862F-ACFBA8CB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24EE-8D23-402A-9E90-30D391A5FE74}" type="datetimeFigureOut">
              <a:rPr lang="ru-RU" smtClean="0"/>
              <a:pPr/>
              <a:t>09.09.2023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633B03-4CB6-41C7-9C00-2ED9D8572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7A4023-F4A4-42AE-AED8-1BB403F3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BB31-A7B8-4E27-B50E-B33C0A64F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43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A2A47C9-9DA5-45D1-B1A8-E04D23546A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F8AD87-5CAA-48AC-A276-A6DBC121B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40F152-4C30-4522-8EE7-933ABCFC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24EE-8D23-402A-9E90-30D391A5FE74}" type="datetimeFigureOut">
              <a:rPr lang="ru-RU" smtClean="0"/>
              <a:pPr/>
              <a:t>09.09.2023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9E2C28-7373-4D5A-85B6-01382AC88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46187E-2832-4EE7-B5DA-7995FFFF0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BB31-A7B8-4E27-B50E-B33C0A64F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371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CE65D-74E7-4186-AE96-7A95AEEE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15CBDD-B334-4F51-B23B-1AF3505FE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CB9D65-9B25-4E39-8A66-83CD4CAF2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24EE-8D23-402A-9E90-30D391A5FE74}" type="datetimeFigureOut">
              <a:rPr lang="ru-RU" smtClean="0"/>
              <a:pPr/>
              <a:t>09.09.2023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C9BE74-90F0-4662-8AB8-2178413CF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B90316-78EE-4FF9-A163-5292F6F13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BB31-A7B8-4E27-B50E-B33C0A64F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93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B8BCD-E1A2-4C6C-BEA5-B9EC760A0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82B16B-375F-49BA-A07C-206D186BA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8372CB-991E-4FC8-BE74-194B3C203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24EE-8D23-402A-9E90-30D391A5FE74}" type="datetimeFigureOut">
              <a:rPr lang="ru-RU" smtClean="0"/>
              <a:pPr/>
              <a:t>09.09.2023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D3451F-EBF4-4037-AD3E-12D9EE7A2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05159B-288A-4FA1-A458-64A73AF08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BB31-A7B8-4E27-B50E-B33C0A64F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374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E1B49-FF9E-4533-B135-17BBEA4F1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8FABDD-FD0B-4579-B74E-EA2CD6CAD6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891EB7-DABF-47B3-81E5-526E638D8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17E348-4877-4241-87D3-816B4493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24EE-8D23-402A-9E90-30D391A5FE74}" type="datetimeFigureOut">
              <a:rPr lang="ru-RU" smtClean="0"/>
              <a:pPr/>
              <a:t>09.09.2023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D16BFC-125E-4DD9-A557-A1806B7BB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777762-B3C2-4FE2-BE4B-5C47C149D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BB31-A7B8-4E27-B50E-B33C0A64F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565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284490-D412-4686-8737-A0C1D9C5B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278165-0F61-4FBD-AFBA-05F5C67C0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F6CC0C-B4C1-43C6-B214-57F4F2BEE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6B4D4A-4BB4-4D4D-923F-F0481A9C77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BACD44-4605-4C7E-B3A5-85F8D0AB03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0A8EF53-6323-464E-9A78-B169895ED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24EE-8D23-402A-9E90-30D391A5FE74}" type="datetimeFigureOut">
              <a:rPr lang="ru-RU" smtClean="0"/>
              <a:pPr/>
              <a:t>09.09.2023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40FF053-5EC4-4444-A1AB-F13113019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7F6C8AB-74C6-422A-9882-E55716356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BB31-A7B8-4E27-B50E-B33C0A64F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65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50A64B-C394-4F33-840E-76985803D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75373C2-2A4A-45B9-93BC-00B55DDB0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24EE-8D23-402A-9E90-30D391A5FE74}" type="datetimeFigureOut">
              <a:rPr lang="ru-RU" smtClean="0"/>
              <a:pPr/>
              <a:t>09.09.2023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F920E9-325D-4B18-B6A7-357C5822A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ED9879B-6423-474C-AFE4-9E4FEE342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BB31-A7B8-4E27-B50E-B33C0A64F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60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BBE465-0F8D-44D8-B5F7-6CB169A50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24EE-8D23-402A-9E90-30D391A5FE74}" type="datetimeFigureOut">
              <a:rPr lang="ru-RU" smtClean="0"/>
              <a:pPr/>
              <a:t>09.09.2023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91A7BD-7925-420D-A66C-F6E01CAB3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2BEFE5-90DE-4CE5-AB06-113C3A06A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BB31-A7B8-4E27-B50E-B33C0A64F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517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2CB79-F7B2-4AB0-B706-1092139A2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DDDF0A-28A6-4F21-AE40-99A52F492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6FCCA4-CF1B-4678-9047-9DC1AEA4A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5425EA-E12C-48B2-902B-CC48FD8C4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24EE-8D23-402A-9E90-30D391A5FE74}" type="datetimeFigureOut">
              <a:rPr lang="ru-RU" smtClean="0"/>
              <a:pPr/>
              <a:t>09.09.2023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F0B5F3-7574-4584-AFD4-A2CAFB802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B4B78A-6171-4181-A224-E57597950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BB31-A7B8-4E27-B50E-B33C0A64F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574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BEB843-97B7-4C3B-8F58-8114B2103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06ED0A9-D9A0-4C52-8482-CAFFD2A2DF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00062B-5D1B-4110-A076-82C0BF7B2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4B9429-59CE-415A-A1BD-8F0EE7F6B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24EE-8D23-402A-9E90-30D391A5FE74}" type="datetimeFigureOut">
              <a:rPr lang="ru-RU" smtClean="0"/>
              <a:pPr/>
              <a:t>09.09.2023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F5DF81-87DC-4DEA-B2A4-A42E8D39A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04CF7E-240D-4C21-891F-818457AC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BB31-A7B8-4E27-B50E-B33C0A64F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94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45000"/>
                <a:lumOff val="55000"/>
              </a:schemeClr>
            </a:gs>
            <a:gs pos="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6319A-E04D-4B0E-A853-7CD1EB96E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EAB646-6B58-408A-AFA3-6567114A6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5999B4-AFF4-4753-8124-00D0680220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E24EE-8D23-402A-9E90-30D391A5FE74}" type="datetimeFigureOut">
              <a:rPr lang="ru-RU" smtClean="0"/>
              <a:pPr/>
              <a:t>09.09.2023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6C2FCA-B5E1-4D5E-BD51-2BD8DC4AB5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2876BA-97C3-4F7A-A9BE-A9C934CD7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7BB31-A7B8-4E27-B50E-B33C0A64F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96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8.jpeg"/><Relationship Id="rId9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8.jpeg"/><Relationship Id="rId7" Type="http://schemas.openxmlformats.org/officeDocument/2006/relationships/image" Target="../media/image61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4.png"/><Relationship Id="rId4" Type="http://schemas.openxmlformats.org/officeDocument/2006/relationships/image" Target="../media/image59.jpeg"/><Relationship Id="rId9" Type="http://schemas.openxmlformats.org/officeDocument/2006/relationships/image" Target="../media/image6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10" Type="http://schemas.openxmlformats.org/officeDocument/2006/relationships/image" Target="../media/image72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59000">
              <a:schemeClr val="accent1">
                <a:lumMod val="60000"/>
                <a:lumOff val="40000"/>
              </a:schemeClr>
            </a:gs>
            <a:gs pos="68000">
              <a:schemeClr val="accent1">
                <a:lumMod val="60000"/>
                <a:lumOff val="40000"/>
              </a:schemeClr>
            </a:gs>
            <a:gs pos="97000">
              <a:schemeClr val="accent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Рисунок 13">
            <a:extLst>
              <a:ext uri="{FF2B5EF4-FFF2-40B4-BE49-F238E27FC236}">
                <a16:creationId xmlns:a16="http://schemas.microsoft.com/office/drawing/2014/main" id="{5AD054B3-03F7-4569-A628-181B88AC7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08215"/>
            <a:ext cx="8707772" cy="696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01A051-85A9-4583-8802-22F6EB95FD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242613" y="2839641"/>
            <a:ext cx="6858003" cy="117871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44F30E5-D03A-4201-BDF7-9567A7C573A8}"/>
              </a:ext>
            </a:extLst>
          </p:cNvPr>
          <p:cNvSpPr/>
          <p:nvPr/>
        </p:nvSpPr>
        <p:spPr>
          <a:xfrm>
            <a:off x="0" y="195264"/>
            <a:ext cx="12192000" cy="720725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B0F0">
                  <a:alpha val="50000"/>
                </a:srgbClr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151063" algn="ctr">
              <a:defRPr/>
            </a:pP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  <a:cs typeface="Arial" panose="020B0604020202020204" pitchFamily="34" charset="0"/>
              </a:rPr>
              <a:t>Муниципальное дошкольное образовательное бюджетное учреждение</a:t>
            </a:r>
          </a:p>
          <a:p>
            <a:pPr marL="2151063" algn="ctr">
              <a:defRPr/>
            </a:pPr>
            <a:r>
              <a:rPr lang="ru-RU" sz="2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центр развития ребенка – детский сад № 118 «Исток» города Сочи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9146FA-6C6B-42EC-96CD-7F3AD6FC1E55}"/>
              </a:ext>
            </a:extLst>
          </p:cNvPr>
          <p:cNvSpPr txBox="1"/>
          <p:nvPr/>
        </p:nvSpPr>
        <p:spPr>
          <a:xfrm>
            <a:off x="2372778" y="1741727"/>
            <a:ext cx="9223367" cy="2894409"/>
          </a:xfrm>
          <a:prstGeom prst="roundRect">
            <a:avLst/>
          </a:prstGeom>
          <a:gradFill flip="none" rotWithShape="1">
            <a:gsLst>
              <a:gs pos="60000">
                <a:srgbClr val="FFFDE8">
                  <a:alpha val="80000"/>
                </a:srgbClr>
              </a:gs>
              <a:gs pos="40000">
                <a:schemeClr val="accent4">
                  <a:lumMod val="5000"/>
                  <a:lumOff val="95000"/>
                  <a:alpha val="90000"/>
                </a:schemeClr>
              </a:gs>
              <a:gs pos="0">
                <a:srgbClr val="FFFF00">
                  <a:alpha val="40000"/>
                </a:srgbClr>
              </a:gs>
              <a:gs pos="100000">
                <a:srgbClr val="FFFFCC">
                  <a:alpha val="60000"/>
                </a:srgbClr>
              </a:gs>
            </a:gsLst>
            <a:lin ang="4800000" scaled="0"/>
            <a:tileRect/>
          </a:gradFill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2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4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Методическое обеспечение </a:t>
            </a:r>
            <a:r>
              <a:rPr lang="ru-RU" sz="40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4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формирования </a:t>
            </a:r>
          </a:p>
          <a:p>
            <a:pPr algn="ctr">
              <a:defRPr/>
            </a:pPr>
            <a:r>
              <a:rPr lang="ru-RU" sz="40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4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этнокультурных представлений </a:t>
            </a:r>
          </a:p>
          <a:p>
            <a:pPr algn="ctr">
              <a:defRPr/>
            </a:pPr>
            <a:r>
              <a:rPr lang="ru-RU" sz="40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4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у дошкольников</a:t>
            </a:r>
            <a:endParaRPr lang="ru-RU" sz="36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accent4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40E2985-2D0C-4871-96E5-135D4E0CA4E7}"/>
              </a:ext>
            </a:extLst>
          </p:cNvPr>
          <p:cNvSpPr/>
          <p:nvPr/>
        </p:nvSpPr>
        <p:spPr>
          <a:xfrm>
            <a:off x="-1516" y="5352188"/>
            <a:ext cx="12192000" cy="1070165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>
            <a:spAutoFit/>
          </a:bodyPr>
          <a:lstStyle/>
          <a:p>
            <a:pPr marL="1611313" algn="ctr">
              <a:lnSpc>
                <a:spcPct val="70000"/>
              </a:lnSpc>
            </a:pPr>
            <a:r>
              <a:rPr lang="ru-RU" sz="1400" dirty="0"/>
              <a:t> </a:t>
            </a:r>
            <a:r>
              <a:rPr lang="ru-RU" sz="1400" b="1" dirty="0">
                <a:solidFill>
                  <a:srgbClr val="D92001"/>
                </a:solidFill>
              </a:rPr>
              <a:t> </a:t>
            </a:r>
          </a:p>
          <a:p>
            <a:pPr marL="1611313" algn="ctr">
              <a:lnSpc>
                <a:spcPct val="70000"/>
              </a:lnSpc>
            </a:pPr>
            <a:r>
              <a:rPr lang="ru-RU" sz="2800" b="1" dirty="0">
                <a:solidFill>
                  <a:srgbClr val="D92001"/>
                </a:solidFill>
              </a:rPr>
              <a:t>Отчет о реализации проекта </a:t>
            </a:r>
          </a:p>
          <a:p>
            <a:pPr marL="1611313" algn="ctr">
              <a:lnSpc>
                <a:spcPct val="70000"/>
              </a:lnSpc>
            </a:pPr>
            <a:r>
              <a:rPr lang="ru-RU" sz="2800" b="1" dirty="0">
                <a:solidFill>
                  <a:srgbClr val="D92001"/>
                </a:solidFill>
              </a:rPr>
              <a:t>краевой инновационной площадки за </a:t>
            </a:r>
            <a:r>
              <a:rPr lang="ru-RU" sz="3600" b="1" dirty="0">
                <a:solidFill>
                  <a:srgbClr val="D92001"/>
                </a:solidFill>
              </a:rPr>
              <a:t>2021-2023 </a:t>
            </a:r>
            <a:r>
              <a:rPr lang="ru-RU" sz="2800" b="1" dirty="0">
                <a:solidFill>
                  <a:srgbClr val="D92001"/>
                </a:solidFill>
              </a:rPr>
              <a:t>гг.</a:t>
            </a:r>
          </a:p>
          <a:p>
            <a:pPr marL="1611313" algn="ctr">
              <a:lnSpc>
                <a:spcPct val="70000"/>
              </a:lnSpc>
            </a:pPr>
            <a:r>
              <a:rPr lang="ru-RU" sz="1200" dirty="0"/>
              <a:t>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289CF5B-EA7E-454E-BEAB-C0978D8ECF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776" y="136412"/>
            <a:ext cx="2018032" cy="1246194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CD5E53F-CBE9-42D3-A2D2-C61F6E5FF0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9" y="286926"/>
            <a:ext cx="4327514" cy="30600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0AF548E-71AF-40A4-B1E4-CF7D6C5375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5467" y="286926"/>
            <a:ext cx="4326036" cy="30600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A869F1A-6D6E-4A42-9ED6-8AF27361B7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5467" y="3429000"/>
            <a:ext cx="4326035" cy="30600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02A77DC-B619-41EC-B15B-56F0DCA1705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000" y="1265980"/>
            <a:ext cx="3060000" cy="432603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BDF0B81-4FA4-4B9B-8E5A-49AF5D3556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2249" y="3511074"/>
            <a:ext cx="2604284" cy="30600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71775F5-FC96-4F7E-A87C-8C27472634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19" y="3606869"/>
            <a:ext cx="2604282" cy="30600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20" name="Объект 2">
            <a:extLst>
              <a:ext uri="{FF2B5EF4-FFF2-40B4-BE49-F238E27FC236}">
                <a16:creationId xmlns:a16="http://schemas.microsoft.com/office/drawing/2014/main" id="{8805032B-6037-4D2C-B289-4611E69433F1}"/>
              </a:ext>
            </a:extLst>
          </p:cNvPr>
          <p:cNvSpPr txBox="1">
            <a:spLocks/>
          </p:cNvSpPr>
          <p:nvPr/>
        </p:nvSpPr>
        <p:spPr>
          <a:xfrm>
            <a:off x="235131" y="5887309"/>
            <a:ext cx="3962070" cy="6016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r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0070C0"/>
                </a:solidFill>
              </a:rPr>
              <a:t>Дидактические наборы для изучения </a:t>
            </a:r>
            <a:r>
              <a:rPr lang="ru-RU" b="1" dirty="0" err="1">
                <a:solidFill>
                  <a:srgbClr val="0070C0"/>
                </a:solidFill>
              </a:rPr>
              <a:t>этноарнаментов</a:t>
            </a:r>
            <a:endParaRPr lang="ru-RU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1692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0307" y="595341"/>
            <a:ext cx="10027920" cy="56844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dirty="0">
                <a:solidFill>
                  <a:srgbClr val="0070C0"/>
                </a:solidFill>
              </a:rPr>
              <a:t>Разработан видеоресурс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A4F19E-5780-4D15-B900-908FF48E58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858970" y="2862001"/>
            <a:ext cx="6912001" cy="118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088CE1-7970-4F8C-815E-EA316F09B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270" y="1277784"/>
            <a:ext cx="10297171" cy="533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80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473" y="1012071"/>
            <a:ext cx="3420000" cy="3010368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91801" y="1003604"/>
            <a:ext cx="3204000" cy="337698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3E4BEE-05DE-2A2E-1A37-F20EF963A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418" y="837"/>
            <a:ext cx="11011581" cy="900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/>
              <a:t>Этнокультурное воспитание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C4C9E7-4D98-4DF6-B4D7-1890FC9A8ED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847137" y="2838790"/>
            <a:ext cx="6874692" cy="11804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1FD8111-C11E-4069-A88E-22E47941C8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4527" y="1003604"/>
            <a:ext cx="3600000" cy="2700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8B2D031-CB2E-4ADB-AC26-41EAFF72621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4527" y="4037910"/>
            <a:ext cx="3600000" cy="270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154" y="4223712"/>
            <a:ext cx="3420000" cy="2565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613174" y="3694593"/>
            <a:ext cx="316169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91391" y="1047533"/>
            <a:ext cx="2155142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режимные моменты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1801" y="4672745"/>
            <a:ext cx="1548000" cy="206516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183" y="4672746"/>
            <a:ext cx="1548000" cy="2065164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42429" y="4262154"/>
            <a:ext cx="350274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деятельность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96A6F3-F0A4-412E-975F-DC1AB3680071}"/>
              </a:ext>
            </a:extLst>
          </p:cNvPr>
          <p:cNvSpPr txBox="1"/>
          <p:nvPr/>
        </p:nvSpPr>
        <p:spPr>
          <a:xfrm>
            <a:off x="5074596" y="4096268"/>
            <a:ext cx="3171937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</a:t>
            </a:r>
          </a:p>
        </p:txBody>
      </p:sp>
    </p:spTree>
    <p:extLst>
      <p:ext uri="{BB962C8B-B14F-4D97-AF65-F5344CB8AC3E}">
        <p14:creationId xmlns:p14="http://schemas.microsoft.com/office/powerpoint/2010/main" val="3459420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9F9143-754D-DE41-BB44-4773BE136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418" y="0"/>
            <a:ext cx="11011581" cy="900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200" dirty="0"/>
              <a:t>Занятие – основная форма образовательной деятельности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BAAFA0-9A98-49B4-ABD7-466F53FDFC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847137" y="2838790"/>
            <a:ext cx="6874692" cy="11804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932" y="952371"/>
            <a:ext cx="4290124" cy="28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3678" y="3883173"/>
            <a:ext cx="4285551" cy="28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1639" y="3883173"/>
            <a:ext cx="3261882" cy="28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6028" y="3883173"/>
            <a:ext cx="2883610" cy="288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EA6B889-2EBE-44FF-9623-ABD0FDCD58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4469" y="950802"/>
            <a:ext cx="5122789" cy="288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3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6022" y="496096"/>
            <a:ext cx="4320000" cy="29000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302" y="3828996"/>
            <a:ext cx="3419752" cy="28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683" y="101375"/>
            <a:ext cx="2900056" cy="36895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3057" y="101374"/>
            <a:ext cx="2900056" cy="36895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898" y="3828996"/>
            <a:ext cx="4290124" cy="28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1867" y="3828996"/>
            <a:ext cx="36068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77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7E72F9-D56A-A6C7-3655-052C592177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333" y="143293"/>
            <a:ext cx="5280000" cy="396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B83443-86B1-478E-BD4C-D9F4C460B6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858970" y="2862001"/>
            <a:ext cx="6912001" cy="118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1ED179-E469-EEDE-E19C-805CDCBFB6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0005" y="143293"/>
            <a:ext cx="5280000" cy="3960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DDF4DF-FE4D-4F5A-985E-28E0611F17E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166" y="2980746"/>
            <a:ext cx="3572256" cy="413455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B9D855-3F85-548E-E391-A330ACDC8AA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2936" y="3350229"/>
            <a:ext cx="5159433" cy="386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84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B83443-86B1-478E-BD4C-D9F4C460B6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858970" y="2862001"/>
            <a:ext cx="6912001" cy="118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98031" y="39805"/>
            <a:ext cx="11000969" cy="112136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Сравнительная диагностика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340716" y="983989"/>
            <a:ext cx="10758284" cy="112136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rgbClr val="0070C0"/>
                </a:solidFill>
              </a:rPr>
              <a:t>Уровень сформированности 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rgbClr val="0070C0"/>
                </a:solidFill>
              </a:rPr>
              <a:t>у старших дошкольников этнокультурных представлений</a:t>
            </a: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66F83A96-B411-4BA5-ABBF-8CE61A8436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5717605"/>
              </p:ext>
            </p:extLst>
          </p:nvPr>
        </p:nvGraphicFramePr>
        <p:xfrm>
          <a:off x="3789216" y="2046082"/>
          <a:ext cx="5862784" cy="4490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7232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ED9AD4F-6189-4BA2-B0B1-7F5E0A7059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0045" y="1318128"/>
            <a:ext cx="3338182" cy="43200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6AC5788-67DF-4044-82EC-E1522EE85B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7132" y="2397006"/>
            <a:ext cx="3338182" cy="43200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53A104D-C406-4C77-A171-A49CB18780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131" y="2372374"/>
            <a:ext cx="3056151" cy="43200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000" y="-35435"/>
            <a:ext cx="1100097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Рецензии на разработанное методическое обеспечение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945786-4BA8-43B8-A4BF-69B65F2A26B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858970" y="2862001"/>
            <a:ext cx="6912001" cy="118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FA0C34-BF47-417C-87D3-F5991CBD9E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5691" y="1177440"/>
            <a:ext cx="3056897" cy="43200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5801DC-F47E-4AAA-ADE9-FF92581F6D8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2377" y="1046811"/>
            <a:ext cx="3052307" cy="43200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3928912-2C3E-42A2-ADD7-1A3C4638F6B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273" y="2024031"/>
            <a:ext cx="3056151" cy="43200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A3433FE-24E3-49A6-8C6E-063889840E3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9504" y="2422972"/>
            <a:ext cx="3190359" cy="43200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84441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5F7D46D-C9B9-4CAB-99EF-C17BEB8C43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3716" y="-414068"/>
            <a:ext cx="9878628" cy="936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E5F5F6-6521-4D61-8CB0-A44E827358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858970" y="2862001"/>
            <a:ext cx="6912001" cy="1188000"/>
          </a:xfrm>
          <a:prstGeom prst="rect">
            <a:avLst/>
          </a:prstGeom>
        </p:spPr>
      </p:pic>
      <p:sp>
        <p:nvSpPr>
          <p:cNvPr id="7" name="Заголовок 5">
            <a:extLst>
              <a:ext uri="{FF2B5EF4-FFF2-40B4-BE49-F238E27FC236}">
                <a16:creationId xmlns:a16="http://schemas.microsoft.com/office/drawing/2014/main" id="{824F5703-A352-43CC-9787-651AD9F9E7B5}"/>
              </a:ext>
            </a:extLst>
          </p:cNvPr>
          <p:cNvSpPr txBox="1">
            <a:spLocks/>
          </p:cNvSpPr>
          <p:nvPr/>
        </p:nvSpPr>
        <p:spPr>
          <a:xfrm>
            <a:off x="1191031" y="1782476"/>
            <a:ext cx="10997939" cy="2884414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Апробация и диссеминация результатов </a:t>
            </a:r>
          </a:p>
          <a:p>
            <a:pPr algn="ctr">
              <a:lnSpc>
                <a:spcPct val="120000"/>
              </a:lnSpc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КИП </a:t>
            </a:r>
          </a:p>
          <a:p>
            <a:pPr algn="ctr">
              <a:lnSpc>
                <a:spcPct val="120000"/>
              </a:lnSpc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образовательных организациях </a:t>
            </a:r>
            <a:r>
              <a:rPr lang="ru-RU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г.Сочи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основе сетевого взаимодействия)</a:t>
            </a:r>
            <a:endParaRPr lang="ru-RU" altLang="ru-RU" sz="28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523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30199E-2F7C-458D-A300-EEF6B9B463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858970" y="2862001"/>
            <a:ext cx="6912001" cy="118800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DE2BD8B-9F91-4C93-BC12-E3528688FED6}"/>
              </a:ext>
            </a:extLst>
          </p:cNvPr>
          <p:cNvSpPr txBox="1">
            <a:spLocks/>
          </p:cNvSpPr>
          <p:nvPr/>
        </p:nvSpPr>
        <p:spPr>
          <a:xfrm>
            <a:off x="1414421" y="156762"/>
            <a:ext cx="1029860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u="sng" dirty="0">
                <a:solidFill>
                  <a:srgbClr val="002060"/>
                </a:solidFill>
                <a:latin typeface="+mn-lt"/>
              </a:rPr>
              <a:t>Создана методическая сеть по экспертизе и апробации </a:t>
            </a:r>
            <a:r>
              <a:rPr lang="ru-RU" sz="2800" dirty="0">
                <a:latin typeface="+mn-lt"/>
              </a:rPr>
              <a:t>Парциальной программы «Дошколятам об </a:t>
            </a:r>
            <a:r>
              <a:rPr lang="ru-RU" sz="2800" dirty="0" err="1">
                <a:latin typeface="+mn-lt"/>
              </a:rPr>
              <a:t>этномире</a:t>
            </a:r>
            <a:r>
              <a:rPr lang="ru-RU" sz="2800" dirty="0">
                <a:latin typeface="+mn-lt"/>
              </a:rPr>
              <a:t> народов Причерноморья Кубани», а также УМК к реализации парциальной программы, в которую вошли 27 дошкольных образовательных организаций, а также руководители этнокультурных центров.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CBE746-6128-4B2C-AF6B-2BFB16A694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6342" y="2262758"/>
            <a:ext cx="2419451" cy="34200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23A079-E62C-48C4-A96A-84EACF85B1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695" y="3237995"/>
            <a:ext cx="2419451" cy="34200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ACB4D4A-0A05-44C8-BB4F-22AB5D4805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9284" y="2262758"/>
            <a:ext cx="2419451" cy="34200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EE7F97C-0E23-45BC-B4CB-4C8CADC425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4434" y="2769088"/>
            <a:ext cx="2419451" cy="34200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6A05A30-F6A9-4DF8-AA78-2053CE3DD89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585" y="3275418"/>
            <a:ext cx="2419451" cy="34200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1ECCC32-2B94-4F12-8F0D-63973810C59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5892" y="2262758"/>
            <a:ext cx="2419451" cy="34200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577410F-3DD7-47C8-B8CB-B9F3DCC1DEC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5648" y="2774790"/>
            <a:ext cx="2419451" cy="34200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7A82B3F-A9B8-4D69-BDFB-5CB2B34C669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746" y="3286822"/>
            <a:ext cx="2421028" cy="34200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23175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AE08C24-4D9D-4312-8276-00AEB5857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586" y="1333578"/>
            <a:ext cx="10012828" cy="215580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Обеспечить педагогов дошкольных образовательных организаций Краснодарского края качественными программно-методическими, учебно-методическими и дидактическими материалами, способствующими формированию  у дошкольников этнокультурных представлений о народах Причерноморья Кубани.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60D46C-204D-4304-ABDF-937068B55E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858970" y="2862001"/>
            <a:ext cx="6912001" cy="1188000"/>
          </a:xfrm>
          <a:prstGeom prst="rect">
            <a:avLst/>
          </a:prstGeom>
        </p:spPr>
      </p:pic>
      <p:sp>
        <p:nvSpPr>
          <p:cNvPr id="5" name="Заголовок 5">
            <a:extLst>
              <a:ext uri="{FF2B5EF4-FFF2-40B4-BE49-F238E27FC236}">
                <a16:creationId xmlns:a16="http://schemas.microsoft.com/office/drawing/2014/main" id="{F2C2D25E-86F6-4F5C-BA2C-19DB88A8CEF0}"/>
              </a:ext>
            </a:extLst>
          </p:cNvPr>
          <p:cNvSpPr txBox="1">
            <a:spLocks/>
          </p:cNvSpPr>
          <p:nvPr/>
        </p:nvSpPr>
        <p:spPr>
          <a:xfrm>
            <a:off x="1191030" y="126789"/>
            <a:ext cx="10997939" cy="1080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проекта:</a:t>
            </a:r>
            <a:endParaRPr lang="ru-RU" alt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BDD90B9-3973-46F3-B8E5-6DB731A8CA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3585" y="3496585"/>
            <a:ext cx="10012828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05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C02A8C-1B97-41B9-8044-2D8C9D55D8C8}"/>
              </a:ext>
            </a:extLst>
          </p:cNvPr>
          <p:cNvSpPr txBox="1">
            <a:spLocks/>
          </p:cNvSpPr>
          <p:nvPr/>
        </p:nvSpPr>
        <p:spPr>
          <a:xfrm>
            <a:off x="1575318" y="28115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002060"/>
                </a:solidFill>
              </a:rPr>
              <a:t>Работа методической сети 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«Этнокультурное воспитание дошкольников»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334138-9B21-4161-BCEB-927C355608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3" y="0"/>
            <a:ext cx="1179286" cy="6858000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55A5FA9-B8E4-42D2-B7CF-A54E115A3D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515614"/>
              </p:ext>
            </p:extLst>
          </p:nvPr>
        </p:nvGraphicFramePr>
        <p:xfrm>
          <a:off x="1479267" y="1459871"/>
          <a:ext cx="10373099" cy="491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73099">
                  <a:extLst>
                    <a:ext uri="{9D8B030D-6E8A-4147-A177-3AD203B41FA5}">
                      <a16:colId xmlns:a16="http://schemas.microsoft.com/office/drawing/2014/main" val="8602123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/>
                        <a:t>Сетевые методические события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60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/>
                        <a:t>«Презентация инновационного проекта» (Лазаревский центр национальных культур 19.11.2021г.), «Этнокультурное воспитание дошкольников» (заседание круглого стола для родителей воспитанников МДОБУ № 118 города Сочи (29.09.2021 г.)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31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/>
                        <a:t>Семинар</a:t>
                      </a:r>
                      <a:r>
                        <a:rPr lang="ru-RU" sz="1600" b="0" baseline="0" dirty="0"/>
                        <a:t> </a:t>
                      </a:r>
                      <a:r>
                        <a:rPr lang="ru-RU" sz="1600" b="0" dirty="0"/>
                        <a:t>по диссеминации инновационного опыта</a:t>
                      </a:r>
                    </a:p>
                    <a:p>
                      <a:pPr algn="just"/>
                      <a:r>
                        <a:rPr lang="ru-RU" sz="1600" b="0" dirty="0"/>
                        <a:t>«Формирование у дошкольников этнокультурных представлений: организационно-технологическое обеспечение» (28.01.2022)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313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/>
                        <a:t>Семинар «Этнокультурное воспитание дошкольников: проблемы, пути решения» в рамках проекта «</a:t>
                      </a:r>
                      <a:r>
                        <a:rPr lang="ru-RU" sz="1600" b="0" dirty="0" err="1"/>
                        <a:t>Взаимообучение</a:t>
                      </a:r>
                      <a:r>
                        <a:rPr lang="ru-RU" sz="1600" b="0" dirty="0"/>
                        <a:t> городов»  (ноябрь, 2022)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318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Муниципальный конкурс среди дошкольных образовательных организаций муниципального образования городской округ город-курорт Сочи Краснодарского края «Этнокультурный уголок в ДОУ»</a:t>
                      </a:r>
                      <a:r>
                        <a:rPr lang="ru-RU" sz="16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 мая 2023 года)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356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Фестиваль-конкурс «Лучшие муниципальные образовательные практики приобщения детей дошкольного возраста к культуре народов, проживающих в Причерноморье Краснодарского края»</a:t>
                      </a:r>
                      <a:r>
                        <a:rPr lang="ru-RU" sz="16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(10 сентября – 10 октября 2023 г.)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8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Презентационная площадка «Учебно-методический комплект к парциальной программе «Дошколятам об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этномире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Причерноморья Кубани» (октябрь 2023 г.)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62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Казачий круг</a:t>
                      </a:r>
                      <a:r>
                        <a:rPr lang="ru-RU" sz="16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«Нескучная жизнь казачат» «Этнокультурное воспитание дошкольников в поликультурном регионе» совместно</a:t>
                      </a:r>
                      <a:r>
                        <a:rPr lang="ru-RU" sz="16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 ИРО 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(ноябрь 2023 г.)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063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339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DA41F8-6A49-4723-A2F0-80D4B5B9AF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8435" y="3536903"/>
            <a:ext cx="3840000" cy="288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4DD596-BAE3-4088-A681-7D1ACCAF08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907" y="3536903"/>
            <a:ext cx="3840000" cy="288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1D4B9D-238A-41B5-AF00-D249F54081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9171" y="3800116"/>
            <a:ext cx="3840000" cy="288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067A3D-0DF7-4408-8543-CFB54E7B1D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8435" y="450528"/>
            <a:ext cx="3840000" cy="288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BC97D0B-1598-460B-8801-37E1C1F6AB3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9171" y="709377"/>
            <a:ext cx="3840000" cy="288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89DD756-C094-4EC2-A647-AFCDFE8A917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907" y="450528"/>
            <a:ext cx="384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26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57194"/>
              </p:ext>
            </p:extLst>
          </p:nvPr>
        </p:nvGraphicFramePr>
        <p:xfrm>
          <a:off x="1410218" y="1431837"/>
          <a:ext cx="10442148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2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/>
                        <a:t>Сетевые образовательные события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/>
                        <a:t>Городской очный конкурс среди дошкольных образовательных организаций города Сочи </a:t>
                      </a:r>
                    </a:p>
                    <a:p>
                      <a:pPr algn="just"/>
                      <a:r>
                        <a:rPr lang="ru-RU" sz="1800" b="0" dirty="0"/>
                        <a:t>«ЭТНОЁЛКА-2022» </a:t>
                      </a:r>
                    </a:p>
                    <a:p>
                      <a:pPr algn="just"/>
                      <a:r>
                        <a:rPr lang="ru-RU" sz="1800" b="0" dirty="0"/>
                        <a:t>(19.01.2022)</a:t>
                      </a:r>
                    </a:p>
                    <a:p>
                      <a:endParaRPr lang="ru-RU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/>
                        <a:t>Открытое занятие в подготовительной группе (воспитатель Р. Х. </a:t>
                      </a:r>
                      <a:r>
                        <a:rPr lang="ru-RU" sz="1800" b="0" dirty="0" err="1"/>
                        <a:t>Демко</a:t>
                      </a:r>
                      <a:r>
                        <a:rPr lang="ru-RU" sz="1800" b="0" dirty="0"/>
                        <a:t>), посвященного культуре казачества Причерноморья с участием воспитанников детского сада №111 г. Сочи</a:t>
                      </a:r>
                    </a:p>
                    <a:p>
                      <a:r>
                        <a:rPr lang="ru-RU" sz="1800" b="0" dirty="0"/>
                        <a:t>(21.04.2022)</a:t>
                      </a:r>
                    </a:p>
                    <a:p>
                      <a:endParaRPr lang="ru-RU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/>
                        <a:t>Районный слет дошкольников «Этнослет-2022»</a:t>
                      </a:r>
                    </a:p>
                    <a:p>
                      <a:r>
                        <a:rPr lang="ru-RU" sz="1800" b="0" dirty="0"/>
                        <a:t>(07.10.2022)</a:t>
                      </a:r>
                    </a:p>
                    <a:p>
                      <a:endParaRPr lang="ru-RU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/>
                        <a:t>Муниципальный конкурс «Новогодний арт-объект в </a:t>
                      </a:r>
                      <a:r>
                        <a:rPr lang="ru-RU" sz="1800" b="0" dirty="0" err="1"/>
                        <a:t>этностиле</a:t>
                      </a:r>
                      <a:r>
                        <a:rPr lang="ru-RU" sz="1800" b="0" dirty="0"/>
                        <a:t>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/>
                        <a:t>(28.12.22)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72DA0FC-9A83-413D-97A8-2A693F846756}"/>
              </a:ext>
            </a:extLst>
          </p:cNvPr>
          <p:cNvSpPr txBox="1">
            <a:spLocks/>
          </p:cNvSpPr>
          <p:nvPr/>
        </p:nvSpPr>
        <p:spPr>
          <a:xfrm>
            <a:off x="1575318" y="28115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002060"/>
                </a:solidFill>
              </a:rPr>
              <a:t>Работа методической сети 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«Этнокультурное воспитание дошкольников»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2231AE-34AF-45C4-A526-114A208615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3" y="0"/>
            <a:ext cx="1179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28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A3CEACA-18FC-4683-B56A-C1C08F2331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815" y="3667048"/>
            <a:ext cx="5120000" cy="288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2FA291-190B-44CE-BA3D-88F85BE259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3" y="0"/>
            <a:ext cx="1179286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A819CE-34B4-41DA-84B3-5F92ED4734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2970" y="754937"/>
            <a:ext cx="4859136" cy="2880762"/>
          </a:xfrm>
          <a:prstGeom prst="rect">
            <a:avLst/>
          </a:prstGeom>
        </p:spPr>
      </p:pic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BF7765EA-6544-4F3E-B011-0D4A9A673EDC}"/>
              </a:ext>
            </a:extLst>
          </p:cNvPr>
          <p:cNvSpPr txBox="1">
            <a:spLocks/>
          </p:cNvSpPr>
          <p:nvPr/>
        </p:nvSpPr>
        <p:spPr>
          <a:xfrm>
            <a:off x="1702970" y="144041"/>
            <a:ext cx="4859136" cy="552646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Городской очный конкурс </a:t>
            </a:r>
          </a:p>
          <a:p>
            <a:pPr algn="ctr">
              <a:lnSpc>
                <a:spcPct val="120000"/>
              </a:lnSpc>
            </a:pPr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 дошкольных образовательных организаций города Сочи </a:t>
            </a:r>
          </a:p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«ЭТНОЁЛКА-2022»</a:t>
            </a:r>
            <a:endParaRPr lang="ru-RU" alt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EF81D49-F79E-4016-B0FC-EF01B2BF55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6853" y="3667048"/>
            <a:ext cx="5120000" cy="2880000"/>
          </a:xfrm>
          <a:prstGeom prst="rect">
            <a:avLst/>
          </a:prstGeom>
        </p:spPr>
      </p:pic>
      <p:sp>
        <p:nvSpPr>
          <p:cNvPr id="15" name="Заголовок 5">
            <a:extLst>
              <a:ext uri="{FF2B5EF4-FFF2-40B4-BE49-F238E27FC236}">
                <a16:creationId xmlns:a16="http://schemas.microsoft.com/office/drawing/2014/main" id="{FB2FC4A7-613C-4F4A-8CB3-AD1DB0BCD274}"/>
              </a:ext>
            </a:extLst>
          </p:cNvPr>
          <p:cNvSpPr txBox="1">
            <a:spLocks/>
          </p:cNvSpPr>
          <p:nvPr/>
        </p:nvSpPr>
        <p:spPr>
          <a:xfrm>
            <a:off x="4764677" y="6161313"/>
            <a:ext cx="5120000" cy="552646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Городской конкурс </a:t>
            </a:r>
          </a:p>
          <a:p>
            <a:pPr algn="ctr">
              <a:lnSpc>
                <a:spcPct val="120000"/>
              </a:lnSpc>
            </a:pPr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 дошкольных образовательных организаций города Сочи </a:t>
            </a:r>
          </a:p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«Новогодний арт-объект в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этностиле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alt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5">
            <a:extLst>
              <a:ext uri="{FF2B5EF4-FFF2-40B4-BE49-F238E27FC236}">
                <a16:creationId xmlns:a16="http://schemas.microsoft.com/office/drawing/2014/main" id="{667F883A-83D7-45FB-AB99-C7D51B353329}"/>
              </a:ext>
            </a:extLst>
          </p:cNvPr>
          <p:cNvSpPr txBox="1">
            <a:spLocks/>
          </p:cNvSpPr>
          <p:nvPr/>
        </p:nvSpPr>
        <p:spPr>
          <a:xfrm>
            <a:off x="6654195" y="144041"/>
            <a:ext cx="5095226" cy="552646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Районный слет</a:t>
            </a:r>
          </a:p>
          <a:p>
            <a:pPr algn="ctr">
              <a:lnSpc>
                <a:spcPct val="120000"/>
              </a:lnSpc>
            </a:pPr>
            <a:r>
              <a:rPr lang="ru-RU" sz="10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этнокоманд</a:t>
            </a:r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дошкольников города Сочи 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E6479DF-3F32-43F5-ACAE-029D61593D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8068" y="754938"/>
            <a:ext cx="5121353" cy="288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50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3368" y="-35435"/>
            <a:ext cx="7065602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Публикации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945786-4BA8-43B8-A4BF-69B65F2A26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858970" y="2862001"/>
            <a:ext cx="6912001" cy="118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681" y="95035"/>
            <a:ext cx="3713687" cy="52525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6078" y="3209504"/>
            <a:ext cx="4838099" cy="34206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C20275-40D5-B562-1123-0B3872C3AEC2}"/>
              </a:ext>
            </a:extLst>
          </p:cNvPr>
          <p:cNvSpPr txBox="1"/>
          <p:nvPr/>
        </p:nvSpPr>
        <p:spPr>
          <a:xfrm>
            <a:off x="6705902" y="1412048"/>
            <a:ext cx="5120633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ru-RU" dirty="0"/>
              <a:t>Пономаренко Т. В. Формирование у детей дошкольного возраста этнокультурных представлений в рамках реализации парциальной программы «дошколятам об </a:t>
            </a:r>
            <a:r>
              <a:rPr lang="ru-RU" dirty="0" err="1"/>
              <a:t>этномире</a:t>
            </a:r>
            <a:r>
              <a:rPr lang="ru-RU" dirty="0"/>
              <a:t> Причерноморья Кубани» //приоритетные направления развития науки и образования. – 2021. – С. 189-191.</a:t>
            </a: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ru-RU" dirty="0"/>
              <a:t>Пономаренко Т.В. Малышам об </a:t>
            </a:r>
            <a:r>
              <a:rPr lang="ru-RU" dirty="0" err="1"/>
              <a:t>этномире</a:t>
            </a:r>
            <a:r>
              <a:rPr lang="ru-RU" dirty="0"/>
              <a:t> // Педагогический вестник Кубани. – 2022. – №1. – С.40-41</a:t>
            </a: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ru-RU" dirty="0"/>
              <a:t>Пономаренко Т. В., Голавская Н. И. Технологическое обеспечение этнокультурного воспитания дошкольников // Педагогические науки: актуальные вопросы теории и практики. – 2023. – С. 45-47.</a:t>
            </a:r>
          </a:p>
          <a:p>
            <a:pPr marL="285750" lvl="1" indent="-285750" algn="just">
              <a:buFont typeface="Wingdings" panose="05000000000000000000" pitchFamily="2" charset="2"/>
              <a:buChar char="§"/>
            </a:pPr>
            <a:r>
              <a:rPr lang="ru-RU" dirty="0"/>
              <a:t>Пономаренко Т.В., </a:t>
            </a:r>
            <a:r>
              <a:rPr lang="ru-RU" dirty="0" err="1"/>
              <a:t>Тулупова</a:t>
            </a:r>
            <a:r>
              <a:rPr lang="ru-RU" dirty="0"/>
              <a:t> Г.С. Этнокультурное воспитание дошкольников // Кубанская школа. - № 4 (72) 2023 г.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4909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000" y="18255"/>
            <a:ext cx="1100097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Участие с диссеминацией опыта 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формирования у дошкольников этнокультурных представлений: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7699" y="1362073"/>
            <a:ext cx="9997440" cy="4941506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2900" dirty="0"/>
              <a:t>- Климкова Е.П. «Игры народов Причерноморья(мастер-класс)» (участие в районном семинаре «Модернизация физкультурно-оздоровительной работы в ДОО в контексте ФГОС ДО», ДОУ 111, 27.04.2022 г.);</a:t>
            </a:r>
          </a:p>
          <a:p>
            <a:pPr algn="just">
              <a:buNone/>
            </a:pPr>
            <a:r>
              <a:rPr lang="ru-RU" sz="2900" dirty="0"/>
              <a:t>- Пономаренко Т.В. «Наставническая практика в реализации этнокультурного компонента в образовательном процессе ДОО» (участие в краевом семинаре «Этнокультурные традиции в духовно-нравственном воспитании дошкольников», ИРО, 06.05.2022 г.)»;</a:t>
            </a:r>
          </a:p>
          <a:p>
            <a:pPr algn="just">
              <a:buFontTx/>
              <a:buChar char="-"/>
            </a:pPr>
            <a:r>
              <a:rPr lang="ru-RU" dirty="0"/>
              <a:t>Пономаренко Т.В. выступление во всероссийском семинаре по теме «Этнокультурный аспект в дошкольном образовании» (сентябрь 2022 г.).</a:t>
            </a:r>
          </a:p>
          <a:p>
            <a:pPr lvl="0"/>
            <a:r>
              <a:rPr lang="ru-RU" dirty="0"/>
              <a:t>Городской конкурс «Рука в руке», посвященный 105-летию системы дополнительного образования России и Году педагога и наставника (2023 г.)</a:t>
            </a:r>
          </a:p>
          <a:p>
            <a:r>
              <a:rPr lang="ru-RU" dirty="0"/>
              <a:t>Городской конкурс «Волшебный мир театра» среди воспитанников дошкольных образовательных организаций муниципального образования городской округ город-курорт Сочи Краснодарского края (2023 г.)</a:t>
            </a:r>
          </a:p>
          <a:p>
            <a:r>
              <a:rPr lang="ru-RU" dirty="0"/>
              <a:t>  Городской конкурс среди дошкольных образовательных организаций муниципального образования городской округ город-курорт Сочи Краснодарского края «Этнокультурный уголок в ДОУ» (2023 г.)</a:t>
            </a:r>
          </a:p>
          <a:p>
            <a:r>
              <a:rPr lang="ru-RU" dirty="0"/>
              <a:t>Городской детский спортивный конкурс «Серпантин народных подвижных игр» для воспитанников дошкольных образовательных организаций города Сочи (2023 г.)</a:t>
            </a:r>
          </a:p>
          <a:p>
            <a:r>
              <a:rPr lang="ru-RU" dirty="0"/>
              <a:t> Городской этнический фестиваль-конкурс детского творчества «Моя Родина» (2023 г.)</a:t>
            </a:r>
          </a:p>
          <a:p>
            <a:pPr marL="0" indent="0" algn="just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683D98-D2C1-4C27-A3F2-727062BE27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858970" y="2862001"/>
            <a:ext cx="6912001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20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Рисунок 13">
            <a:extLst>
              <a:ext uri="{FF2B5EF4-FFF2-40B4-BE49-F238E27FC236}">
                <a16:creationId xmlns:a16="http://schemas.microsoft.com/office/drawing/2014/main" id="{5AD054B3-03F7-4569-A628-181B88AC7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08215"/>
            <a:ext cx="8707772" cy="696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01A051-85A9-4583-8802-22F6EB95FD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242613" y="2839641"/>
            <a:ext cx="6858003" cy="117871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44F30E5-D03A-4201-BDF7-9567A7C573A8}"/>
              </a:ext>
            </a:extLst>
          </p:cNvPr>
          <p:cNvSpPr/>
          <p:nvPr/>
        </p:nvSpPr>
        <p:spPr>
          <a:xfrm>
            <a:off x="0" y="195264"/>
            <a:ext cx="12192000" cy="720725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B0F0">
                  <a:alpha val="50000"/>
                </a:srgbClr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151063" algn="ctr">
              <a:defRPr/>
            </a:pP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  <a:cs typeface="Arial" panose="020B0604020202020204" pitchFamily="34" charset="0"/>
              </a:rPr>
              <a:t>Муниципальное дошкольное образовательное бюджетное учреждение</a:t>
            </a:r>
          </a:p>
          <a:p>
            <a:pPr marL="2151063" algn="ctr">
              <a:defRPr/>
            </a:pPr>
            <a:r>
              <a:rPr lang="ru-RU" sz="2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центр развития ребенка – детский сад № 118 «Исток» города Сочи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9146FA-6C6B-42EC-96CD-7F3AD6FC1E55}"/>
              </a:ext>
            </a:extLst>
          </p:cNvPr>
          <p:cNvSpPr txBox="1"/>
          <p:nvPr/>
        </p:nvSpPr>
        <p:spPr>
          <a:xfrm>
            <a:off x="2372778" y="1741727"/>
            <a:ext cx="9223367" cy="2894409"/>
          </a:xfrm>
          <a:prstGeom prst="roundRect">
            <a:avLst/>
          </a:prstGeom>
          <a:gradFill flip="none" rotWithShape="1">
            <a:gsLst>
              <a:gs pos="60000">
                <a:srgbClr val="FFFDE8">
                  <a:alpha val="80000"/>
                </a:srgbClr>
              </a:gs>
              <a:gs pos="40000">
                <a:schemeClr val="accent4">
                  <a:lumMod val="5000"/>
                  <a:lumOff val="95000"/>
                  <a:alpha val="90000"/>
                </a:schemeClr>
              </a:gs>
              <a:gs pos="0">
                <a:srgbClr val="FFFF00">
                  <a:alpha val="40000"/>
                </a:srgbClr>
              </a:gs>
              <a:gs pos="100000">
                <a:srgbClr val="FFFFCC">
                  <a:alpha val="60000"/>
                </a:srgbClr>
              </a:gs>
            </a:gsLst>
            <a:lin ang="4800000" scaled="0"/>
            <a:tileRect/>
          </a:gradFill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2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4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Методическое обеспечение </a:t>
            </a:r>
            <a:r>
              <a:rPr lang="ru-RU" sz="40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4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формирования </a:t>
            </a:r>
          </a:p>
          <a:p>
            <a:pPr algn="ctr">
              <a:defRPr/>
            </a:pPr>
            <a:r>
              <a:rPr lang="ru-RU" sz="40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4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этнокультурных представлений </a:t>
            </a:r>
          </a:p>
          <a:p>
            <a:pPr algn="ctr">
              <a:defRPr/>
            </a:pPr>
            <a:r>
              <a:rPr lang="ru-RU" sz="40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4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у дошкольников</a:t>
            </a:r>
            <a:endParaRPr lang="ru-RU" sz="36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accent4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40E2985-2D0C-4871-96E5-135D4E0CA4E7}"/>
              </a:ext>
            </a:extLst>
          </p:cNvPr>
          <p:cNvSpPr/>
          <p:nvPr/>
        </p:nvSpPr>
        <p:spPr>
          <a:xfrm>
            <a:off x="-1516" y="5352188"/>
            <a:ext cx="12192000" cy="1070165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>
            <a:spAutoFit/>
          </a:bodyPr>
          <a:lstStyle/>
          <a:p>
            <a:pPr marL="1611313" algn="ctr">
              <a:lnSpc>
                <a:spcPct val="70000"/>
              </a:lnSpc>
            </a:pPr>
            <a:r>
              <a:rPr lang="ru-RU" sz="1400" dirty="0"/>
              <a:t> </a:t>
            </a:r>
            <a:r>
              <a:rPr lang="ru-RU" sz="1400" b="1" dirty="0">
                <a:solidFill>
                  <a:srgbClr val="D92001"/>
                </a:solidFill>
              </a:rPr>
              <a:t> </a:t>
            </a:r>
          </a:p>
          <a:p>
            <a:pPr marL="1611313" algn="ctr">
              <a:lnSpc>
                <a:spcPct val="70000"/>
              </a:lnSpc>
            </a:pPr>
            <a:r>
              <a:rPr lang="ru-RU" sz="2800" b="1" dirty="0">
                <a:solidFill>
                  <a:srgbClr val="D92001"/>
                </a:solidFill>
              </a:rPr>
              <a:t>Отчет о реализации проекта </a:t>
            </a:r>
          </a:p>
          <a:p>
            <a:pPr marL="1611313" algn="ctr">
              <a:lnSpc>
                <a:spcPct val="70000"/>
              </a:lnSpc>
            </a:pPr>
            <a:r>
              <a:rPr lang="ru-RU" sz="2800" b="1" dirty="0">
                <a:solidFill>
                  <a:srgbClr val="D92001"/>
                </a:solidFill>
              </a:rPr>
              <a:t>краевой инновационной площадки за </a:t>
            </a:r>
            <a:r>
              <a:rPr lang="ru-RU" sz="3600" b="1" dirty="0">
                <a:solidFill>
                  <a:srgbClr val="D92001"/>
                </a:solidFill>
              </a:rPr>
              <a:t>2021-2023 </a:t>
            </a:r>
            <a:r>
              <a:rPr lang="ru-RU" sz="2800" b="1" dirty="0">
                <a:solidFill>
                  <a:srgbClr val="D92001"/>
                </a:solidFill>
              </a:rPr>
              <a:t>гг.</a:t>
            </a:r>
          </a:p>
          <a:p>
            <a:pPr marL="1611313" algn="ctr">
              <a:lnSpc>
                <a:spcPct val="70000"/>
              </a:lnSpc>
            </a:pPr>
            <a:r>
              <a:rPr lang="ru-RU" sz="1200" dirty="0"/>
              <a:t>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289CF5B-EA7E-454E-BEAB-C0978D8ECF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776" y="136412"/>
            <a:ext cx="2018032" cy="124619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94851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0214D33-875E-48AF-BE82-96E3F2E37B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862001" y="2862001"/>
            <a:ext cx="6912001" cy="118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85257" y="251545"/>
            <a:ext cx="9771017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cs typeface="Times New Roman" panose="02020603050405020304" pitchFamily="18" charset="0"/>
              </a:rPr>
              <a:t>Наши контакты:</a:t>
            </a:r>
          </a:p>
          <a:p>
            <a:pPr algn="ctr"/>
            <a:endParaRPr lang="ru-RU" sz="20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354200, г. Сочи, пос. Лазаревское,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ул. Партизанская,16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МДОБУ центр развития ребенка –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детский сад №118 «Исток» города Сочи</a:t>
            </a:r>
          </a:p>
          <a:p>
            <a:pPr algn="ctr"/>
            <a:endParaRPr lang="ru-RU" sz="20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Заведующий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Пономаренко Татьяна Владимировна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тел.-факс: 8-8622-70-25-07</a:t>
            </a:r>
          </a:p>
          <a:p>
            <a:pPr algn="ctr"/>
            <a:endParaRPr lang="ru-RU" sz="20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Адрес сайта </a:t>
            </a:r>
            <a:r>
              <a:rPr lang="en-US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http://dou118.sochi-schools.ru/</a:t>
            </a:r>
            <a:endParaRPr lang="ru-RU" sz="20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канал в Телеграмм https://t.me/mdoby118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группа </a:t>
            </a:r>
            <a:r>
              <a:rPr lang="ru-RU" sz="2000" dirty="0" err="1">
                <a:solidFill>
                  <a:srgbClr val="002060"/>
                </a:solidFill>
              </a:rPr>
              <a:t>ВКонтакте</a:t>
            </a:r>
            <a:r>
              <a:rPr lang="ru-RU" sz="2000" dirty="0">
                <a:solidFill>
                  <a:srgbClr val="002060"/>
                </a:solidFill>
              </a:rPr>
              <a:t> https://vk.com/mdobu118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группа в Одноклассниках https://ok.ru/group/70000001288786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канал на </a:t>
            </a:r>
            <a:r>
              <a:rPr lang="ru-RU" sz="2000" dirty="0" err="1">
                <a:solidFill>
                  <a:srgbClr val="002060"/>
                </a:solidFill>
              </a:rPr>
              <a:t>rutube</a:t>
            </a:r>
            <a:r>
              <a:rPr lang="ru-RU" sz="2000" dirty="0">
                <a:solidFill>
                  <a:srgbClr val="002060"/>
                </a:solidFill>
              </a:rPr>
              <a:t> https://rutube.ru/channel/16034925/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387" y="4418267"/>
            <a:ext cx="70485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60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69A5B74-047E-4CB0-821E-FA873DD09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8000" y="1358975"/>
            <a:ext cx="4346743" cy="3439450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800" dirty="0"/>
              <a:t> </a:t>
            </a:r>
          </a:p>
          <a:p>
            <a:pPr marL="0" indent="0" algn="just">
              <a:buNone/>
            </a:pPr>
            <a:r>
              <a:rPr lang="ru-RU" sz="2400" dirty="0"/>
              <a:t>Методическое обеспечение формирования у дошкольников этнокультурных представлений разрабатывалось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с учетом этнокультурного контекста г. Сочи,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в соответствии с принципом диалога культур.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47FE19-DB43-4195-A049-073E46CC4D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858970" y="2862001"/>
            <a:ext cx="6912001" cy="1188000"/>
          </a:xfrm>
          <a:prstGeom prst="rect">
            <a:avLst/>
          </a:prstGeom>
        </p:spPr>
      </p:pic>
      <p:sp>
        <p:nvSpPr>
          <p:cNvPr id="5" name="Заголовок 5">
            <a:extLst>
              <a:ext uri="{FF2B5EF4-FFF2-40B4-BE49-F238E27FC236}">
                <a16:creationId xmlns:a16="http://schemas.microsoft.com/office/drawing/2014/main" id="{A18F94A8-F2CE-4B43-87C7-02C941FCF1C6}"/>
              </a:ext>
            </a:extLst>
          </p:cNvPr>
          <p:cNvSpPr txBox="1">
            <a:spLocks/>
          </p:cNvSpPr>
          <p:nvPr/>
        </p:nvSpPr>
        <p:spPr>
          <a:xfrm>
            <a:off x="1191030" y="126789"/>
            <a:ext cx="10997939" cy="1080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Инновационность проекта: </a:t>
            </a:r>
            <a:endParaRPr lang="ru-RU" alt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0F2B6C-317C-CE97-80C7-5DFDD54151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1846" y="4933193"/>
            <a:ext cx="2560433" cy="14015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933B22-C58F-4C7B-BEF5-66BCA44324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5371" y="1358975"/>
            <a:ext cx="6039393" cy="452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75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5972D1-852F-4E5E-B728-5A8BF53DF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044" y="0"/>
            <a:ext cx="11011582" cy="1080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200" dirty="0"/>
              <a:t>Парциальная программа </a:t>
            </a:r>
            <a:br>
              <a:rPr lang="ru-RU" sz="3200" dirty="0"/>
            </a:br>
            <a:r>
              <a:rPr lang="ru-RU" sz="3200" dirty="0"/>
              <a:t>«Дошколятам об </a:t>
            </a:r>
            <a:r>
              <a:rPr lang="ru-RU" sz="3200" dirty="0" err="1"/>
              <a:t>этномире</a:t>
            </a:r>
            <a:r>
              <a:rPr lang="ru-RU" sz="3200" dirty="0"/>
              <a:t> народов Причерноморья Кубани»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C6D808-DF06-461D-9E4B-B23B73404C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847137" y="2838790"/>
            <a:ext cx="6874692" cy="11804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8B6E1F-0B03-46C3-B450-6E398AB41F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8354" y="1692840"/>
            <a:ext cx="2867844" cy="40566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904BD2E-3BB4-36E3-A193-C61FEB267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5047" y="1974553"/>
            <a:ext cx="3131810" cy="349318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Разделы программы: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«Россия – Родина моя»,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«Кубанские казаки»,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Амшенские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армяне»,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«Причерноморские адыги»,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«Понтийские греки».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7081ED-037E-A9E4-6B28-17A4ED476D03}"/>
              </a:ext>
            </a:extLst>
          </p:cNvPr>
          <p:cNvSpPr txBox="1"/>
          <p:nvPr/>
        </p:nvSpPr>
        <p:spPr>
          <a:xfrm>
            <a:off x="7694792" y="1693301"/>
            <a:ext cx="449720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этнокультуры каждого раздела программы: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– носители культуры,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промыслы,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жилище, костюм,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орнамент, узор, украшение,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сказки, пословицы,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 и обряды,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кухня.</a:t>
            </a:r>
          </a:p>
        </p:txBody>
      </p:sp>
    </p:spTree>
    <p:extLst>
      <p:ext uri="{BB962C8B-B14F-4D97-AF65-F5344CB8AC3E}">
        <p14:creationId xmlns:p14="http://schemas.microsoft.com/office/powerpoint/2010/main" val="1239961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BECA15-D296-33FA-F40B-80923E7A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419" y="0"/>
            <a:ext cx="11011582" cy="1080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200" dirty="0"/>
              <a:t>УМК к парциальной программе</a:t>
            </a:r>
            <a:br>
              <a:rPr lang="ru-RU" sz="3200" dirty="0"/>
            </a:br>
            <a:r>
              <a:rPr lang="ru-RU" sz="3200" dirty="0"/>
              <a:t>«Дошколятам об </a:t>
            </a:r>
            <a:r>
              <a:rPr lang="ru-RU" sz="3200" dirty="0" err="1"/>
              <a:t>этномире</a:t>
            </a:r>
            <a:r>
              <a:rPr lang="ru-RU" sz="3200" dirty="0"/>
              <a:t> народов Причерноморья Кубани»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09BAAF-0F57-4869-A384-686FA4929B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847137" y="2838790"/>
            <a:ext cx="6874692" cy="1180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33BD09-7009-4426-BB96-743F9C464FD2}"/>
              </a:ext>
            </a:extLst>
          </p:cNvPr>
          <p:cNvSpPr txBox="1"/>
          <p:nvPr/>
        </p:nvSpPr>
        <p:spPr>
          <a:xfrm>
            <a:off x="5934269" y="1282951"/>
            <a:ext cx="6064898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Календарно-тематическое планирование,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Конспекты занятий с презентациями,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Рабочие тетради,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Учебно-методическое пособие «Материалы для заучивания детьми этнокультурной информации»,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чебно-методические пособия: «Казачий уклад», «Традиции адыгов-шапсугов», «Мир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амшенских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армян», «Образ жизни понтийских греков»,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Хрестоматия «Сказки народов Причерноморья Кубани»,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Альбомы для рассматривания,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Альбомы для раскрашивания,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Учебное пособие «Алфавиты народов Причерноморья Кубани»,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Этнографический словарик,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идактические демонстрационные наборы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Электронный образовательный и видео ресурсы.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38096E6-0530-46C6-80E9-FD2A596E30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886395" y="1444398"/>
            <a:ext cx="3251728" cy="436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95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3083" y="270763"/>
            <a:ext cx="9360131" cy="1479665"/>
          </a:xfrm>
        </p:spPr>
        <p:txBody>
          <a:bodyPr>
            <a:noAutofit/>
          </a:bodyPr>
          <a:lstStyle/>
          <a:p>
            <a:pPr marL="0" indent="0" algn="just">
              <a:lnSpc>
                <a:spcPct val="70000"/>
              </a:lnSpc>
              <a:buNone/>
            </a:pPr>
            <a:r>
              <a:rPr lang="ru-RU" sz="3000" b="1" dirty="0">
                <a:solidFill>
                  <a:srgbClr val="0070C0"/>
                </a:solidFill>
              </a:rPr>
              <a:t>Разработаны и опубликованы 4 рабочие тетради </a:t>
            </a:r>
          </a:p>
          <a:p>
            <a:pPr marL="0" indent="0" algn="just">
              <a:lnSpc>
                <a:spcPct val="70000"/>
              </a:lnSpc>
              <a:buNone/>
            </a:pPr>
            <a:r>
              <a:rPr lang="ru-RU" sz="3000" dirty="0"/>
              <a:t>к программе </a:t>
            </a:r>
          </a:p>
          <a:p>
            <a:pPr marL="0" indent="0" algn="just">
              <a:lnSpc>
                <a:spcPct val="70000"/>
              </a:lnSpc>
              <a:buNone/>
            </a:pPr>
            <a:r>
              <a:rPr lang="ru-RU" sz="3000" dirty="0"/>
              <a:t>«Дошколятам об </a:t>
            </a:r>
            <a:r>
              <a:rPr lang="ru-RU" sz="3000" dirty="0" err="1"/>
              <a:t>этномире</a:t>
            </a:r>
            <a:r>
              <a:rPr lang="ru-RU" sz="3000" dirty="0"/>
              <a:t> Причерноморья Кубани»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467A4F-9948-4F04-953C-A748F564C0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858970" y="2862001"/>
            <a:ext cx="6912001" cy="118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980991-4851-44A0-A65C-9662398035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797" y="1930672"/>
            <a:ext cx="2546445" cy="360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7B93D1C-2C1F-4809-BC8A-9E93687652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4756" y="2829146"/>
            <a:ext cx="2546444" cy="360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11B76E-B108-4FA2-AFAE-D236ED43ECC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2714" y="1930672"/>
            <a:ext cx="2546443" cy="360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7C10E1A-454C-44DE-90B7-541607B43A9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0671" y="2829146"/>
            <a:ext cx="254644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55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75A316-9DB8-4D57-A9A7-61D15AC6E1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847137" y="2838790"/>
            <a:ext cx="6874692" cy="1180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8394CF-F540-42B7-BE56-2C52E2D0522C}"/>
              </a:ext>
            </a:extLst>
          </p:cNvPr>
          <p:cNvSpPr txBox="1"/>
          <p:nvPr/>
        </p:nvSpPr>
        <p:spPr>
          <a:xfrm>
            <a:off x="1180419" y="0"/>
            <a:ext cx="11011581" cy="156966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/>
              <a:t>Разработано и опубликовано учебно-методическое пособие </a:t>
            </a:r>
          </a:p>
          <a:p>
            <a:pPr algn="ctr"/>
            <a:r>
              <a:rPr lang="ru-RU" sz="3200" dirty="0"/>
              <a:t>«Материалы для заучивания детьми </a:t>
            </a:r>
          </a:p>
          <a:p>
            <a:pPr algn="ctr"/>
            <a:r>
              <a:rPr lang="ru-RU" sz="3200" dirty="0"/>
              <a:t>этнокультурной информации»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F0D6BA3-F7F4-41E1-8EFC-843C60C6D1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0000">
            <a:off x="9160575" y="1955301"/>
            <a:ext cx="2546447" cy="3600000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94CCB0C-94CC-4EDE-A8DA-4E67459762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0000">
            <a:off x="7241255" y="2800354"/>
            <a:ext cx="2546448" cy="3600000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B8B9F2B-FE60-43A5-A2F5-C430B690DA3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0000">
            <a:off x="5374320" y="1955301"/>
            <a:ext cx="2546447" cy="3600000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DA4E97D-3DCE-4AD5-925E-0E72599FB49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98245">
            <a:off x="3472190" y="2800834"/>
            <a:ext cx="2546448" cy="3600000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581DF2-1F96-40CF-ADD0-10CBC26A803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6509" y="1761554"/>
            <a:ext cx="2726449" cy="3854482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406862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5E33A-EE9B-30EA-CD0F-008898F8B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116" y="1374225"/>
            <a:ext cx="9406553" cy="172895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</a:rPr>
              <a:t>«Казачий уклад», </a:t>
            </a:r>
            <a:br>
              <a:rPr lang="ru-RU" sz="3200" b="1" dirty="0">
                <a:solidFill>
                  <a:schemeClr val="accent1"/>
                </a:solidFill>
              </a:rPr>
            </a:br>
            <a:r>
              <a:rPr lang="ru-RU" sz="3200" b="1" dirty="0">
                <a:solidFill>
                  <a:schemeClr val="accent1"/>
                </a:solidFill>
              </a:rPr>
              <a:t>«Традиции адыгов-шапсугов», </a:t>
            </a:r>
            <a:br>
              <a:rPr lang="ru-RU" sz="3200" b="1" dirty="0">
                <a:solidFill>
                  <a:schemeClr val="accent1"/>
                </a:solidFill>
              </a:rPr>
            </a:br>
            <a:r>
              <a:rPr lang="ru-RU" sz="3200" b="1" dirty="0">
                <a:solidFill>
                  <a:schemeClr val="accent1"/>
                </a:solidFill>
              </a:rPr>
              <a:t>«Мир </a:t>
            </a:r>
            <a:r>
              <a:rPr lang="ru-RU" sz="3200" b="1" dirty="0" err="1">
                <a:solidFill>
                  <a:schemeClr val="accent1"/>
                </a:solidFill>
              </a:rPr>
              <a:t>амшенских</a:t>
            </a:r>
            <a:r>
              <a:rPr lang="ru-RU" sz="3200" b="1" dirty="0">
                <a:solidFill>
                  <a:schemeClr val="accent1"/>
                </a:solidFill>
              </a:rPr>
              <a:t> армян», </a:t>
            </a:r>
            <a:br>
              <a:rPr lang="ru-RU" sz="3200" b="1" dirty="0">
                <a:solidFill>
                  <a:schemeClr val="accent1"/>
                </a:solidFill>
              </a:rPr>
            </a:br>
            <a:r>
              <a:rPr lang="ru-RU" sz="3200" b="1" dirty="0">
                <a:solidFill>
                  <a:schemeClr val="accent1"/>
                </a:solidFill>
              </a:rPr>
              <a:t>«Образ жизни понтийских греков»</a:t>
            </a:r>
          </a:p>
        </p:txBody>
      </p:sp>
      <p:pic>
        <p:nvPicPr>
          <p:cNvPr id="23" name="Рисунок 22" descr="Кубанские казаки круг м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502" y="3612355"/>
            <a:ext cx="3060454" cy="3060454"/>
          </a:xfrm>
          <a:prstGeom prst="rect">
            <a:avLst/>
          </a:prstGeom>
        </p:spPr>
      </p:pic>
      <p:pic>
        <p:nvPicPr>
          <p:cNvPr id="38" name="Рисунок 37" descr="Амшенские армяне круг м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5388" y="3612582"/>
            <a:ext cx="3060000" cy="3060000"/>
          </a:xfrm>
          <a:prstGeom prst="rect">
            <a:avLst/>
          </a:prstGeom>
        </p:spPr>
      </p:pic>
      <p:pic>
        <p:nvPicPr>
          <p:cNvPr id="39" name="Рисунок 38" descr="Понтийские греки круг м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104" y="3248319"/>
            <a:ext cx="3060000" cy="3060000"/>
          </a:xfrm>
          <a:prstGeom prst="rect">
            <a:avLst/>
          </a:prstGeom>
        </p:spPr>
      </p:pic>
      <p:pic>
        <p:nvPicPr>
          <p:cNvPr id="52" name="Рисунок 51" descr="Адыги-шапсуги круг м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2672" y="3248319"/>
            <a:ext cx="3060000" cy="306000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888C7B5-0ECA-DBF0-C299-F7217200E88D}"/>
              </a:ext>
            </a:extLst>
          </p:cNvPr>
          <p:cNvSpPr txBox="1">
            <a:spLocks/>
          </p:cNvSpPr>
          <p:nvPr/>
        </p:nvSpPr>
        <p:spPr>
          <a:xfrm>
            <a:off x="597030" y="18255"/>
            <a:ext cx="109979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002060"/>
                </a:solidFill>
              </a:rPr>
              <a:t>Игровые учебно-методические пособия</a:t>
            </a:r>
          </a:p>
        </p:txBody>
      </p:sp>
    </p:spTree>
    <p:extLst>
      <p:ext uri="{BB962C8B-B14F-4D97-AF65-F5344CB8AC3E}">
        <p14:creationId xmlns:p14="http://schemas.microsoft.com/office/powerpoint/2010/main" val="3281990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77E7BA-181C-5D38-D55C-9913481D32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7"/>
            <a:ext cx="6096528" cy="34292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A2BDCA-457D-FBF0-AD26-99A36FAE9C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472" y="-298"/>
            <a:ext cx="6096528" cy="34292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DBC198-E2CC-E3F1-9CAE-AA17AA8082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6" y="3428703"/>
            <a:ext cx="6096528" cy="34292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96F2CB-6005-FF40-BA6D-186AB14563E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472" y="3428702"/>
            <a:ext cx="6096528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374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2102</TotalTime>
  <Words>1169</Words>
  <Application>Microsoft Office PowerPoint</Application>
  <PresentationFormat>Широкоэкранный</PresentationFormat>
  <Paragraphs>143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Book Antiqua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Парциальная программа  «Дошколятам об этномире народов Причерноморья Кубани»</vt:lpstr>
      <vt:lpstr>УМК к парциальной программе «Дошколятам об этномире народов Причерноморья Кубани»</vt:lpstr>
      <vt:lpstr>Презентация PowerPoint</vt:lpstr>
      <vt:lpstr>Презентация PowerPoint</vt:lpstr>
      <vt:lpstr>«Казачий уклад»,  «Традиции адыгов-шапсугов»,  «Мир амшенских армян»,  «Образ жизни понтийских греков»</vt:lpstr>
      <vt:lpstr>Презентация PowerPoint</vt:lpstr>
      <vt:lpstr>Презентация PowerPoint</vt:lpstr>
      <vt:lpstr>Презентация PowerPoint</vt:lpstr>
      <vt:lpstr>Этнокультурное воспитание</vt:lpstr>
      <vt:lpstr>Занятие – основная форма образовательной деятельности</vt:lpstr>
      <vt:lpstr>Презентация PowerPoint</vt:lpstr>
      <vt:lpstr>Презентация PowerPoint</vt:lpstr>
      <vt:lpstr>Сравнительная диагностика</vt:lpstr>
      <vt:lpstr>Рецензии на разработанное методическое обеспечение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Публикации</vt:lpstr>
      <vt:lpstr>Участие с диссеминацией опыта  формирования у дошкольников этнокультурных представлений: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golavskaya.bsu@mail.ru</dc:creator>
  <cp:lastModifiedBy>Наталья Голавская</cp:lastModifiedBy>
  <cp:revision>158</cp:revision>
  <dcterms:created xsi:type="dcterms:W3CDTF">2022-01-14T05:18:18Z</dcterms:created>
  <dcterms:modified xsi:type="dcterms:W3CDTF">2023-09-09T12:44:55Z</dcterms:modified>
</cp:coreProperties>
</file>