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3"/>
  </p:notesMasterIdLst>
  <p:sldIdLst>
    <p:sldId id="256" r:id="rId2"/>
    <p:sldId id="295" r:id="rId3"/>
    <p:sldId id="267" r:id="rId4"/>
    <p:sldId id="268" r:id="rId5"/>
    <p:sldId id="277" r:id="rId6"/>
    <p:sldId id="279" r:id="rId7"/>
    <p:sldId id="278" r:id="rId8"/>
    <p:sldId id="269" r:id="rId9"/>
    <p:sldId id="272" r:id="rId10"/>
    <p:sldId id="286" r:id="rId11"/>
    <p:sldId id="287" r:id="rId12"/>
    <p:sldId id="280" r:id="rId13"/>
    <p:sldId id="283" r:id="rId14"/>
    <p:sldId id="284" r:id="rId15"/>
    <p:sldId id="285" r:id="rId16"/>
    <p:sldId id="282" r:id="rId17"/>
    <p:sldId id="273" r:id="rId18"/>
    <p:sldId id="296" r:id="rId19"/>
    <p:sldId id="288" r:id="rId20"/>
    <p:sldId id="289" r:id="rId21"/>
    <p:sldId id="298" r:id="rId22"/>
    <p:sldId id="290" r:id="rId23"/>
    <p:sldId id="291" r:id="rId24"/>
    <p:sldId id="274" r:id="rId25"/>
    <p:sldId id="292" r:id="rId26"/>
    <p:sldId id="293" r:id="rId27"/>
    <p:sldId id="294" r:id="rId28"/>
    <p:sldId id="275" r:id="rId29"/>
    <p:sldId id="270" r:id="rId30"/>
    <p:sldId id="271" r:id="rId31"/>
    <p:sldId id="26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12" y="10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9D784-8821-4987-A77E-449FF9B76D14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1659E-0AFD-4135-B396-7396836BA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7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E6E373-10DE-445A-8FE5-E8266D494F20}" type="slidenum">
              <a:rPr lang="ru-RU" altLang="ru-RU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94E8848F-2783-45AA-80AA-E9B304A9916E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5022DA-1C7B-4915-8FF5-5D3F0E2FD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6"/>
          <p:cNvSpPr/>
          <p:nvPr userDrawn="1"/>
        </p:nvSpPr>
        <p:spPr bwMode="gray">
          <a:xfrm>
            <a:off x="8210550" y="2789238"/>
            <a:ext cx="933450" cy="1004887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/>
          <p:nvPr userDrawn="1"/>
        </p:nvSpPr>
        <p:spPr bwMode="gray">
          <a:xfrm>
            <a:off x="0" y="2130425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8"/>
          <p:cNvSpPr/>
          <p:nvPr userDrawn="1"/>
        </p:nvSpPr>
        <p:spPr bwMode="gray">
          <a:xfrm>
            <a:off x="2495550" y="0"/>
            <a:ext cx="1711325" cy="235902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9"/>
          <p:cNvSpPr/>
          <p:nvPr userDrawn="1"/>
        </p:nvSpPr>
        <p:spPr bwMode="gray">
          <a:xfrm>
            <a:off x="0" y="0"/>
            <a:ext cx="2789238" cy="235902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7204FD-4197-48A9-9818-F06CA1F919C9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DAF58-7D06-480B-AC58-CDDD13991F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48A1C2-5C0A-4190-B279-1EC3D9F73DF7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39921-FC97-436C-AD25-F2F256498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 bwMode="gray">
          <a:xfrm rot="5400000">
            <a:off x="4572000" y="2349500"/>
            <a:ext cx="6519863" cy="1811337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6553200" y="6135688"/>
            <a:ext cx="987425" cy="7223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8605838" y="1379538"/>
            <a:ext cx="539750" cy="1462087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8604250" y="0"/>
            <a:ext cx="539750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gray">
          <a:xfrm>
            <a:off x="8210550" y="2789238"/>
            <a:ext cx="933450" cy="1004887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 userDrawn="1"/>
        </p:nvSpPr>
        <p:spPr bwMode="gray">
          <a:xfrm>
            <a:off x="0" y="2130425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 userDrawn="1"/>
        </p:nvSpPr>
        <p:spPr bwMode="gray">
          <a:xfrm>
            <a:off x="2495550" y="0"/>
            <a:ext cx="1711325" cy="235902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 userDrawn="1"/>
        </p:nvSpPr>
        <p:spPr bwMode="gray">
          <a:xfrm>
            <a:off x="0" y="0"/>
            <a:ext cx="2789238" cy="26701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296" y="3044952"/>
            <a:ext cx="4690872" cy="740664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813048"/>
            <a:ext cx="7772400" cy="1143000"/>
          </a:xfrm>
        </p:spPr>
        <p:txBody>
          <a:bodyPr rtlCol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F06FA-40BF-4D69-B6C2-FC552A2E85B8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8E358-394C-44A0-A7AF-F83263D63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1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"/>
            <a:ext cx="7699248" cy="932688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952" y="1645920"/>
            <a:ext cx="2816352" cy="448056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645920"/>
            <a:ext cx="4800600" cy="4480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F7B0-FA3D-466B-8A3C-ED630730EC3B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58A7D-03CC-421C-94C0-E8833F56A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5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fld id="{C1771CB7-A1D4-4E97-9B07-5FD883DC2B77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2D365-53AE-4BB3-8BBA-B1453C223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fld id="{78FF06FA-40BF-4D69-B6C2-FC552A2E85B8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71B8E358-394C-44A0-A7AF-F83263D63D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2" name="Rectangle 6"/>
          <p:cNvSpPr/>
          <p:nvPr userDrawn="1"/>
        </p:nvSpPr>
        <p:spPr bwMode="gray">
          <a:xfrm>
            <a:off x="8210550" y="2789238"/>
            <a:ext cx="933450" cy="1004887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7"/>
          <p:cNvSpPr/>
          <p:nvPr userDrawn="1"/>
        </p:nvSpPr>
        <p:spPr bwMode="gray">
          <a:xfrm>
            <a:off x="0" y="2130425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8"/>
          <p:cNvSpPr/>
          <p:nvPr userDrawn="1"/>
        </p:nvSpPr>
        <p:spPr bwMode="gray">
          <a:xfrm>
            <a:off x="2495550" y="0"/>
            <a:ext cx="1711325" cy="235902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9"/>
          <p:cNvSpPr/>
          <p:nvPr userDrawn="1"/>
        </p:nvSpPr>
        <p:spPr bwMode="gray">
          <a:xfrm>
            <a:off x="0" y="0"/>
            <a:ext cx="2789238" cy="26701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27A7F219-AD19-4743-B174-FE76F08FB5BB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9E5F6370-DA54-4612-97BF-2E3DE468F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fld id="{C0C0ADFD-DD65-45CC-900C-533038F93E28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1FBE0B7-A211-4C37-B4F5-A26CAB7A4D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8039F-113C-47B8-A49C-C5477098AFC2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D3B90-B018-4FC2-BDEA-473862C7B2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0"/>
            <a:ext cx="9144000" cy="301625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0"/>
            <a:ext cx="2432050" cy="53022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1427163" y="0"/>
            <a:ext cx="1571625" cy="43815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0B39B488-8AC4-4D23-B30B-B69EA57BFFE9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98135DE-7253-4856-8420-A85A0CCFC5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/>
          <p:nvPr userDrawn="1"/>
        </p:nvSpPr>
        <p:spPr bwMode="gray">
          <a:xfrm>
            <a:off x="0" y="6500813"/>
            <a:ext cx="9144000" cy="357187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1"/>
          <p:cNvSpPr/>
          <p:nvPr userDrawn="1"/>
        </p:nvSpPr>
        <p:spPr bwMode="gray">
          <a:xfrm>
            <a:off x="0" y="0"/>
            <a:ext cx="9144000" cy="301625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2"/>
          <p:cNvSpPr/>
          <p:nvPr userDrawn="1"/>
        </p:nvSpPr>
        <p:spPr bwMode="gray">
          <a:xfrm>
            <a:off x="0" y="0"/>
            <a:ext cx="301625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3"/>
          <p:cNvSpPr/>
          <p:nvPr userDrawn="1"/>
        </p:nvSpPr>
        <p:spPr bwMode="gray">
          <a:xfrm>
            <a:off x="0" y="0"/>
            <a:ext cx="2432050" cy="53022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4"/>
          <p:cNvSpPr/>
          <p:nvPr userDrawn="1"/>
        </p:nvSpPr>
        <p:spPr bwMode="gray">
          <a:xfrm>
            <a:off x="1427163" y="0"/>
            <a:ext cx="1571625" cy="43815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5"/>
          <p:cNvSpPr/>
          <p:nvPr userDrawn="1"/>
        </p:nvSpPr>
        <p:spPr bwMode="gray">
          <a:xfrm>
            <a:off x="8842375" y="0"/>
            <a:ext cx="301625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FF7F7B0-FA3D-466B-8A3C-ED630730EC3B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5658A7D-03CC-421C-94C0-E8833F56A0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6CD1057-896F-4E9E-A20D-7E63F9BC2BA6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B4C067E7-91F4-43C6-961C-C0757D4E30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7BD035-20E6-48BA-A66F-90AE134CADE2}" type="datetimeFigureOut">
              <a:rPr lang="en-US" smtClean="0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76C37C-96EE-4405-9D2C-269BBC034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764" r:id="rId12"/>
    <p:sldLayoutId id="2147483760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%D0%A2%D0%A0%D0%98%D0%97-%D0%BF%D0%B5%D0%B4%D0%B0%D0%B3%D0%BE%D0%B3%D0%B8%D0%BA%D0%B0&amp;action=edit&amp;redlink=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63" y="1787525"/>
            <a:ext cx="8643937" cy="1857375"/>
          </a:xfrm>
        </p:spPr>
        <p:txBody>
          <a:bodyPr>
            <a:normAutofit fontScale="32500" lnSpcReduction="20000"/>
          </a:bodyPr>
          <a:lstStyle/>
          <a:p>
            <a:pPr algn="ctr">
              <a:defRPr/>
            </a:pPr>
            <a:r>
              <a:rPr lang="ru-RU" sz="9300" b="1" dirty="0">
                <a:solidFill>
                  <a:srgbClr val="C00000"/>
                </a:solidFill>
                <a:latin typeface="Arial Black" pitchFamily="34" charset="0"/>
              </a:rPr>
              <a:t>«Система работы МБОУ СОШ №1 </a:t>
            </a:r>
            <a:r>
              <a:rPr lang="ru-RU" sz="9300" b="1" dirty="0" err="1">
                <a:solidFill>
                  <a:srgbClr val="C00000"/>
                </a:solidFill>
                <a:latin typeface="Arial Black" pitchFamily="34" charset="0"/>
              </a:rPr>
              <a:t>ст.Каневской</a:t>
            </a:r>
            <a:r>
              <a:rPr lang="ru-RU" sz="9300" b="1" dirty="0">
                <a:solidFill>
                  <a:srgbClr val="C00000"/>
                </a:solidFill>
                <a:latin typeface="Arial Black" pitchFamily="34" charset="0"/>
              </a:rPr>
              <a:t> по продвижению книги и чтения среди школьников»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8"/>
          <a:stretch>
            <a:fillRect/>
          </a:stretch>
        </p:blipFill>
        <p:spPr bwMode="auto">
          <a:xfrm>
            <a:off x="1547664" y="3284985"/>
            <a:ext cx="6367456" cy="2939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2" name="Picture 5" descr="http://www.vsehpozdravil.ru/res/images/postcards/7083.detai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86" y="116632"/>
            <a:ext cx="2279427" cy="150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1835150" y="6243638"/>
            <a:ext cx="7129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>
                <a:solidFill>
                  <a:srgbClr val="C00000"/>
                </a:solidFill>
                <a:latin typeface="Arial Black" pitchFamily="34" charset="0"/>
              </a:rPr>
              <a:t>Кострова Елена Сергеевна</a:t>
            </a:r>
            <a:r>
              <a:rPr lang="ru-RU" altLang="ru-RU">
                <a:solidFill>
                  <a:srgbClr val="C00000"/>
                </a:solidFill>
              </a:rPr>
              <a:t>, </a:t>
            </a:r>
          </a:p>
          <a:p>
            <a:pPr algn="r" eaLnBrk="1" hangingPunct="1"/>
            <a:r>
              <a:rPr lang="ru-RU" altLang="ru-RU">
                <a:solidFill>
                  <a:srgbClr val="C00000"/>
                </a:solidFill>
              </a:rPr>
              <a:t>заместитель директора по УВР МБОУ СОШ №1 ст.Каневской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atoly Alexandrovich Gu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0" y="335133"/>
            <a:ext cx="1934183" cy="1941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128643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Автономной некоммерческой организации содействия инновациям «ТРИЗ-профи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«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ТРИЗ-педагогика (страница отсутствует)"/>
              </a:rPr>
              <a:t>ТРИЗ-педагогика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стал общепринятым после издания шести сборников статей под названием «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ТРИЗ+педагогика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составителем которых является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Гин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501008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      </a:t>
            </a:r>
            <a:r>
              <a:rPr lang="ru-RU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alibri"/>
              </a:rPr>
              <a:t>ТРИЗ — теория решения изобретательских задач, </a:t>
            </a:r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начатая </a:t>
            </a:r>
            <a:r>
              <a:rPr lang="ru-RU" sz="2000" b="1" dirty="0">
                <a:solidFill>
                  <a:srgbClr val="C00000"/>
                </a:solidFill>
                <a:latin typeface="Calibri"/>
              </a:rPr>
              <a:t>Генрихом </a:t>
            </a:r>
            <a:r>
              <a:rPr lang="ru-RU" sz="2000" b="1" dirty="0" err="1" smtClean="0">
                <a:solidFill>
                  <a:srgbClr val="C00000"/>
                </a:solidFill>
                <a:latin typeface="Calibri"/>
              </a:rPr>
              <a:t>Сауловичем</a:t>
            </a:r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Calibri"/>
              </a:rPr>
              <a:t>Альтшуллером</a:t>
            </a:r>
            <a:r>
              <a:rPr lang="ru-RU" sz="2000" b="1" dirty="0">
                <a:solidFill>
                  <a:srgbClr val="C00000"/>
                </a:solidFill>
                <a:latin typeface="Calibri"/>
              </a:rPr>
              <a:t> </a:t>
            </a:r>
            <a:endParaRPr lang="ru-RU" sz="2000" b="1" dirty="0" smtClean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и </a:t>
            </a:r>
            <a:r>
              <a:rPr lang="ru-RU" sz="2000" b="1" dirty="0">
                <a:solidFill>
                  <a:srgbClr val="C00000"/>
                </a:solidFill>
                <a:latin typeface="Calibri"/>
              </a:rPr>
              <a:t>его коллегами в 1946 году</a:t>
            </a:r>
            <a:r>
              <a:rPr lang="ru-RU" sz="2000" b="1" dirty="0" smtClean="0">
                <a:solidFill>
                  <a:srgbClr val="C00000"/>
                </a:solidFill>
                <a:latin typeface="Calibri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157192"/>
            <a:ext cx="8737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515DB"/>
                </a:solidFill>
                <a:latin typeface="Calibri"/>
              </a:rPr>
              <a:t>Особенность ТРИЗ-педагогики заключается в том, что она предлагает алгоритмические методы формирования осознанного, управляемого, целенаправленного и эффективного процесса </a:t>
            </a:r>
            <a:r>
              <a:rPr lang="ru-RU" b="1" dirty="0" err="1">
                <a:solidFill>
                  <a:srgbClr val="1515DB"/>
                </a:solidFill>
                <a:latin typeface="Calibri"/>
              </a:rPr>
              <a:t>мыследеятельности</a:t>
            </a:r>
            <a:r>
              <a:rPr lang="ru-RU" b="1" dirty="0">
                <a:solidFill>
                  <a:srgbClr val="1515DB"/>
                </a:solidFill>
                <a:latin typeface="Calibri"/>
              </a:rPr>
              <a:t>, то есть работает на повышение культуры мышления. </a:t>
            </a:r>
            <a:endParaRPr lang="ru-RU" dirty="0">
              <a:solidFill>
                <a:srgbClr val="1515DB"/>
              </a:solidFill>
              <a:latin typeface="Calibri"/>
            </a:endParaRPr>
          </a:p>
        </p:txBody>
      </p:sp>
      <p:pic>
        <p:nvPicPr>
          <p:cNvPr id="6150" name="Picture 6" descr="Картинки по запрос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78" y="2724116"/>
            <a:ext cx="1398815" cy="2098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61442" y="428839"/>
            <a:ext cx="6287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Обучение, построенное на усвоении конкретных фактов, изжило себя в принципе, ибо факты быстро устаревают, а их объем стремится к бесконечности.</a:t>
            </a:r>
          </a:p>
          <a:p>
            <a:pPr algn="r"/>
            <a:r>
              <a:rPr lang="ru-RU" dirty="0"/>
              <a:t>А.А. </a:t>
            </a:r>
            <a:r>
              <a:rPr lang="ru-RU" dirty="0" err="1"/>
              <a:t>Гин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4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2238"/>
            <a:ext cx="8820472" cy="40798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Модель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ПАСПОРТ ЛИТЕРАТУРНОГО ГЕРОЯ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8547336"/>
              </p:ext>
            </p:extLst>
          </p:nvPr>
        </p:nvGraphicFramePr>
        <p:xfrm>
          <a:off x="467544" y="4221088"/>
          <a:ext cx="8352928" cy="23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4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62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5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88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431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1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Дед Ларион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Ваня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 Петрович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Ветеринар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73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Прописка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жительства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Род деятельности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73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Речь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Личные качества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3570905"/>
            <a:ext cx="359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 smtClean="0">
                <a:latin typeface="Calibri"/>
              </a:rPr>
              <a:t>К. Паустовский «Заячьи лапы»</a:t>
            </a:r>
            <a:endParaRPr lang="ru-RU" sz="2000" b="1" u="sng" dirty="0"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624" y="623096"/>
            <a:ext cx="3290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 smtClean="0">
                <a:latin typeface="Calibri"/>
              </a:rPr>
              <a:t>П</a:t>
            </a:r>
            <a:r>
              <a:rPr lang="ru-RU" sz="2000" b="1" u="sng" dirty="0" smtClean="0">
                <a:latin typeface="Calibri"/>
              </a:rPr>
              <a:t>. Ершов «Конёк-горбунок»</a:t>
            </a:r>
            <a:endParaRPr lang="ru-RU" sz="2000" b="1" u="sng" dirty="0"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592" y="1023206"/>
            <a:ext cx="73805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Создатель (автор)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П.П. Ершов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Прописка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сказка «Конек-Горбунок»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град-столице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конюхом у царя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–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ответственный, любопытный, смелый, бесшабашный, честный, выполняет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приказания царя, не прилагая особых усилий (помогает ему во всем конек Горбунок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Побеждает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естность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03751"/>
            <a:ext cx="903649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ТКМ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Технология критического мышления)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целостная система, формирующая навыки работы с информацией в процессе чтения и письма. </a:t>
            </a:r>
            <a:endParaRPr lang="ru-RU" sz="6000" b="1" cap="all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4154" y="3815973"/>
            <a:ext cx="7176204" cy="9848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40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трехфазная структура урока: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altLang="ru-RU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932040" y="5229200"/>
            <a:ext cx="2174995" cy="52314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</a:rPr>
              <a:t>осмысление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193602" y="4581128"/>
            <a:ext cx="2016224" cy="47311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</a:rPr>
              <a:t>вызов</a:t>
            </a:r>
            <a:endParaRPr lang="ru-RU" altLang="ru-RU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228184" y="5949280"/>
            <a:ext cx="2456806" cy="52275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</a:rPr>
              <a:t>рефлексия</a:t>
            </a:r>
            <a:endParaRPr lang="ru-RU" altLang="ru-RU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56792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 МЫШЛЕНИЕ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 анализировать информацию с позиций логики, умение выносить обоснованные суждения, решения и применять полученные результаты как к стандартным, так и к нестандартным ситуациям, вопросам и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проблемам.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2387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522412" y="465777"/>
            <a:ext cx="2592388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</a:rPr>
              <a:t>В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</a:rPr>
              <a:t>ызов</a:t>
            </a:r>
            <a:endParaRPr lang="ru-RU" altLang="ru-RU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376660"/>
            <a:ext cx="55517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«Верите ли вы, что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...?»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«Верные и неверные утверждения»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«Загадка»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«Мозговой штурм»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«Авторский стул»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«Корзина» идей, понятий, имён"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«Кластер»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«Ассоциации»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предсказаний»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«Перепутанные логические цепочки»</a:t>
            </a:r>
            <a:r>
              <a:rPr lang="ru-RU" sz="2400" b="1" dirty="0">
                <a:solidFill>
                  <a:srgbClr val="1515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1515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1515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642949" y="333603"/>
            <a:ext cx="2592388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</a:rPr>
              <a:t>О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</a:rPr>
              <a:t>смысление</a:t>
            </a:r>
            <a:endParaRPr lang="ru-RU" altLang="ru-RU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96752"/>
            <a:ext cx="6539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1515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Вена (по воде)»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остановками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«Чтение с пометами»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«Маркировочной  таблицы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ЗУХ или ЗХУ»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«Таблица «толстых» и «тонких» вопросов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«Зигзаг»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«Двухчастный дневник»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«Бортовой журнал»</a:t>
            </a:r>
          </a:p>
        </p:txBody>
      </p:sp>
    </p:spTree>
    <p:extLst>
      <p:ext uri="{BB962C8B-B14F-4D97-AF65-F5344CB8AC3E}">
        <p14:creationId xmlns:p14="http://schemas.microsoft.com/office/powerpoint/2010/main" val="17884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962944" y="747260"/>
            <a:ext cx="2592388" cy="720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</a:rPr>
              <a:t>Р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</a:rPr>
              <a:t>ефлексия</a:t>
            </a:r>
            <a:endParaRPr lang="ru-RU" altLang="ru-RU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05794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к маме, учителю, к герою произведения»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«Пятиминутное эссе»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«Таблица «толстых» и «тонких» вопросов»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49" y="116632"/>
            <a:ext cx="8688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latin typeface="Calibri"/>
              </a:rPr>
              <a:t>Приём </a:t>
            </a:r>
            <a:r>
              <a:rPr lang="ru-RU" sz="2400" b="1" i="1" dirty="0">
                <a:solidFill>
                  <a:srgbClr val="C00000"/>
                </a:solidFill>
                <a:latin typeface="Calibri"/>
              </a:rPr>
              <a:t>«Мозговой штурм» </a:t>
            </a:r>
            <a:r>
              <a:rPr lang="ru-RU" b="1" i="1" dirty="0">
                <a:latin typeface="Calibri"/>
              </a:rPr>
              <a:t>очень уместен на уроках литературного чтения. Например по картинке к </a:t>
            </a:r>
            <a:r>
              <a:rPr lang="ru-RU" b="1" i="1" dirty="0" smtClean="0">
                <a:latin typeface="Calibri"/>
              </a:rPr>
              <a:t>произведениям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50" y="1255857"/>
            <a:ext cx="50373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>
                <a:solidFill>
                  <a:prstClr val="black"/>
                </a:solidFill>
                <a:latin typeface="Calibri"/>
              </a:rPr>
              <a:t>—</a:t>
            </a:r>
            <a:r>
              <a:rPr lang="ru-RU" i="1" dirty="0">
                <a:solidFill>
                  <a:prstClr val="black"/>
                </a:solidFill>
                <a:latin typeface="Calibri"/>
              </a:rPr>
              <a:t> Посмотрите на картинку. 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Кто </a:t>
            </a:r>
            <a:r>
              <a:rPr lang="ru-RU" i="1" dirty="0">
                <a:solidFill>
                  <a:prstClr val="black"/>
                </a:solidFill>
                <a:latin typeface="Calibri"/>
              </a:rPr>
              <a:t>на ней 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изображен?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Определите тему 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рассказа.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Что вы можете сказать о льве. Изобразите животного.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Что вы можете сказать о собаке. Изобразите животного. </a:t>
            </a:r>
            <a:endParaRPr lang="ru-RU" i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Что </a:t>
            </a:r>
            <a:r>
              <a:rPr lang="ru-RU" i="1" dirty="0">
                <a:solidFill>
                  <a:prstClr val="black"/>
                </a:solidFill>
                <a:latin typeface="Calibri"/>
              </a:rPr>
              <a:t>вы можете о них сказать?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Кто написал это произведение?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 smtClean="0">
                <a:solidFill>
                  <a:prstClr val="black"/>
                </a:solidFill>
                <a:latin typeface="Calibri"/>
              </a:rPr>
              <a:t>—</a:t>
            </a:r>
            <a:r>
              <a:rPr lang="ru-RU" i="1" dirty="0">
                <a:solidFill>
                  <a:prstClr val="black"/>
                </a:solidFill>
                <a:latin typeface="Calibri"/>
              </a:rPr>
              <a:t> О чем может быть рассказ с таким названием?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Что может произойти в рассказе с таким названием?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</a:rPr>
              <a:t>— Можно ли по названию определить, будет ли он шуточный, серьёзный, поучительный?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Картинки по запросу лев и собач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9" y="1124744"/>
            <a:ext cx="2490160" cy="321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лев и собачк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6819" r="2331" b="6990"/>
          <a:stretch/>
        </p:blipFill>
        <p:spPr bwMode="auto">
          <a:xfrm>
            <a:off x="6873800" y="5179220"/>
            <a:ext cx="2267744" cy="16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916832"/>
            <a:ext cx="8137153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8280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Arial Black" pitchFamily="34" charset="0"/>
              </a:rPr>
              <a:t>РАБОТА МО УЧИТЕЛЕЙ РУССКОГО ЯЗЫКА И ЛИТЕРАТУРЫ  МБОУ СОШ №1 ПО ПРОДВИЖЕНИЮ КНИГИ  И АКТИВИЗАЦИИ ЧТЕНИЯ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398" y="1878042"/>
            <a:ext cx="82103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Единая тема МО учителей русского языка и литературы</a:t>
            </a:r>
            <a:r>
              <a:rPr lang="ru-RU" sz="2000" b="1" dirty="0"/>
              <a:t>: </a:t>
            </a:r>
            <a:endParaRPr lang="ru-RU" sz="2000" b="1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/>
              <a:t>Смысловое чтение и работа с текстом как путь </a:t>
            </a:r>
            <a:r>
              <a:rPr lang="ru-RU" sz="2000" dirty="0" smtClean="0"/>
              <a:t> </a:t>
            </a:r>
            <a:r>
              <a:rPr lang="ru-RU" sz="2000" dirty="0"/>
              <a:t>к успешному освоению  русского </a:t>
            </a:r>
            <a:r>
              <a:rPr lang="ru-RU" sz="2000" dirty="0" smtClean="0"/>
              <a:t>языка»</a:t>
            </a:r>
            <a:endParaRPr lang="ru-RU" sz="2000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8033" y="338947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Основной метод обучения </a:t>
            </a:r>
            <a:r>
              <a:rPr lang="ru-RU" b="1" dirty="0" smtClean="0">
                <a:solidFill>
                  <a:schemeClr val="bg1"/>
                </a:solidFill>
              </a:rPr>
              <a:t>– обучение стратегиям чтения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64235" y="4077072"/>
            <a:ext cx="388855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Полноценное чтение</a:t>
            </a:r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422088" y="4825541"/>
            <a:ext cx="1678191" cy="7920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фаза</a:t>
            </a:r>
            <a:endParaRPr lang="ru-RU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923864" y="4845206"/>
            <a:ext cx="1678191" cy="7920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фаза</a:t>
            </a:r>
            <a:endParaRPr lang="ru-RU" dirty="0"/>
          </a:p>
        </p:txBody>
      </p:sp>
      <p:sp>
        <p:nvSpPr>
          <p:cNvPr id="7" name="Рамка 6"/>
          <p:cNvSpPr/>
          <p:nvPr/>
        </p:nvSpPr>
        <p:spPr>
          <a:xfrm>
            <a:off x="611560" y="3389476"/>
            <a:ext cx="8099361" cy="3693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384536" y="4825541"/>
            <a:ext cx="1678191" cy="7920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 фаза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195736" y="5641314"/>
            <a:ext cx="191023" cy="283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714476" y="5637294"/>
            <a:ext cx="144431" cy="2871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138962" y="5641314"/>
            <a:ext cx="169341" cy="283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297823" y="5087519"/>
            <a:ext cx="421168" cy="153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5719264" y="5076704"/>
            <a:ext cx="421168" cy="153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34771" y="5996488"/>
            <a:ext cx="2448272" cy="861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Извлечение смысла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(интерпретация)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71600" y="5996488"/>
            <a:ext cx="2448272" cy="861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Восприятие текста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(расшифровка)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204357" y="5996488"/>
            <a:ext cx="2448272" cy="861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Создание собственного смысла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(«погружение»))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ая папка\IMG_29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8688"/>
            <a:ext cx="3272720" cy="284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DSC00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96752"/>
            <a:ext cx="3672408" cy="284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9486"/>
            <a:ext cx="65055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Новая папка\IMG_2950.JPG"/>
          <p:cNvPicPr/>
          <p:nvPr/>
        </p:nvPicPr>
        <p:blipFill>
          <a:blip r:embed="rId5" cstate="print"/>
          <a:srcRect t="24180"/>
          <a:stretch>
            <a:fillRect/>
          </a:stretch>
        </p:blipFill>
        <p:spPr bwMode="auto">
          <a:xfrm>
            <a:off x="6804248" y="4184600"/>
            <a:ext cx="1822192" cy="233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IMG_29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04672"/>
            <a:ext cx="2972941" cy="231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SC05476.JPG"/>
          <p:cNvPicPr/>
          <p:nvPr/>
        </p:nvPicPr>
        <p:blipFill>
          <a:blip r:embed="rId7" cstate="print"/>
          <a:srcRect l="18593"/>
          <a:stretch>
            <a:fillRect/>
          </a:stretch>
        </p:blipFill>
        <p:spPr bwMode="auto">
          <a:xfrm>
            <a:off x="334864" y="4204672"/>
            <a:ext cx="2845112" cy="231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17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75656" y="152480"/>
            <a:ext cx="64807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Основа любого урока - ТЕКСТ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496944" cy="563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Урок 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«Употребление прилагательных в речи» 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Страшное, грубое, липкое, грязное,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Жёстко тупое, всегда безобразное,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Медленно рвущее, мелко-нечестное,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Скользкое, стыдное, низкое, тесное,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Явно-довольное, тайно-блудливое,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Плоско-смешное и тошно-трусливое,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Вязко,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болотно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и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тинно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-застойное,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Жизни и смерти равно недостойное,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Рабское, хамское, гнойное, чёрное,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Изредка серое, в сером упорное,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Вечно лежачее, дьявольски косное,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Глупое, сохлое, сонное, злостное,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Трупно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-холодное, жалко ничтожное,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Непереносное, ложное, ложное!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Но жалоб не надо; что радости в плаче?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Мы знаем, мы знаем: всё будет иначе…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r">
              <a:lnSpc>
                <a:spcPct val="10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     З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Гиппиус «Всё кругом»</a:t>
            </a:r>
            <a:endParaRPr lang="ru-RU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ÐÐ°ÑÑÐ¸Ð½ÐºÐ¸ Ð¿Ð¾ Ð·Ð°Ð¿ÑÐ¾ÑÑ ÑÑ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86" y="3877731"/>
            <a:ext cx="4967114" cy="298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" y="35456"/>
            <a:ext cx="9132664" cy="408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ÐÐ°ÑÑÐ¸Ð½ÐºÐ¸ Ð¿Ð¾ Ð·Ð°Ð¿ÑÐ¾ÑÑ ÑÑ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" y="4120772"/>
            <a:ext cx="4113668" cy="27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лнце 3"/>
          <p:cNvSpPr/>
          <p:nvPr/>
        </p:nvSpPr>
        <p:spPr>
          <a:xfrm>
            <a:off x="-108520" y="-171400"/>
            <a:ext cx="4427984" cy="410445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3923928" y="617880"/>
            <a:ext cx="4824536" cy="415817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836712"/>
            <a:ext cx="7992888" cy="44832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Утро</a:t>
            </a:r>
            <a:endParaRPr lang="ru-RU" sz="14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Желтое, яркое,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Игриво-весёлое,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Красивое, светлое,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Нежное, мягкое-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Такое оно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Утро моё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!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endParaRPr lang="ru-RU" sz="20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720725" algn="ctr">
              <a:spcAft>
                <a:spcPts val="8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Облака</a:t>
            </a:r>
            <a:endParaRPr lang="ru-RU" sz="20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720725" algn="ctr">
              <a:spcAft>
                <a:spcPts val="80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Белые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голубые,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720725" algn="ctr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Синие, пурпурные,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720725" algn="ctr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Прекрасные, красивые,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720725" algn="ctr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Нежные, лазурные,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720725" algn="ctr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Большие и маленькие,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720725" algn="ctr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Закатные и красные-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720725"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Облачка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бывают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разные.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33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5445125"/>
            <a:ext cx="8497888" cy="125253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444D2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результаты обучения, успешная сдача ОГЭ и ЕГЭ, развитие важнейшей компетенции личности школьника– умение учиться</a:t>
            </a:r>
          </a:p>
          <a:p>
            <a:pPr algn="ctr">
              <a:defRPr/>
            </a:pP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15888"/>
            <a:ext cx="8229600" cy="129698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smtClean="0">
                <a:solidFill>
                  <a:srgbClr val="444D26">
                    <a:lumMod val="50000"/>
                  </a:srgbClr>
                </a:solidFill>
                <a:latin typeface="Georgia" pitchFamily="18" charset="0"/>
              </a:rPr>
              <a:t>Система работы по формированию метапредметного результата </a:t>
            </a:r>
            <a:br>
              <a:rPr lang="ru-RU" sz="2800" b="1" kern="0" smtClean="0">
                <a:solidFill>
                  <a:srgbClr val="444D26">
                    <a:lumMod val="50000"/>
                  </a:srgbClr>
                </a:solidFill>
                <a:latin typeface="Georgia" pitchFamily="18" charset="0"/>
              </a:rPr>
            </a:br>
            <a:r>
              <a:rPr lang="ru-RU" sz="2800" b="1" kern="0" smtClean="0">
                <a:solidFill>
                  <a:srgbClr val="444D26">
                    <a:lumMod val="50000"/>
                  </a:srgbClr>
                </a:solidFill>
                <a:latin typeface="Georgia" pitchFamily="18" charset="0"/>
              </a:rPr>
              <a:t>«смысловое чтение»</a:t>
            </a:r>
            <a:endParaRPr lang="ru-RU" sz="2800" b="1" kern="0" dirty="0">
              <a:solidFill>
                <a:srgbClr val="444D26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1628775"/>
            <a:ext cx="2592388" cy="914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Georgia" pitchFamily="18" charset="0"/>
              </a:rPr>
              <a:t>Стратегии работы с текстом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2138" y="1628775"/>
            <a:ext cx="2663825" cy="10318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Georgia" pitchFamily="18" charset="0"/>
              </a:rPr>
              <a:t>Техники активно-продуктивного чтения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425" y="1628775"/>
            <a:ext cx="2843213" cy="12096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Georgia" pitchFamily="18" charset="0"/>
              </a:rPr>
              <a:t>Использование технологии критического мышления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3579813"/>
            <a:ext cx="2592388" cy="9144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Georgia" pitchFamily="18" charset="0"/>
              </a:rPr>
              <a:t>Начальная школа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13088" y="3579813"/>
            <a:ext cx="2663825" cy="9144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Georgia" pitchFamily="18" charset="0"/>
              </a:rPr>
              <a:t>Основная школа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3579813"/>
            <a:ext cx="2590800" cy="114935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Georgia" pitchFamily="18" charset="0"/>
              </a:rPr>
              <a:t>Средняя школа</a:t>
            </a:r>
          </a:p>
        </p:txBody>
      </p:sp>
      <p:cxnSp>
        <p:nvCxnSpPr>
          <p:cNvPr id="11" name="Прямая со стрелкой 10"/>
          <p:cNvCxnSpPr>
            <a:endCxn id="7" idx="0"/>
          </p:cNvCxnSpPr>
          <p:nvPr/>
        </p:nvCxnSpPr>
        <p:spPr>
          <a:xfrm flipH="1">
            <a:off x="1547813" y="2532063"/>
            <a:ext cx="92075" cy="104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572000" y="2659063"/>
            <a:ext cx="0" cy="942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340600" y="2944813"/>
            <a:ext cx="163513" cy="836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483225" y="2944813"/>
            <a:ext cx="1879600" cy="63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8" idx="0"/>
          </p:cNvCxnSpPr>
          <p:nvPr/>
        </p:nvCxnSpPr>
        <p:spPr>
          <a:xfrm>
            <a:off x="1646238" y="2562225"/>
            <a:ext cx="2798762" cy="1017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535488" y="2678113"/>
            <a:ext cx="2820987" cy="1001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Правая фигурная скобка 33"/>
          <p:cNvSpPr/>
          <p:nvPr/>
        </p:nvSpPr>
        <p:spPr>
          <a:xfrm rot="5400000">
            <a:off x="4223543" y="1310482"/>
            <a:ext cx="442913" cy="7416800"/>
          </a:xfrm>
          <a:prstGeom prst="rightBrac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42261"/>
              </p:ext>
            </p:extLst>
          </p:nvPr>
        </p:nvGraphicFramePr>
        <p:xfrm>
          <a:off x="395536" y="1124744"/>
          <a:ext cx="8424936" cy="46730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{284E427A-3D55-4303-BF80-6455036E1DE7}</a:tableStyleId>
              </a:tblPr>
              <a:tblGrid>
                <a:gridCol w="1512168"/>
                <a:gridCol w="1008112"/>
                <a:gridCol w="1080120"/>
                <a:gridCol w="1008112"/>
                <a:gridCol w="3816424"/>
              </a:tblGrid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Тип заданий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заданий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 выполнения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Примерное содержание заданий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21771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21771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Изложение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ИК1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Содержание изложения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6531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ИК2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Сжатие исходного текста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(исключение, обобщение, упрощение)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6531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ИК3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Смысловая цельность, речевая связность и последовательность изложения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21771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Тест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71.42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Работа с текстом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21771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76,19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87, 39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Работа с текстом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21771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95,23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95</a:t>
                      </a:r>
                      <a:r>
                        <a:rPr lang="ru-RU" sz="1400" dirty="0">
                          <a:effectLst/>
                        </a:rPr>
                        <a:t>, 77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Работа с текстом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Сочинение- рассуждение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С1К1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обоснованного ответа на вопрос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21771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С1К2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95.23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98, </a:t>
                      </a: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примеров- аргументов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65314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С1К3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Смысловая цельность, речевая связность и последовательность изложения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С1К4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Композиционная стройность работы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47" marR="66647" marT="0" marB="0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520" y="474440"/>
            <a:ext cx="8753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Результаты  работы с текстом с использованием технологии  смыслового чтения  ОГЭ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709271"/>
              </p:ext>
            </p:extLst>
          </p:nvPr>
        </p:nvGraphicFramePr>
        <p:xfrm>
          <a:off x="467544" y="1052736"/>
          <a:ext cx="8424936" cy="5592153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052585"/>
                <a:gridCol w="1107655"/>
                <a:gridCol w="6264696"/>
              </a:tblGrid>
              <a:tr h="414949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% выполнения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Проверяемые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элементы содержания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22402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28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Формулировка проблем исходного текста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46656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Комментарий к сформулированной проблеме исходного  текста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45917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Отражение позиции автора исходного текста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43425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88,4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Аргументация экзаменуемым собственного мнения по</a:t>
                      </a:r>
                      <a:endParaRPr lang="ru-RU" sz="1000" b="1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проблеме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46656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88,7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Смысловая цельность, речевая связность </a:t>
                      </a:r>
                      <a:r>
                        <a:rPr lang="ru-RU" sz="1400" b="1" dirty="0" err="1" smtClean="0">
                          <a:effectLst/>
                        </a:rPr>
                        <a:t>ипоследовательность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изложения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23328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73,2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Точность и выразительность речи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23328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Соблюдение этических норм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31345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94,2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Соблюдение </a:t>
                      </a:r>
                      <a:r>
                        <a:rPr lang="ru-RU" sz="1400" b="1" dirty="0" err="1">
                          <a:effectLst/>
                        </a:rPr>
                        <a:t>фактологической</a:t>
                      </a:r>
                      <a:r>
                        <a:rPr lang="ru-RU" sz="1400" b="1" dirty="0">
                          <a:effectLst/>
                        </a:rPr>
                        <a:t> точности в фоновом  материале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69984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97.4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Информационная обработка</a:t>
                      </a:r>
                      <a:endParaRPr lang="ru-RU" sz="1000" b="1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письменных текстов различных</a:t>
                      </a:r>
                      <a:endParaRPr lang="ru-RU" sz="1000" b="1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стилей и жанров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46656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97,4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Средства связи предложений в</a:t>
                      </a:r>
                      <a:endParaRPr lang="ru-RU" sz="1000" b="1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тексте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69984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76,8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Текст как речевое произведение.</a:t>
                      </a:r>
                      <a:endParaRPr lang="ru-RU" sz="1000" b="1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Смысловая и композиционная</a:t>
                      </a:r>
                      <a:endParaRPr lang="ru-RU" sz="1000" b="1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целостность текста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  <a:tr h="23328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58.6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Функционально-смысловые типы  речи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16" marR="58316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3648" y="476672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>
                <a:solidFill>
                  <a:prstClr val="white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Результаты  работы с текстом с использованием технологии  смыслового чтения  </a:t>
            </a:r>
            <a:r>
              <a:rPr lang="ru-RU" altLang="ru-RU" b="1" dirty="0" smtClean="0">
                <a:solidFill>
                  <a:prstClr val="white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ЕГЭ</a:t>
            </a:r>
            <a:endParaRPr lang="ru-RU" altLang="ru-RU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827088" y="692150"/>
            <a:ext cx="7705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Arial Black" pitchFamily="34" charset="0"/>
              </a:rPr>
              <a:t>РАБОТА ИБЦ «ПОИСК» ПО ПРОДВИЖЕНИЮ КНИГИ  И АКТИВИЗАЦИИ ЧТЕНИЯ</a:t>
            </a:r>
          </a:p>
        </p:txBody>
      </p:sp>
      <p:pic>
        <p:nvPicPr>
          <p:cNvPr id="3" name="Picture 2" descr="C:\Documents and Settings\учитель\Рабочий стол\Новая папка\SAM_0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1024" y="1363531"/>
            <a:ext cx="3934408" cy="354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732240" y="2077963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</a:rPr>
              <a:t>201</a:t>
            </a:r>
            <a:r>
              <a:rPr lang="ru-RU" sz="600" b="1" dirty="0" smtClean="0">
                <a:solidFill>
                  <a:schemeClr val="bg1"/>
                </a:solidFill>
              </a:rPr>
              <a:t>8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1988" y="2079919"/>
            <a:ext cx="4275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</a:rPr>
              <a:t>201</a:t>
            </a:r>
            <a:r>
              <a:rPr lang="ru-RU" sz="600" b="1" dirty="0" smtClean="0">
                <a:solidFill>
                  <a:schemeClr val="bg1"/>
                </a:solidFill>
              </a:rPr>
              <a:t>8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512" y="5274996"/>
            <a:ext cx="5822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Georgia"/>
              </a:rPr>
              <a:t>Величайшее сокровище — хорошая </a:t>
            </a:r>
            <a:r>
              <a:rPr lang="ru-RU" sz="2400" b="1" i="1" dirty="0" smtClean="0">
                <a:solidFill>
                  <a:srgbClr val="C00000"/>
                </a:solidFill>
                <a:latin typeface="Georgia"/>
              </a:rPr>
              <a:t>библиотека</a:t>
            </a:r>
          </a:p>
          <a:p>
            <a:pPr algn="r"/>
            <a:r>
              <a:rPr lang="ru-RU" sz="2400" b="1" i="1" dirty="0" smtClean="0">
                <a:solidFill>
                  <a:srgbClr val="000000"/>
                </a:solidFill>
                <a:latin typeface="Georgia"/>
              </a:rPr>
              <a:t>Белинский В.Г.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2006"/>
          <a:stretch/>
        </p:blipFill>
        <p:spPr>
          <a:xfrm>
            <a:off x="118056" y="1371935"/>
            <a:ext cx="4642049" cy="365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4846" t="31732" r="30838" b="11970"/>
          <a:stretch/>
        </p:blipFill>
        <p:spPr bwMode="auto">
          <a:xfrm>
            <a:off x="5956608" y="4910008"/>
            <a:ext cx="3102096" cy="1930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b="-1"/>
          <a:stretch/>
        </p:blipFill>
        <p:spPr>
          <a:xfrm>
            <a:off x="4521490" y="4023236"/>
            <a:ext cx="4502886" cy="258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"/>
          <a:stretch/>
        </p:blipFill>
        <p:spPr>
          <a:xfrm>
            <a:off x="161215" y="327080"/>
            <a:ext cx="4284773" cy="278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учитель\Мои документы\наши фото\Праздник книги 2014\SAM_0575.JPG"/>
          <p:cNvPicPr>
            <a:picLocks noChangeAspect="1" noChangeArrowheads="1"/>
          </p:cNvPicPr>
          <p:nvPr/>
        </p:nvPicPr>
        <p:blipFill rotWithShape="1">
          <a:blip r:embed="rId4" cstate="print"/>
          <a:srcRect b="16487"/>
          <a:stretch/>
        </p:blipFill>
        <p:spPr bwMode="auto">
          <a:xfrm>
            <a:off x="144982" y="4004692"/>
            <a:ext cx="4183005" cy="261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учитель\Рабочий стол\Новая папка\SAM_0504.JPG"/>
          <p:cNvPicPr>
            <a:picLocks noChangeAspect="1" noChangeArrowheads="1"/>
          </p:cNvPicPr>
          <p:nvPr/>
        </p:nvPicPr>
        <p:blipFill rotWithShape="1">
          <a:blip r:embed="rId5" cstate="print"/>
          <a:srcRect t="24347"/>
          <a:stretch/>
        </p:blipFill>
        <p:spPr bwMode="auto">
          <a:xfrm>
            <a:off x="4533610" y="289392"/>
            <a:ext cx="450288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890" y="2780928"/>
            <a:ext cx="90334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23229"/>
                </a:solidFill>
                <a:latin typeface="Lucida Grande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2000" i="1" dirty="0">
                <a:solidFill>
                  <a:srgbClr val="FF0000"/>
                </a:solidFill>
                <a:latin typeface="Lucida Grande"/>
              </a:rPr>
              <a:t>«Книги рождают мечту, вызывают ее к жизни, заставляют размышлять, воспитывают самостоятельность суждений</a:t>
            </a:r>
            <a:r>
              <a:rPr lang="ru-RU" sz="2000" i="1" dirty="0" smtClean="0">
                <a:solidFill>
                  <a:srgbClr val="FF0000"/>
                </a:solidFill>
                <a:latin typeface="Lucida Grande"/>
              </a:rPr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                                                    </a:t>
            </a:r>
            <a:r>
              <a:rPr lang="ru-RU" sz="1600" b="1" dirty="0" smtClean="0">
                <a:latin typeface="Lucida Grande"/>
              </a:rPr>
              <a:t>С.Г</a:t>
            </a:r>
            <a:r>
              <a:rPr lang="ru-RU" sz="1600" b="1" dirty="0">
                <a:latin typeface="Lucida Grande"/>
              </a:rPr>
              <a:t>. Струмилин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333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072591"/>
              </p:ext>
            </p:extLst>
          </p:nvPr>
        </p:nvGraphicFramePr>
        <p:xfrm>
          <a:off x="395536" y="260648"/>
          <a:ext cx="8496944" cy="61535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{284E427A-3D55-4303-BF80-6455036E1DE7}</a:tableStyleId>
              </a:tblPr>
              <a:tblGrid>
                <a:gridCol w="1449649"/>
                <a:gridCol w="1862720"/>
                <a:gridCol w="3043455"/>
                <a:gridCol w="340920"/>
                <a:gridCol w="1800200"/>
              </a:tblGrid>
              <a:tr h="70252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№ </a:t>
                      </a:r>
                      <a:r>
                        <a:rPr lang="ru-RU" sz="1600" b="1" dirty="0">
                          <a:effectLst/>
                        </a:rPr>
                        <a:t>п\п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lvl="0"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Количество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713">
                <a:tc gridSpan="4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Уч-ся </a:t>
                      </a:r>
                      <a:r>
                        <a:rPr lang="ru-RU" sz="1600" b="1" dirty="0">
                          <a:effectLst/>
                        </a:rPr>
                        <a:t>в школе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1122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529">
                <a:tc gridSpan="4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Учителей </a:t>
                      </a:r>
                      <a:r>
                        <a:rPr lang="ru-RU" sz="1600" b="1" dirty="0">
                          <a:effectLst/>
                        </a:rPr>
                        <a:t>и прочих сотрудников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111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51">
                <a:tc rowSpan="5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</a:t>
                      </a:r>
                      <a:r>
                        <a:rPr lang="ru-RU" sz="1600" b="1" dirty="0">
                          <a:effectLst/>
                        </a:rPr>
                        <a:t>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Контингент </a:t>
                      </a:r>
                      <a:r>
                        <a:rPr lang="ru-RU" sz="1600" b="1" dirty="0">
                          <a:effectLst/>
                        </a:rPr>
                        <a:t>читателей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Всего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1222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из </a:t>
                      </a:r>
                      <a:r>
                        <a:rPr lang="ru-RU" sz="1600" b="1" dirty="0">
                          <a:effectLst/>
                        </a:rPr>
                        <a:t>них, записанных впервые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108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учителей </a:t>
                      </a:r>
                      <a:r>
                        <a:rPr lang="ru-RU" sz="1600" b="1" dirty="0">
                          <a:effectLst/>
                        </a:rPr>
                        <a:t>и прочих категорий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101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учащихся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1122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7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% </a:t>
                      </a:r>
                      <a:r>
                        <a:rPr lang="ru-RU" sz="1600" b="1" dirty="0">
                          <a:effectLst/>
                        </a:rPr>
                        <a:t>охвата чтением учащихся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100</a:t>
                      </a:r>
                      <a:r>
                        <a:rPr lang="ru-RU" sz="1600" b="1" dirty="0">
                          <a:effectLst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382">
                <a:tc row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</a:t>
                      </a:r>
                      <a:r>
                        <a:rPr lang="ru-RU" sz="1600" b="1" dirty="0">
                          <a:effectLst/>
                        </a:rPr>
                        <a:t>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Массовая </a:t>
                      </a:r>
                      <a:r>
                        <a:rPr lang="ru-RU" sz="1600" b="1" dirty="0">
                          <a:effectLst/>
                        </a:rPr>
                        <a:t>работа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выставки</a:t>
                      </a: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18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09">
                <a:tc vMerge="1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мероприятия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68" marR="663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9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4"/>
            <a:ext cx="4849135" cy="6858000"/>
          </a:xfrm>
          <a:prstGeom prst="rect">
            <a:avLst/>
          </a:prstGeom>
        </p:spPr>
      </p:pic>
      <p:pic>
        <p:nvPicPr>
          <p:cNvPr id="21508" name="Picture 4" descr="ÐÐ°ÑÑÐ¸Ð½ÐºÐ¸ Ð¿Ð¾ Ð·Ð°Ð¿ÑÐ¾ÑÑ ÑÑÐ¸ÑÐµÐ»Ñ Ð¿ÐµÑÐµÐ´ Ð¸Ð¼ÐµÐ½ÐµÐ¼ ÑÐ²Ð¾Ð¸Ð¼  Ð¼ÐµÐ´Ð°Ð»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5"/>
            <a:ext cx="3594273" cy="337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8" t="18510" r="35175" b="6533"/>
          <a:stretch/>
        </p:blipFill>
        <p:spPr bwMode="auto">
          <a:xfrm>
            <a:off x="6695728" y="3513232"/>
            <a:ext cx="2448272" cy="3295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64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395536" y="1844824"/>
            <a:ext cx="8280920" cy="108012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539750" y="692150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Arial Black" pitchFamily="34" charset="0"/>
              </a:rPr>
              <a:t>ВНЕУРОЧНАЯ ДЕЯТЕЛЬНОСТЬ ПО ПРОДВИЖЕНИЮ КНИГИ  И АКТИВИЗАЦИИ ЧТЕНИЯ</a:t>
            </a:r>
          </a:p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Arial Black" pitchFamily="34" charset="0"/>
              </a:rPr>
              <a:t>( ТВОРЧЕСКАЯ ГРУППА «ВДОХНОВЕНИЕ»)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1784719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Чтение – маленькое душевное потрясение, приобретение знаний не столько через разум, сколько через душу… </a:t>
            </a:r>
            <a:endParaRPr lang="ru-RU" sz="2400" dirty="0"/>
          </a:p>
        </p:txBody>
      </p:sp>
      <p:pic>
        <p:nvPicPr>
          <p:cNvPr id="22530" name="Picture 2" descr="ÐÐ°ÑÑÐ¸Ð½ÐºÐ¸ Ð¿Ð¾ Ð·Ð°Ð¿ÑÐ¾ÑÑ ÐºÐ½Ð¸Ð³Ð° Ð¸ ÑÐµÐ°Ñ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715728" cy="31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ÐÐ°ÑÑÐ¸Ð½ÐºÐ¸ Ð¿Ð¾ Ð·Ð°Ð¿ÑÐ¾ÑÑ ÐºÐ½Ð¸Ð³Ð° Ð¸ ÑÐµÐ°Ñ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68" y="3470879"/>
            <a:ext cx="3915432" cy="317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Диаграмма 1"/>
          <p:cNvGraphicFramePr>
            <a:graphicFrameLocks/>
          </p:cNvGraphicFramePr>
          <p:nvPr/>
        </p:nvGraphicFramePr>
        <p:xfrm>
          <a:off x="633413" y="282575"/>
          <a:ext cx="7950200" cy="614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r:id="rId3" imgW="7949873" imgH="6151397" progId="Excel.Chart.8">
                  <p:embed/>
                </p:oleObj>
              </mc:Choice>
              <mc:Fallback>
                <p:oleObj r:id="rId3" imgW="7949873" imgH="6151397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282575"/>
                        <a:ext cx="7950200" cy="614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38125"/>
            <a:ext cx="9469438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Диаграмма 1"/>
          <p:cNvGraphicFramePr>
            <a:graphicFrameLocks/>
          </p:cNvGraphicFramePr>
          <p:nvPr/>
        </p:nvGraphicFramePr>
        <p:xfrm>
          <a:off x="704850" y="857250"/>
          <a:ext cx="7446963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r:id="rId3" imgW="7443861" imgH="5285690" progId="Excel.Chart.8">
                  <p:embed/>
                </p:oleObj>
              </mc:Choice>
              <mc:Fallback>
                <p:oleObj r:id="rId3" imgW="7443861" imgH="5285690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857250"/>
                        <a:ext cx="7446963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845185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-170918"/>
            <a:ext cx="402113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432" y="291193"/>
            <a:ext cx="499448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>
                <a:ln/>
                <a:solidFill>
                  <a:srgbClr val="C00000"/>
                </a:solidFill>
              </a:rPr>
              <a:t>Участники</a:t>
            </a:r>
            <a:r>
              <a:rPr lang="ru-RU" sz="5400" b="1" dirty="0">
                <a:ln/>
                <a:solidFill>
                  <a:srgbClr val="C00000"/>
                </a:solidFill>
              </a:rPr>
              <a:t> </a:t>
            </a:r>
            <a:r>
              <a:rPr lang="ru-RU" sz="4400" b="1" dirty="0">
                <a:ln/>
                <a:solidFill>
                  <a:srgbClr val="C00000"/>
                </a:solidFill>
              </a:rPr>
              <a:t>акции</a:t>
            </a:r>
            <a:endParaRPr lang="ru-RU" sz="5400" b="1" dirty="0">
              <a:ln/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6" y="1214523"/>
            <a:ext cx="4725144" cy="4725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939667"/>
            <a:ext cx="5163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Monotype Corsiva" panose="03010101010201010101" pitchFamily="66" charset="0"/>
              </a:rPr>
              <a:t>Дело в жизни, в одной жизни, – в открывании ее, беспрерывном и вечном, а совсем не в открытии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!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Ф.М.Достоевский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«Идиот»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9700" y="6094716"/>
            <a:ext cx="402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#</a:t>
            </a:r>
            <a:r>
              <a:rPr lang="ru-RU" sz="1600" dirty="0" err="1"/>
              <a:t>ЧитайСтрана</a:t>
            </a:r>
            <a:r>
              <a:rPr lang="ru-RU" sz="1600" dirty="0"/>
              <a:t> #</a:t>
            </a:r>
            <a:r>
              <a:rPr lang="ru-RU" sz="1600" dirty="0" err="1"/>
              <a:t>Роспатриот</a:t>
            </a:r>
            <a:r>
              <a:rPr lang="ru-RU" sz="1600" dirty="0"/>
              <a:t> #АВЦ #Каневская# СОШ№1 #</a:t>
            </a:r>
            <a:r>
              <a:rPr lang="ru-RU" sz="1600" dirty="0" err="1"/>
              <a:t>школаперваятерриториячтения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13" y="-315416"/>
            <a:ext cx="4936232" cy="370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7" y="3155111"/>
            <a:ext cx="48609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2" y="3130087"/>
            <a:ext cx="4025081" cy="369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/>
          <a:stretch>
            <a:fillRect/>
          </a:stretch>
        </p:blipFill>
        <p:spPr bwMode="auto">
          <a:xfrm>
            <a:off x="0" y="0"/>
            <a:ext cx="52451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35756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10555"/>
          <a:stretch>
            <a:fillRect/>
          </a:stretch>
        </p:blipFill>
        <p:spPr bwMode="auto">
          <a:xfrm>
            <a:off x="9525" y="0"/>
            <a:ext cx="42291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6776"/>
          <a:stretch>
            <a:fillRect/>
          </a:stretch>
        </p:blipFill>
        <p:spPr bwMode="auto">
          <a:xfrm>
            <a:off x="4232275" y="2852738"/>
            <a:ext cx="490378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730375" y="1916113"/>
            <a:ext cx="5721350" cy="266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2206784"/>
            <a:ext cx="5832648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СИСТЕМА РАБОТЫ </a:t>
            </a:r>
          </a:p>
          <a:p>
            <a:pPr algn="ctr">
              <a:defRPr/>
            </a:pP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ШКОЛЫ</a:t>
            </a:r>
          </a:p>
          <a:p>
            <a:pPr algn="ctr">
              <a:defRPr/>
            </a:pP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ПО ПРОДВИЖЕНИЮ КНИГИ </a:t>
            </a:r>
          </a:p>
        </p:txBody>
      </p:sp>
      <p:sp>
        <p:nvSpPr>
          <p:cNvPr id="7" name="Овал 6"/>
          <p:cNvSpPr/>
          <p:nvPr/>
        </p:nvSpPr>
        <p:spPr>
          <a:xfrm>
            <a:off x="1042988" y="549275"/>
            <a:ext cx="2552700" cy="151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7200"/>
            <a:ext cx="257333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68788"/>
            <a:ext cx="2573338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4954588"/>
            <a:ext cx="2479675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233863"/>
            <a:ext cx="2573338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Двойная стрелка влево/вправо 19"/>
          <p:cNvSpPr/>
          <p:nvPr/>
        </p:nvSpPr>
        <p:spPr>
          <a:xfrm>
            <a:off x="3779838" y="1125538"/>
            <a:ext cx="1655762" cy="1793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Двойная стрелка влево/вправо 20"/>
          <p:cNvSpPr/>
          <p:nvPr/>
        </p:nvSpPr>
        <p:spPr>
          <a:xfrm>
            <a:off x="2679700" y="5556250"/>
            <a:ext cx="647700" cy="1444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6094413" y="5546725"/>
            <a:ext cx="574675" cy="1444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Двойная стрелка вверх/вниз 22"/>
          <p:cNvSpPr/>
          <p:nvPr/>
        </p:nvSpPr>
        <p:spPr>
          <a:xfrm>
            <a:off x="1331913" y="2206625"/>
            <a:ext cx="144462" cy="17986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Двойная стрелка вверх/вниз 23"/>
          <p:cNvSpPr/>
          <p:nvPr/>
        </p:nvSpPr>
        <p:spPr>
          <a:xfrm>
            <a:off x="7812088" y="2060575"/>
            <a:ext cx="144462" cy="18732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26" name="TextBox 24"/>
          <p:cNvSpPr txBox="1">
            <a:spLocks noChangeArrowheads="1"/>
          </p:cNvSpPr>
          <p:nvPr/>
        </p:nvSpPr>
        <p:spPr bwMode="auto">
          <a:xfrm>
            <a:off x="1412816" y="1104900"/>
            <a:ext cx="1900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</a:rPr>
              <a:t>НОО</a:t>
            </a:r>
          </a:p>
        </p:txBody>
      </p:sp>
      <p:sp>
        <p:nvSpPr>
          <p:cNvPr id="13327" name="TextBox 26"/>
          <p:cNvSpPr txBox="1">
            <a:spLocks noChangeArrowheads="1"/>
          </p:cNvSpPr>
          <p:nvPr/>
        </p:nvSpPr>
        <p:spPr bwMode="auto">
          <a:xfrm>
            <a:off x="6018213" y="1036638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2060"/>
                </a:solidFill>
              </a:rPr>
              <a:t>ООО и СОО</a:t>
            </a:r>
          </a:p>
        </p:txBody>
      </p:sp>
      <p:sp>
        <p:nvSpPr>
          <p:cNvPr id="13328" name="TextBox 27"/>
          <p:cNvSpPr txBox="1">
            <a:spLocks noChangeArrowheads="1"/>
          </p:cNvSpPr>
          <p:nvPr/>
        </p:nvSpPr>
        <p:spPr bwMode="auto">
          <a:xfrm>
            <a:off x="566738" y="4849813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</a:rPr>
              <a:t>ИБЦ «ПОИСК»</a:t>
            </a:r>
          </a:p>
        </p:txBody>
      </p:sp>
      <p:sp>
        <p:nvSpPr>
          <p:cNvPr id="13329" name="TextBox 28"/>
          <p:cNvSpPr txBox="1">
            <a:spLocks noChangeArrowheads="1"/>
          </p:cNvSpPr>
          <p:nvPr/>
        </p:nvSpPr>
        <p:spPr bwMode="auto">
          <a:xfrm>
            <a:off x="3514725" y="5441950"/>
            <a:ext cx="237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</a:rPr>
              <a:t>Творческая группа «ВДОХНОВЕНИЕ</a:t>
            </a:r>
            <a:r>
              <a:rPr lang="ru-RU" alt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13330" name="TextBox 29"/>
          <p:cNvSpPr txBox="1">
            <a:spLocks noChangeArrowheads="1"/>
          </p:cNvSpPr>
          <p:nvPr/>
        </p:nvSpPr>
        <p:spPr bwMode="auto">
          <a:xfrm>
            <a:off x="6691313" y="4833938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</a:rPr>
              <a:t>АШЮ</a:t>
            </a:r>
            <a:r>
              <a:rPr lang="ru-RU" altLang="ru-RU" b="1" dirty="0"/>
              <a:t> </a:t>
            </a:r>
            <a:r>
              <a:rPr lang="ru-RU" altLang="ru-RU" b="1" dirty="0">
                <a:solidFill>
                  <a:srgbClr val="002060"/>
                </a:solidFill>
              </a:rPr>
              <a:t>«ЮНЕСКО»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468313" y="765175"/>
            <a:ext cx="828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Arial Black" pitchFamily="34" charset="0"/>
              </a:rPr>
              <a:t>РАБОТА УЧИТЕЛЕЙ МБОУ СОШ №1 НАЧАЛЬНОЙ ШКОЛЫ  ПО ПРОДВИЖЕНИЮ КНИГИ  И АКТИВИЗАЦИИ ЧТЕНИЯ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8313" y="1957648"/>
            <a:ext cx="8280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Методическая </a:t>
            </a:r>
            <a:r>
              <a:rPr lang="ru-RU" sz="2400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тема МО </a:t>
            </a:r>
          </a:p>
          <a:p>
            <a:pPr algn="ctr"/>
            <a:r>
              <a:rPr lang="ru-RU" sz="2400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учителей начальных классов:</a:t>
            </a:r>
          </a:p>
          <a:p>
            <a:pPr algn="ctr"/>
            <a:r>
              <a:rPr lang="ru-RU" sz="2400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Использование приёмов ТКМ и ТРИЗ на уроках в начальной школе для овладения навыками смыслового чтения</a:t>
            </a:r>
            <a:r>
              <a:rPr lang="ru-RU" sz="2400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2400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47126"/>
            <a:ext cx="3024336" cy="238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Картинки по запросу ребёнок мыслит карти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1288"/>
            <a:ext cx="1877789" cy="1249584"/>
          </a:xfrm>
          <a:prstGeom prst="rect">
            <a:avLst/>
          </a:prstGeom>
          <a:noFill/>
          <a:ln>
            <a:solidFill>
              <a:srgbClr val="1515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2786</TotalTime>
  <Words>946</Words>
  <Application>Microsoft Office PowerPoint</Application>
  <PresentationFormat>Экран (4:3)</PresentationFormat>
  <Paragraphs>313</Paragraphs>
  <Slides>31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Яркая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«ПАСПОРТ ЛИТЕРАТУРНОГО ГЕРОЯ»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School568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хорошо уметь читать» («Читающая школа»)</dc:title>
  <dc:creator>Заместители</dc:creator>
  <cp:lastModifiedBy>Владимир Костров</cp:lastModifiedBy>
  <cp:revision>71</cp:revision>
  <dcterms:created xsi:type="dcterms:W3CDTF">2010-02-18T05:41:49Z</dcterms:created>
  <dcterms:modified xsi:type="dcterms:W3CDTF">2018-04-18T00:08:03Z</dcterms:modified>
</cp:coreProperties>
</file>