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2" r:id="rId1"/>
  </p:sldMasterIdLst>
  <p:notesMasterIdLst>
    <p:notesMasterId r:id="rId14"/>
  </p:notesMasterIdLst>
  <p:sldIdLst>
    <p:sldId id="256" r:id="rId2"/>
    <p:sldId id="258" r:id="rId3"/>
    <p:sldId id="259" r:id="rId4"/>
    <p:sldId id="267" r:id="rId5"/>
    <p:sldId id="262" r:id="rId6"/>
    <p:sldId id="260" r:id="rId7"/>
    <p:sldId id="268" r:id="rId8"/>
    <p:sldId id="261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4FEB9-4554-43B9-8918-E674C04AC90C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88A3C-4B55-48F0-A715-100322665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9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A29A3-9E12-4ADB-A8CE-3A7B2ACBEC5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55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97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62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4369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077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34764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4815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14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867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9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12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69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3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724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53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95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7FFF1-4F44-44A9-8E0C-34D591014B41}" type="datetimeFigureOut">
              <a:rPr lang="ru-RU" smtClean="0"/>
              <a:t>25.01.2018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241DEAB-4841-42D4-A6E7-4A5E96C177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97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  <p:sldLayoutId id="2147483814" r:id="rId12"/>
    <p:sldLayoutId id="2147483815" r:id="rId13"/>
    <p:sldLayoutId id="2147483816" r:id="rId14"/>
    <p:sldLayoutId id="2147483817" r:id="rId15"/>
    <p:sldLayoutId id="21474838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5324" y="311226"/>
            <a:ext cx="8915399" cy="2262781"/>
          </a:xfrm>
        </p:spPr>
        <p:txBody>
          <a:bodyPr/>
          <a:lstStyle/>
          <a:p>
            <a:r>
              <a:rPr lang="ru-RU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Прием «Кластер»</a:t>
            </a:r>
            <a:endParaRPr lang="ru-RU" b="1" dirty="0">
              <a:solidFill>
                <a:schemeClr val="accent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77928" y="2728244"/>
            <a:ext cx="6224531" cy="1126283"/>
          </a:xfrm>
        </p:spPr>
        <p:txBody>
          <a:bodyPr>
            <a:normAutofit/>
          </a:bodyPr>
          <a:lstStyle/>
          <a:p>
            <a:pPr algn="r"/>
            <a:r>
              <a:rPr lang="ru-RU" b="1" i="1" dirty="0">
                <a:latin typeface="Georgia" panose="02040502050405020303" pitchFamily="18" charset="0"/>
              </a:rPr>
              <a:t>Умеющие мыслить </a:t>
            </a:r>
            <a:r>
              <a:rPr lang="ru-RU" b="1" i="1" dirty="0" smtClean="0">
                <a:latin typeface="Georgia" panose="02040502050405020303" pitchFamily="18" charset="0"/>
              </a:rPr>
              <a:t>умеют задавать вопросы</a:t>
            </a:r>
            <a:r>
              <a:rPr lang="ru-RU" b="1" i="1" dirty="0">
                <a:latin typeface="Georgia" panose="02040502050405020303" pitchFamily="18" charset="0"/>
              </a:rPr>
              <a:t>.</a:t>
            </a:r>
          </a:p>
          <a:p>
            <a:pPr algn="r"/>
            <a:r>
              <a:rPr lang="ru-RU" b="1" dirty="0">
                <a:latin typeface="Georgia" panose="02040502050405020303" pitchFamily="18" charset="0"/>
              </a:rPr>
              <a:t>Э. Кинг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2863" y="3854527"/>
            <a:ext cx="7382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>
                <a:latin typeface="Georgia" panose="02040502050405020303" pitchFamily="18" charset="0"/>
              </a:rPr>
              <a:t>Бебко</a:t>
            </a:r>
            <a:r>
              <a:rPr lang="ru-RU" dirty="0" smtClean="0">
                <a:latin typeface="Georgia" panose="02040502050405020303" pitchFamily="18" charset="0"/>
              </a:rPr>
              <a:t> А.С. МБОУ СОШ № 50 г. Краснодар</a:t>
            </a:r>
          </a:p>
          <a:p>
            <a:r>
              <a:rPr lang="ru-RU" dirty="0" err="1" smtClean="0">
                <a:latin typeface="Georgia" panose="02040502050405020303" pitchFamily="18" charset="0"/>
              </a:rPr>
              <a:t>Ракута</a:t>
            </a:r>
            <a:r>
              <a:rPr lang="ru-RU" dirty="0" smtClean="0">
                <a:latin typeface="Georgia" panose="02040502050405020303" pitchFamily="18" charset="0"/>
              </a:rPr>
              <a:t> Е.Г. МБОУ СОШ № 50 г. Краснодар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Маринко М.Б. МБОУ СОШ № 7 им. </a:t>
            </a:r>
            <a:r>
              <a:rPr lang="ru-RU" dirty="0" err="1" smtClean="0">
                <a:latin typeface="Georgia" panose="02040502050405020303" pitchFamily="18" charset="0"/>
              </a:rPr>
              <a:t>П.Д.Стерняевой</a:t>
            </a:r>
            <a:r>
              <a:rPr lang="ru-RU" dirty="0" smtClean="0">
                <a:latin typeface="Georgia" panose="02040502050405020303" pitchFamily="18" charset="0"/>
              </a:rPr>
              <a:t> г. Геленджик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6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7277" y="702557"/>
            <a:ext cx="9738911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Достоинства применения приема</a:t>
            </a:r>
          </a:p>
          <a:p>
            <a:pPr algn="ctr"/>
            <a:endParaRPr lang="ru-RU" sz="3600" b="1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он позволяет охватить большой объем информации;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вовлекает всех участников коллектива в обучающий процесс;</a:t>
            </a:r>
          </a:p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ru-RU" sz="3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дети активны и открыты, потому что у них не возникает страха ошибиться, высказать неверное суждение.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5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61852" y="422428"/>
            <a:ext cx="963975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Прием формирует и развивает следующие умения: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умение ставить вопросы;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выделять главное;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устанавливать причинно-следственные связи и строить умозаключения;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переходить от частностей к общему, понимая проблему в целом;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сравнивать и анализировать;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проводить аналогии.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388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4831" y="441920"/>
            <a:ext cx="9991863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ВЫВОД.</a:t>
            </a:r>
          </a:p>
          <a:p>
            <a:pPr algn="just"/>
            <a:endParaRPr lang="ru-RU" sz="2600" b="1" dirty="0" smtClean="0">
              <a:solidFill>
                <a:schemeClr val="accent1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32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Нетрадиционные технологии, использующиеся в образовательном процессе, повышают мотивацию учащихся, дают ребятам возможность проявить себя, высказать свое видение вопроса, формируют обстановку сотрудничества и воспитывают в детях чувство собственного достоинства, дарят им ощущение творческой свободы. </a:t>
            </a:r>
          </a:p>
          <a:p>
            <a:pPr algn="just"/>
            <a:endParaRPr lang="ru-RU" sz="26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endParaRPr lang="ru-RU" sz="26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algn="just"/>
            <a:r>
              <a:rPr lang="ru-RU" sz="26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368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7672" y="517793"/>
            <a:ext cx="100069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0" dirty="0" smtClean="0">
                <a:solidFill>
                  <a:schemeClr val="accent1"/>
                </a:solidFill>
                <a:effectLst/>
                <a:latin typeface="Georgia" panose="02040502050405020303" pitchFamily="18" charset="0"/>
              </a:rPr>
              <a:t>Технология критического мышления</a:t>
            </a:r>
            <a:r>
              <a:rPr lang="ru-RU" sz="4000" b="0" i="0" dirty="0" smtClean="0">
                <a:solidFill>
                  <a:schemeClr val="accent1"/>
                </a:solidFill>
                <a:effectLst/>
                <a:latin typeface="Georgia" panose="02040502050405020303" pitchFamily="18" charset="0"/>
              </a:rPr>
              <a:t> (ТКМ) </a:t>
            </a:r>
          </a:p>
          <a:p>
            <a:pPr algn="just"/>
            <a:r>
              <a:rPr lang="ru-RU" sz="32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одна из новых образовательных технологий. Она была предложена в середине 90-х годов XX века американскими психологами Д. </a:t>
            </a:r>
            <a:r>
              <a:rPr lang="ru-RU" sz="3200" b="0" i="0" dirty="0" err="1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Стилом</a:t>
            </a:r>
            <a:r>
              <a:rPr lang="ru-RU" sz="32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,  К. </a:t>
            </a:r>
            <a:r>
              <a:rPr lang="ru-RU" sz="3200" b="0" i="0" dirty="0" err="1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Мередитом</a:t>
            </a:r>
            <a:r>
              <a:rPr lang="ru-RU" sz="3200" b="0" i="0" dirty="0" smtClean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и Ч. Темплом. Под термином “критическое мышление” понимается система мыслительных характеристик и коммуникативных качеств личности, позволяющих эффективно работать с информацией.</a:t>
            </a:r>
            <a:endParaRPr lang="ru-RU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64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50812" y="518373"/>
            <a:ext cx="88071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Кластер</a:t>
            </a:r>
            <a:r>
              <a:rPr lang="ru-RU" sz="40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Georgia" panose="02040502050405020303" pitchFamily="18" charset="0"/>
              </a:rPr>
              <a:t>— это графическая форма организации информации, когда выделяются основные смысловые единицы, которые фиксируются в виде схемы с обозначением всех связей между ними. Он представляет собой изображение, способствующее систематизации и обобщению учебного материала</a:t>
            </a:r>
            <a:r>
              <a:rPr lang="ru-RU" sz="4000" dirty="0">
                <a:solidFill>
                  <a:srgbClr val="000000"/>
                </a:solidFill>
                <a:latin typeface="Georgia" panose="02040502050405020303" pitchFamily="18" charset="0"/>
              </a:rPr>
              <a:t>. 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476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1240468" y="360217"/>
            <a:ext cx="8911687" cy="1280890"/>
          </a:xfrm>
        </p:spPr>
        <p:txBody>
          <a:bodyPr/>
          <a:lstStyle/>
          <a:p>
            <a:pPr algn="ctr" eaLnBrk="1" hangingPunct="1"/>
            <a:r>
              <a:rPr lang="ru-RU" altLang="ru-RU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Кластеры</a:t>
            </a:r>
          </a:p>
        </p:txBody>
      </p:sp>
      <p:grpSp>
        <p:nvGrpSpPr>
          <p:cNvPr id="18436" name="Group 4"/>
          <p:cNvGrpSpPr>
            <a:grpSpLocks/>
          </p:cNvGrpSpPr>
          <p:nvPr/>
        </p:nvGrpSpPr>
        <p:grpSpPr bwMode="auto">
          <a:xfrm>
            <a:off x="1809750" y="2071688"/>
            <a:ext cx="8643938" cy="4394200"/>
            <a:chOff x="2601" y="9122"/>
            <a:chExt cx="7740" cy="5220"/>
          </a:xfrm>
        </p:grpSpPr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5481" y="11225"/>
              <a:ext cx="1800" cy="9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latin typeface="Constantia" panose="02030602050306030303" pitchFamily="18" charset="0"/>
                </a:rPr>
                <a:t>Ключевое слово</a:t>
              </a:r>
            </a:p>
            <a:p>
              <a:pPr eaLnBrk="1" hangingPunct="1"/>
              <a:endParaRPr lang="ru-RU" altLang="ru-RU" sz="1400" b="1">
                <a:latin typeface="Constantia" panose="02030602050306030303" pitchFamily="18" charset="0"/>
              </a:endParaRPr>
            </a:p>
          </p:txBody>
        </p:sp>
        <p:sp>
          <p:nvSpPr>
            <p:cNvPr id="18438" name="Oval 6"/>
            <p:cNvSpPr>
              <a:spLocks noChangeArrowheads="1"/>
            </p:cNvSpPr>
            <p:nvPr/>
          </p:nvSpPr>
          <p:spPr bwMode="auto">
            <a:xfrm>
              <a:off x="3141" y="9965"/>
              <a:ext cx="2160" cy="54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latin typeface="Constantia" panose="02030602050306030303" pitchFamily="18" charset="0"/>
                </a:rPr>
                <a:t>Категория 1</a:t>
              </a:r>
            </a:p>
          </p:txBody>
        </p:sp>
        <p:sp>
          <p:nvSpPr>
            <p:cNvPr id="18439" name="Oval 7"/>
            <p:cNvSpPr>
              <a:spLocks noChangeArrowheads="1"/>
            </p:cNvSpPr>
            <p:nvPr/>
          </p:nvSpPr>
          <p:spPr bwMode="auto">
            <a:xfrm>
              <a:off x="3141" y="12845"/>
              <a:ext cx="2160" cy="54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latin typeface="Constantia" panose="02030602050306030303" pitchFamily="18" charset="0"/>
                </a:rPr>
                <a:t>Категория 4</a:t>
              </a: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7461" y="12845"/>
              <a:ext cx="2160" cy="54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latin typeface="Constantia" panose="02030602050306030303" pitchFamily="18" charset="0"/>
                </a:rPr>
                <a:t>Категория 3</a:t>
              </a:r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7101" y="9965"/>
              <a:ext cx="2160" cy="54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1400" b="1">
                  <a:latin typeface="Constantia" panose="02030602050306030303" pitchFamily="18" charset="0"/>
                </a:rPr>
                <a:t>Категория 2</a:t>
              </a:r>
            </a:p>
          </p:txBody>
        </p:sp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2961" y="1074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2601" y="1146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4" name="Oval 12"/>
            <p:cNvSpPr>
              <a:spLocks noChangeArrowheads="1"/>
            </p:cNvSpPr>
            <p:nvPr/>
          </p:nvSpPr>
          <p:spPr bwMode="auto">
            <a:xfrm>
              <a:off x="4746" y="1371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5" name="Oval 13"/>
            <p:cNvSpPr>
              <a:spLocks noChangeArrowheads="1"/>
            </p:cNvSpPr>
            <p:nvPr/>
          </p:nvSpPr>
          <p:spPr bwMode="auto">
            <a:xfrm>
              <a:off x="3141" y="1362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6" name="Oval 14"/>
            <p:cNvSpPr>
              <a:spLocks noChangeArrowheads="1"/>
            </p:cNvSpPr>
            <p:nvPr/>
          </p:nvSpPr>
          <p:spPr bwMode="auto">
            <a:xfrm>
              <a:off x="6381" y="1380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7" name="Oval 15"/>
            <p:cNvSpPr>
              <a:spLocks noChangeArrowheads="1"/>
            </p:cNvSpPr>
            <p:nvPr/>
          </p:nvSpPr>
          <p:spPr bwMode="auto">
            <a:xfrm>
              <a:off x="6741" y="1308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8" name="Oval 16"/>
            <p:cNvSpPr>
              <a:spLocks noChangeArrowheads="1"/>
            </p:cNvSpPr>
            <p:nvPr/>
          </p:nvSpPr>
          <p:spPr bwMode="auto">
            <a:xfrm>
              <a:off x="8541" y="1380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49" name="Oval 17"/>
            <p:cNvSpPr>
              <a:spLocks noChangeArrowheads="1"/>
            </p:cNvSpPr>
            <p:nvPr/>
          </p:nvSpPr>
          <p:spPr bwMode="auto">
            <a:xfrm>
              <a:off x="9801" y="1038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50" name="Oval 18"/>
            <p:cNvSpPr>
              <a:spLocks noChangeArrowheads="1"/>
            </p:cNvSpPr>
            <p:nvPr/>
          </p:nvSpPr>
          <p:spPr bwMode="auto">
            <a:xfrm>
              <a:off x="5841" y="1020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51" name="Oval 19"/>
            <p:cNvSpPr>
              <a:spLocks noChangeArrowheads="1"/>
            </p:cNvSpPr>
            <p:nvPr/>
          </p:nvSpPr>
          <p:spPr bwMode="auto">
            <a:xfrm>
              <a:off x="6381" y="948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52" name="Oval 20"/>
            <p:cNvSpPr>
              <a:spLocks noChangeArrowheads="1"/>
            </p:cNvSpPr>
            <p:nvPr/>
          </p:nvSpPr>
          <p:spPr bwMode="auto">
            <a:xfrm>
              <a:off x="8901" y="912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latin typeface="Constantia" panose="02030602050306030303" pitchFamily="18" charset="0"/>
              </a:endParaRPr>
            </a:p>
          </p:txBody>
        </p:sp>
        <p:sp>
          <p:nvSpPr>
            <p:cNvPr id="18453" name="Oval 21"/>
            <p:cNvSpPr>
              <a:spLocks noChangeArrowheads="1"/>
            </p:cNvSpPr>
            <p:nvPr/>
          </p:nvSpPr>
          <p:spPr bwMode="auto">
            <a:xfrm>
              <a:off x="5481" y="9662"/>
              <a:ext cx="540" cy="540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>
                <a:solidFill>
                  <a:srgbClr val="FFFF99"/>
                </a:solidFill>
                <a:latin typeface="Constantia" panose="02030602050306030303" pitchFamily="18" charset="0"/>
              </a:endParaRPr>
            </a:p>
          </p:txBody>
        </p:sp>
        <p:sp>
          <p:nvSpPr>
            <p:cNvPr id="18454" name="Line 22"/>
            <p:cNvSpPr>
              <a:spLocks noChangeShapeType="1"/>
            </p:cNvSpPr>
            <p:nvPr/>
          </p:nvSpPr>
          <p:spPr bwMode="auto">
            <a:xfrm>
              <a:off x="5121" y="10382"/>
              <a:ext cx="90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5" name="Line 23"/>
            <p:cNvSpPr>
              <a:spLocks noChangeShapeType="1"/>
            </p:cNvSpPr>
            <p:nvPr/>
          </p:nvSpPr>
          <p:spPr bwMode="auto">
            <a:xfrm flipH="1">
              <a:off x="6741" y="10382"/>
              <a:ext cx="54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6" name="Line 24"/>
            <p:cNvSpPr>
              <a:spLocks noChangeShapeType="1"/>
            </p:cNvSpPr>
            <p:nvPr/>
          </p:nvSpPr>
          <p:spPr bwMode="auto">
            <a:xfrm>
              <a:off x="7101" y="12002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7" name="Line 25"/>
            <p:cNvSpPr>
              <a:spLocks noChangeShapeType="1"/>
            </p:cNvSpPr>
            <p:nvPr/>
          </p:nvSpPr>
          <p:spPr bwMode="auto">
            <a:xfrm flipH="1">
              <a:off x="4761" y="12002"/>
              <a:ext cx="1080" cy="9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8" name="Line 26"/>
            <p:cNvSpPr>
              <a:spLocks noChangeShapeType="1"/>
            </p:cNvSpPr>
            <p:nvPr/>
          </p:nvSpPr>
          <p:spPr bwMode="auto">
            <a:xfrm flipH="1">
              <a:off x="3321" y="10382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59" name="Line 27"/>
            <p:cNvSpPr>
              <a:spLocks noChangeShapeType="1"/>
            </p:cNvSpPr>
            <p:nvPr/>
          </p:nvSpPr>
          <p:spPr bwMode="auto">
            <a:xfrm flipH="1">
              <a:off x="2961" y="11282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0" name="Line 28"/>
            <p:cNvSpPr>
              <a:spLocks noChangeShapeType="1"/>
            </p:cNvSpPr>
            <p:nvPr/>
          </p:nvSpPr>
          <p:spPr bwMode="auto">
            <a:xfrm flipV="1">
              <a:off x="5121" y="9842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>
              <a:off x="5301" y="10202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>
              <a:off x="6921" y="9842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3" name="Line 31"/>
            <p:cNvSpPr>
              <a:spLocks noChangeShapeType="1"/>
            </p:cNvSpPr>
            <p:nvPr/>
          </p:nvSpPr>
          <p:spPr bwMode="auto">
            <a:xfrm flipH="1">
              <a:off x="8901" y="9662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4" name="Line 32"/>
            <p:cNvSpPr>
              <a:spLocks noChangeShapeType="1"/>
            </p:cNvSpPr>
            <p:nvPr/>
          </p:nvSpPr>
          <p:spPr bwMode="auto">
            <a:xfrm flipH="1" flipV="1">
              <a:off x="9261" y="10382"/>
              <a:ext cx="54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H="1">
              <a:off x="3291" y="13292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V="1">
              <a:off x="7281" y="13082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7" name="Line 35"/>
            <p:cNvSpPr>
              <a:spLocks noChangeShapeType="1"/>
            </p:cNvSpPr>
            <p:nvPr/>
          </p:nvSpPr>
          <p:spPr bwMode="auto">
            <a:xfrm flipV="1">
              <a:off x="6741" y="13622"/>
              <a:ext cx="18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8" name="Line 36"/>
            <p:cNvSpPr>
              <a:spLocks noChangeShapeType="1"/>
            </p:cNvSpPr>
            <p:nvPr/>
          </p:nvSpPr>
          <p:spPr bwMode="auto">
            <a:xfrm>
              <a:off x="8811" y="13427"/>
              <a:ext cx="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469" name="Line 37"/>
            <p:cNvSpPr>
              <a:spLocks noChangeShapeType="1"/>
            </p:cNvSpPr>
            <p:nvPr/>
          </p:nvSpPr>
          <p:spPr bwMode="auto">
            <a:xfrm>
              <a:off x="4761" y="13374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7880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96" t="27320" r="23179" b="11522"/>
          <a:stretch/>
        </p:blipFill>
        <p:spPr bwMode="auto">
          <a:xfrm>
            <a:off x="1288974" y="198304"/>
            <a:ext cx="10344840" cy="665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519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1754" y="363915"/>
            <a:ext cx="1007985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/>
                </a:solidFill>
                <a:latin typeface="Georgia" panose="02040502050405020303" pitchFamily="18" charset="0"/>
              </a:rPr>
              <a:t>Основные принципы составления </a:t>
            </a:r>
            <a:r>
              <a:rPr lang="ru-RU" sz="4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кластера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Кластер оформляется в виде грозди или модели планеты со спутниками. В центре располагается основное понятие, мысль, по сторонам обозначаются крупные смысловые единицы, соединенные с центральным понятием прямыми линиями. Это могут быть слова, словосочетания, предложения, выражающие идеи, мысли, факты, образы, ассоциации, касающиеся данной темы. И уже вокруг «спутников» центральной планеты могут находиться менее значительные смысловые единицы, более полно раскрывающие тему и расширяющие логические связи. </a:t>
            </a:r>
            <a:endParaRPr lang="ru-RU" sz="2800" b="0" i="0" dirty="0">
              <a:solidFill>
                <a:srgbClr val="000000"/>
              </a:solidFill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2194" y="469637"/>
            <a:ext cx="1038890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sz="4000" b="1" dirty="0" smtClean="0">
                <a:solidFill>
                  <a:schemeClr val="accent1"/>
                </a:solidFill>
                <a:latin typeface="Arial" charset="0"/>
                <a:cs typeface="Times New Roman" pitchFamily="18" charset="0"/>
              </a:rPr>
              <a:t>В работе над кластерами необходимо соблюдать следующие правила: </a:t>
            </a:r>
            <a:endParaRPr lang="ru-RU" sz="4000" b="1" dirty="0" smtClean="0">
              <a:solidFill>
                <a:schemeClr val="accent1"/>
              </a:solidFill>
            </a:endParaRPr>
          </a:p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Не бояться записывать все, что приходит на ум. Дать волю воображению и интуиции. </a:t>
            </a:r>
            <a:endParaRPr lang="ru-RU" sz="2800" dirty="0" smtClean="0">
              <a:latin typeface="Georgia" panose="02040502050405020303" pitchFamily="18" charset="0"/>
            </a:endParaRPr>
          </a:p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Продолжать работу, пока не кончится время или идеи не иссякнут. </a:t>
            </a:r>
            <a:endParaRPr lang="ru-RU" sz="2800" dirty="0" smtClean="0">
              <a:latin typeface="Georgia" panose="02040502050405020303" pitchFamily="18" charset="0"/>
            </a:endParaRPr>
          </a:p>
          <a:p>
            <a:pPr marL="457200" indent="-457200" eaLnBrk="0" hangingPunct="0"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Постараться построить как можно больше связей. Не следовать по заранее определенному плану. </a:t>
            </a:r>
            <a:endParaRPr lang="ru-RU" sz="2800" dirty="0" smtClean="0">
              <a:latin typeface="Georgia" panose="02040502050405020303" pitchFamily="18" charset="0"/>
            </a:endParaRPr>
          </a:p>
          <a:p>
            <a:pPr eaLnBrk="0" hangingPunct="0"/>
            <a:endParaRPr lang="ru-RU" sz="2800" dirty="0" smtClean="0">
              <a:solidFill>
                <a:srgbClr val="000000"/>
              </a:solidFill>
              <a:latin typeface="Georgia" panose="02040502050405020303" pitchFamily="18" charset="0"/>
              <a:cs typeface="Times New Roman" pitchFamily="18" charset="0"/>
            </a:endParaRPr>
          </a:p>
          <a:p>
            <a:pPr eaLnBrk="0" hangingPunct="0"/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Система кластеров позволяет охватить избыточный объем информации. В дальнейшей работе, анализируя получившийся кластер как «поле идей», следует конкретизировать направления развития темы. </a:t>
            </a:r>
            <a:endParaRPr lang="ru-RU" sz="2800" dirty="0" smtClean="0">
              <a:latin typeface="Georgia" panose="02040502050405020303" pitchFamily="18" charset="0"/>
            </a:endParaRPr>
          </a:p>
          <a:p>
            <a:pPr eaLnBrk="0" hangingPunct="0"/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  <a:cs typeface="Times New Roman" pitchFamily="18" charset="0"/>
              </a:rPr>
              <a:t> </a:t>
            </a:r>
            <a:endParaRPr lang="ru-RU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6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131" y="444449"/>
            <a:ext cx="1134737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/>
                </a:solidFill>
                <a:latin typeface="Georgia" panose="02040502050405020303" pitchFamily="18" charset="0"/>
              </a:rPr>
              <a:t>Применение метода кластер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Метод кластера может применяться практически на всех уроках, при изучении самых разных тем на разных этапах.</a:t>
            </a:r>
          </a:p>
          <a:p>
            <a:pPr algn="just"/>
            <a:endParaRPr lang="ru-RU" sz="28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Georgia" panose="02040502050405020303" pitchFamily="18" charset="0"/>
              </a:rPr>
              <a:t>Основная задача </a:t>
            </a:r>
            <a:r>
              <a:rPr lang="ru-RU" sz="2400" dirty="0" smtClean="0">
                <a:latin typeface="Georgia" panose="02040502050405020303" pitchFamily="18" charset="0"/>
              </a:rPr>
              <a:t>стади</a:t>
            </a:r>
            <a:r>
              <a:rPr lang="ru-RU" sz="2400" dirty="0">
                <a:latin typeface="Georgia" panose="02040502050405020303" pitchFamily="18" charset="0"/>
              </a:rPr>
              <a:t>и</a:t>
            </a:r>
            <a:r>
              <a:rPr lang="ru-RU" sz="2400" dirty="0" smtClean="0">
                <a:latin typeface="Georgia" panose="02040502050405020303" pitchFamily="18" charset="0"/>
              </a:rPr>
              <a:t> </a:t>
            </a:r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в ы з о в а </a:t>
            </a:r>
            <a:r>
              <a:rPr lang="ru-RU" sz="2400" dirty="0">
                <a:latin typeface="Georgia" panose="02040502050405020303" pitchFamily="18" charset="0"/>
              </a:rPr>
              <a:t>– пробудить интерес, </a:t>
            </a:r>
            <a:r>
              <a:rPr lang="ru-RU" sz="2400" dirty="0" smtClean="0">
                <a:latin typeface="Georgia" panose="02040502050405020303" pitchFamily="18" charset="0"/>
              </a:rPr>
              <a:t>подготовить учащихся </a:t>
            </a:r>
            <a:r>
              <a:rPr lang="ru-RU" sz="2400" dirty="0">
                <a:latin typeface="Georgia" panose="02040502050405020303" pitchFamily="18" charset="0"/>
              </a:rPr>
              <a:t>к предстоящей работе. На этой стадии озвучивается цель урока, </a:t>
            </a:r>
            <a:r>
              <a:rPr lang="ru-RU" sz="2400" dirty="0" smtClean="0">
                <a:latin typeface="Georgia" panose="02040502050405020303" pitchFamily="18" charset="0"/>
              </a:rPr>
              <a:t>учащиеся ее </a:t>
            </a:r>
            <a:r>
              <a:rPr lang="ru-RU" sz="2400" dirty="0">
                <a:latin typeface="Georgia" panose="02040502050405020303" pitchFamily="18" charset="0"/>
              </a:rPr>
              <a:t>принимают, происходит мотивация их дальнейшей деятельности.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anose="02040502050405020303" pitchFamily="18" charset="0"/>
              </a:rPr>
              <a:t>На стадии </a:t>
            </a:r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о с м ы с л е н и я </a:t>
            </a:r>
            <a:r>
              <a:rPr lang="ru-RU" sz="2400" dirty="0">
                <a:latin typeface="Georgia" panose="02040502050405020303" pitchFamily="18" charset="0"/>
              </a:rPr>
              <a:t>учащиеся сталкиваются с </a:t>
            </a:r>
            <a:r>
              <a:rPr lang="ru-RU" sz="2400" dirty="0" smtClean="0">
                <a:latin typeface="Georgia" panose="02040502050405020303" pitchFamily="18" charset="0"/>
              </a:rPr>
              <a:t>новой информацией</a:t>
            </a:r>
            <a:r>
              <a:rPr lang="ru-RU" sz="2400" dirty="0">
                <a:latin typeface="Georgia" panose="02040502050405020303" pitchFamily="18" charset="0"/>
              </a:rPr>
              <a:t>; они пытаются решить поставленную проблему, опираясь </a:t>
            </a:r>
            <a:r>
              <a:rPr lang="ru-RU" sz="2400" dirty="0" smtClean="0">
                <a:latin typeface="Georgia" panose="02040502050405020303" pitchFamily="18" charset="0"/>
              </a:rPr>
              <a:t>на сведения</a:t>
            </a:r>
            <a:r>
              <a:rPr lang="ru-RU" sz="2400" dirty="0">
                <a:latin typeface="Georgia" panose="02040502050405020303" pitchFamily="18" charset="0"/>
              </a:rPr>
              <a:t>, предоставленные учителем, текст учебника или документа.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Georgia" panose="02040502050405020303" pitchFamily="18" charset="0"/>
              </a:rPr>
              <a:t>На стадии </a:t>
            </a:r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р е ф л е к с и </a:t>
            </a:r>
            <a:r>
              <a:rPr lang="ru-RU" sz="2400" b="1" dirty="0" err="1">
                <a:solidFill>
                  <a:schemeClr val="accent1"/>
                </a:solidFill>
                <a:latin typeface="Georgia" panose="02040502050405020303" pitchFamily="18" charset="0"/>
              </a:rPr>
              <a:t>и</a:t>
            </a:r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 </a:t>
            </a:r>
            <a:r>
              <a:rPr lang="ru-RU" sz="2400" dirty="0">
                <a:latin typeface="Georgia" panose="02040502050405020303" pitchFamily="18" charset="0"/>
              </a:rPr>
              <a:t>происходит корректировка взглядов </a:t>
            </a:r>
            <a:r>
              <a:rPr lang="ru-RU" sz="2400" dirty="0" smtClean="0">
                <a:latin typeface="Georgia" panose="02040502050405020303" pitchFamily="18" charset="0"/>
              </a:rPr>
              <a:t>учащихся на </a:t>
            </a:r>
            <a:r>
              <a:rPr lang="ru-RU" sz="2400" dirty="0">
                <a:latin typeface="Georgia" panose="02040502050405020303" pitchFamily="18" charset="0"/>
              </a:rPr>
              <a:t>основании полученной ими новой информации, присвоение нового </a:t>
            </a:r>
            <a:r>
              <a:rPr lang="ru-RU" sz="2400" dirty="0" smtClean="0">
                <a:latin typeface="Georgia" panose="02040502050405020303" pitchFamily="18" charset="0"/>
              </a:rPr>
              <a:t>знания.  Школьники </a:t>
            </a:r>
            <a:r>
              <a:rPr lang="ru-RU" sz="2400" dirty="0">
                <a:latin typeface="Georgia" panose="02040502050405020303" pitchFamily="18" charset="0"/>
              </a:rPr>
              <a:t>высказывают собственные идеи и аргументируют их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58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ис.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661" y="268270"/>
            <a:ext cx="9231904" cy="588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Рис.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07" y="268269"/>
            <a:ext cx="9198853" cy="588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Рис.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507" y="268268"/>
            <a:ext cx="9331058" cy="625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042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20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</TotalTime>
  <Words>506</Words>
  <Application>Microsoft Office PowerPoint</Application>
  <PresentationFormat>Широкоэкранный</PresentationFormat>
  <Paragraphs>49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Georgia</vt:lpstr>
      <vt:lpstr>Times New Roman</vt:lpstr>
      <vt:lpstr>Wingdings</vt:lpstr>
      <vt:lpstr>Wingdings 3</vt:lpstr>
      <vt:lpstr>Легкий дым</vt:lpstr>
      <vt:lpstr>Прием «Кластер»</vt:lpstr>
      <vt:lpstr>Презентация PowerPoint</vt:lpstr>
      <vt:lpstr>Презентация PowerPoint</vt:lpstr>
      <vt:lpstr>Кластеры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 кластер</dc:title>
  <dc:creator>Слушатель</dc:creator>
  <cp:lastModifiedBy>Слушатель</cp:lastModifiedBy>
  <cp:revision>7</cp:revision>
  <dcterms:created xsi:type="dcterms:W3CDTF">2018-01-25T06:06:28Z</dcterms:created>
  <dcterms:modified xsi:type="dcterms:W3CDTF">2018-01-25T07:11:21Z</dcterms:modified>
</cp:coreProperties>
</file>